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84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77F41-E331-4245-85F8-8CB53CD9C4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57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294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00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70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7.xml"/><Relationship Id="rId18" Type="http://schemas.openxmlformats.org/officeDocument/2006/relationships/slide" Target="slide13.xml"/><Relationship Id="rId26" Type="http://schemas.openxmlformats.org/officeDocument/2006/relationships/slide" Target="slide21.xml"/><Relationship Id="rId3" Type="http://schemas.openxmlformats.org/officeDocument/2006/relationships/image" Target="../media/image5.png"/><Relationship Id="rId21" Type="http://schemas.openxmlformats.org/officeDocument/2006/relationships/slide" Target="slide16.xml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17" Type="http://schemas.openxmlformats.org/officeDocument/2006/relationships/slide" Target="slide12.xml"/><Relationship Id="rId25" Type="http://schemas.openxmlformats.org/officeDocument/2006/relationships/slide" Target="slide20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5.xml"/><Relationship Id="rId24" Type="http://schemas.openxmlformats.org/officeDocument/2006/relationships/slide" Target="slide19.xml"/><Relationship Id="rId5" Type="http://schemas.openxmlformats.org/officeDocument/2006/relationships/image" Target="../media/image3.png"/><Relationship Id="rId15" Type="http://schemas.openxmlformats.org/officeDocument/2006/relationships/slide" Target="slide9.xml"/><Relationship Id="rId23" Type="http://schemas.openxmlformats.org/officeDocument/2006/relationships/slide" Target="slide18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4" Type="http://schemas.openxmlformats.org/officeDocument/2006/relationships/image" Target="../media/image2.png"/><Relationship Id="rId9" Type="http://schemas.openxmlformats.org/officeDocument/2006/relationships/slide" Target="slide3.xml"/><Relationship Id="rId14" Type="http://schemas.openxmlformats.org/officeDocument/2006/relationships/slide" Target="slide8.xml"/><Relationship Id="rId22" Type="http://schemas.openxmlformats.org/officeDocument/2006/relationships/slide" Target="slide17.xml"/><Relationship Id="rId27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48" descr="&quot;&quot;">
            <a:extLst>
              <a:ext uri="{FF2B5EF4-FFF2-40B4-BE49-F238E27FC236}">
                <a16:creationId xmlns:a16="http://schemas.microsoft.com/office/drawing/2014/main" id="{440A6969-617D-74AB-0CEF-061A1F17C1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4071231D-A925-7460-C2EC-DF6E9D65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r="3001"/>
          <a:stretch>
            <a:fillRect/>
          </a:stretch>
        </p:blipFill>
        <p:spPr bwMode="auto">
          <a:xfrm>
            <a:off x="2522538" y="0"/>
            <a:ext cx="9669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" name="Rectangle 1050">
            <a:extLst>
              <a:ext uri="{FF2B5EF4-FFF2-40B4-BE49-F238E27FC236}">
                <a16:creationId xmlns:a16="http://schemas.microsoft.com/office/drawing/2014/main" id="{2542DD3D-406A-75C5-008D-D25D74A6AD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5" name="Заголовок 1">
            <a:extLst>
              <a:ext uri="{FF2B5EF4-FFF2-40B4-BE49-F238E27FC236}">
                <a16:creationId xmlns:a16="http://schemas.microsoft.com/office/drawing/2014/main" id="{403F7E95-472C-13C7-B93B-70D695B68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1592263"/>
            <a:ext cx="5322888" cy="1900237"/>
          </a:xfrm>
        </p:spPr>
        <p:txBody>
          <a:bodyPr/>
          <a:lstStyle/>
          <a:p>
            <a:pPr eaLnBrk="1" hangingPunct="1"/>
            <a:r>
              <a:rPr lang="en-US" altLang="ru-RU" sz="4000" b="1">
                <a:latin typeface="Shonar Bangla" panose="02020603050405020304" pitchFamily="18" charset="0"/>
                <a:cs typeface="Shonar Bangla" panose="02020603050405020304" pitchFamily="18" charset="0"/>
              </a:rPr>
              <a:t>Команда «Иркут»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B7897-0915-8C03-504D-F1A2252CDC69}"/>
              </a:ext>
            </a:extLst>
          </p:cNvPr>
          <p:cNvSpPr txBox="1"/>
          <p:nvPr/>
        </p:nvSpPr>
        <p:spPr>
          <a:xfrm>
            <a:off x="274638" y="4173538"/>
            <a:ext cx="4571682" cy="17795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dirty="0" err="1">
                <a:latin typeface="Shonar Bangla" panose="020B0502040204020203" pitchFamily="18" charset="0"/>
                <a:cs typeface="Shonar Bangla" panose="020B0502040204020203" pitchFamily="18" charset="0"/>
              </a:rPr>
              <a:t>Суворовцы</a:t>
            </a:r>
            <a:r>
              <a:rPr lang="en-US" sz="2000" b="1" dirty="0">
                <a:latin typeface="Shonar Bangla" panose="020B0502040204020203" pitchFamily="18" charset="0"/>
                <a:cs typeface="Shonar Bangla" panose="020B0502040204020203" pitchFamily="18" charset="0"/>
              </a:rPr>
              <a:t> </a:t>
            </a:r>
            <a:r>
              <a:rPr lang="ru-RU" sz="2000" b="1" dirty="0">
                <a:latin typeface="Shonar Bangla" panose="020B0502040204020203" pitchFamily="18" charset="0"/>
                <a:cs typeface="Shonar Bangla" panose="020B0502040204020203" pitchFamily="18" charset="0"/>
              </a:rPr>
              <a:t>8</a:t>
            </a:r>
            <a:r>
              <a:rPr lang="en-US" sz="2000" b="1" dirty="0">
                <a:latin typeface="Shonar Bangla" panose="020B0502040204020203" pitchFamily="18" charset="0"/>
                <a:cs typeface="Shonar Bangla" panose="020B0502040204020203" pitchFamily="18" charset="0"/>
              </a:rPr>
              <a:t> </a:t>
            </a:r>
            <a:r>
              <a:rPr lang="ru-RU" sz="2000" b="1" dirty="0">
                <a:latin typeface="Shonar Bangla" panose="020B0502040204020203" pitchFamily="18" charset="0"/>
                <a:cs typeface="Shonar Bangla" panose="020B0502040204020203" pitchFamily="18" charset="0"/>
              </a:rPr>
              <a:t>класса</a:t>
            </a:r>
            <a:r>
              <a:rPr lang="en-US" sz="2000" b="1" dirty="0">
                <a:latin typeface="Shonar Bangla" panose="020B0502040204020203" pitchFamily="18" charset="0"/>
                <a:cs typeface="Shonar Bangla" panose="020B0502040204020203" pitchFamily="18" charset="0"/>
              </a:rPr>
              <a:t>: </a:t>
            </a:r>
            <a:r>
              <a:rPr lang="en-US" sz="2000" dirty="0">
                <a:latin typeface="Shonar Bangla" panose="020B0502040204020203" pitchFamily="18" charset="0"/>
                <a:cs typeface="Shonar Bangla" panose="020B0502040204020203" pitchFamily="18" charset="0"/>
              </a:rPr>
              <a:t>Елшин С.А., Скобычкин Д.В., Чернов Д.В., Фалалеев М.А., Захаров Д.С.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Shonar Bangla" panose="020B0502040204020203" pitchFamily="18" charset="0"/>
                <a:cs typeface="Shonar Bangla" panose="020B0502040204020203" pitchFamily="18" charset="0"/>
              </a:rPr>
              <a:t>Руководитель:</a:t>
            </a:r>
            <a:r>
              <a:rPr lang="en-US" sz="2000" dirty="0">
                <a:latin typeface="Shonar Bangla" panose="020B0502040204020203" pitchFamily="18" charset="0"/>
                <a:cs typeface="Shonar Bangla" panose="020B0502040204020203" pitchFamily="18" charset="0"/>
              </a:rPr>
              <a:t> Санников Д.В</a:t>
            </a:r>
            <a:r>
              <a:rPr lang="ru-RU" sz="2000" dirty="0">
                <a:latin typeface="Shonar Bangla" panose="020B0502040204020203" pitchFamily="18" charset="0"/>
                <a:cs typeface="Shonar Bangla" panose="020B0502040204020203" pitchFamily="18" charset="0"/>
              </a:rPr>
              <a:t>., преподаватель ОД (физики, химии и биологии)</a:t>
            </a:r>
            <a:endParaRPr lang="en-US" sz="2000" dirty="0">
              <a:latin typeface="Shonar Bangla" panose="020B0502040204020203" pitchFamily="18" charset="0"/>
              <a:cs typeface="Shonar Bangla" panose="020B05020402040202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893D45-CBD6-869E-9BFC-F49F2C59926E}"/>
              </a:ext>
            </a:extLst>
          </p:cNvPr>
          <p:cNvSpPr/>
          <p:nvPr/>
        </p:nvSpPr>
        <p:spPr>
          <a:xfrm>
            <a:off x="160725" y="345281"/>
            <a:ext cx="7370763" cy="11191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Shonar Bangla" panose="02020603050405020304" pitchFamily="18" charset="0"/>
              </a:rPr>
              <a:t>Федеральное государственное казенное общеобразовательное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Shonar Bangla" panose="02020603050405020304" pitchFamily="18" charset="0"/>
              </a:rPr>
              <a:t>«Иркутское суворовское военное училище 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Shonar Bangla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Shonar Bangla" panose="02020603050405020304" pitchFamily="18" charset="0"/>
              </a:rPr>
              <a:t>Министерства обороны Российской Федерации»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Shonar Bangla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33B3F5-6981-18A2-3B44-C56AE5BCAEB3}"/>
              </a:ext>
            </a:extLst>
          </p:cNvPr>
          <p:cNvGrpSpPr/>
          <p:nvPr/>
        </p:nvGrpSpPr>
        <p:grpSpPr>
          <a:xfrm>
            <a:off x="8228790" y="303208"/>
            <a:ext cx="3794832" cy="1203332"/>
            <a:chOff x="8210145" y="26375"/>
            <a:chExt cx="3794832" cy="120333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9DFBDD2-B464-0BED-1BD9-7A1BB6CBD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6A645F6-9339-0E07-468F-F064E0CEF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Объект 7">
              <a:extLst>
                <a:ext uri="{FF2B5EF4-FFF2-40B4-BE49-F238E27FC236}">
                  <a16:creationId xmlns:a16="http://schemas.microsoft.com/office/drawing/2014/main" id="{8B74E311-CA88-5DA7-E2A4-63DF632B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833" y="1625184"/>
            <a:ext cx="46004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Сразу после сборки авиалайнеры чаще всего окрашены зеленым цветом, немного напоминая лоскутное одеяло. От чего это покрытие защищает алюминиевый фюзеляж?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8045" y="568637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 коррозии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4D03BA39-F5EE-4DD4-840A-8D6FB058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"/>
            <a:ext cx="7645400" cy="50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4295A7-0E16-B5FB-0E4B-6660C61B0AFF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315A85F6-1AC2-B7B0-38FC-33AA4616B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6F14C6E-BEB3-4490-3135-496CA665ED2A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676F364-69FD-6703-2C99-1390B196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D7BD868-3181-47CC-A183-5B73065D1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6E8F0F24-2EFD-39C4-CC43-04421AD18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F7D64FC-D644-5FC7-8556-E7075ED14233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</a:p>
        </p:txBody>
      </p:sp>
      <p:sp>
        <p:nvSpPr>
          <p:cNvPr id="13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1331AC9-7BA2-D8FB-5234-6AB7DDCD3197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1112" y="1457299"/>
                <a:ext cx="583846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/>
                  <a:t>Этот полимер выдерживает до 2000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ru-RU" sz="2800" dirty="0"/>
                  <a:t>, это возможно благодаря тому, что полимерная масса полностью исключает доступ кислорода к углеродным волокнам и не допускает возникновения реакций окисления. Поэтому его используют в обшивке двигателей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12" y="1457299"/>
                <a:ext cx="5838463" cy="3539430"/>
              </a:xfrm>
              <a:prstGeom prst="rect">
                <a:avLst/>
              </a:prstGeom>
              <a:blipFill>
                <a:blip r:embed="rId3"/>
                <a:stretch>
                  <a:fillRect l="-1879" t="-1549" r="-3340" b="-3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Углепластик (карбон)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2ECCE07C-3714-43A1-AB44-EF2BB902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46" y="1414693"/>
            <a:ext cx="5301829" cy="35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090094-76CC-0307-5DE5-A0E9AA34A57C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96E2078F-8537-1AED-60B5-0F51566013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3057C05-B1DC-809D-9ED9-3ED085933019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F447162-90AF-4764-7461-E44F14C27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F5C4DE8-4CA0-F58A-470E-9E2ED12DE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7B60D62B-5677-A487-60A7-FF8711883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E011408-40E4-CB09-B56D-6D60BB41DCE0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</a:p>
        </p:txBody>
      </p:sp>
      <p:sp>
        <p:nvSpPr>
          <p:cNvPr id="13" name="Управляющая кнопка: домой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59AC7245-AB52-FA0F-B1D9-C5BA9E14A164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3086"/>
            <a:ext cx="7116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Перед сваркой поверхности алюминиевой заготовки не­обходимо производить ее химическую обработку: обезжиривание, трав­ление в 15 %-ном растворе едкого вещества в течение 5-10 минут при  температуре 60-70 °С. Это вещество также встречается на каждой кухне. Назовите этот химический элемент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Натрий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94A4B9B0-64F6-4FE8-AA02-5D8D446DD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67" y="1630388"/>
            <a:ext cx="5162783" cy="29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513D2F-729C-62A7-E230-5EFECB7F0C60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B027E9E8-9A1F-85B5-B58D-7A696B0E7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6024DA5-C0CB-39DE-8C0A-93EE3773CE7C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17513ED-F96F-C71C-265D-16D63E42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4EC7E6D-2F8A-6E89-0644-B0A54CF44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67E3739C-955B-F33F-BA83-F130F0AAE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D46A62E-A2F5-DEB7-1DB1-21CE6B31B749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</a:p>
        </p:txBody>
      </p:sp>
      <p:sp>
        <p:nvSpPr>
          <p:cNvPr id="13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8C5315B-3FDE-3C1D-C2DD-588B22B9C359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28295162-AFB0-4C0F-A82C-BC6AE210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679" y="1128360"/>
            <a:ext cx="11538298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Когда самолёт зачищен и подготовлен к покраске, наносят протравливающий грунт на металлические детали и наполняющий грунт на детали из пластика. Затем наносят базовый цвет. Объясните, почему грунт имеет зелёный цвет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7133" y="5707038"/>
            <a:ext cx="7679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На зелёном цвете лучше видны дефекты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8B1A88-FB42-A331-2094-AE25D802905D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60324516-FD27-037A-FC43-9B4BD365F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DDB325C-B3CF-0ADA-5D67-7DF7A0E413CA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2341B50-AF2D-698C-1D99-B52774892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614B66B-EA5F-DD9C-D3EE-6DD7E410B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D3BC5264-275A-3B23-6DF2-D63A0E15E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2F5A122-2D8E-F4CA-046A-DC84A7965345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</a:p>
        </p:txBody>
      </p:sp>
      <p:sp>
        <p:nvSpPr>
          <p:cNvPr id="13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C018A2B-63C5-FF87-5120-4B2D58B4FD71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Чертеж Ер-2">
            <a:extLst>
              <a:ext uri="{FF2B5EF4-FFF2-40B4-BE49-F238E27FC236}">
                <a16:creationId xmlns:a16="http://schemas.microsoft.com/office/drawing/2014/main" id="{CEB5838C-A12D-4419-9865-23FD88FA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9" y="1551741"/>
            <a:ext cx="74009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137" y="1485109"/>
            <a:ext cx="5440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Такая форма крыльев самолёта Ер-2 в сочетании с треугольным сечением фюзеляжа способствовала формированию воздушной подушки между </a:t>
            </a:r>
            <a:r>
              <a:rPr lang="ru-RU" sz="2400" dirty="0" err="1"/>
              <a:t>мотогондолами</a:t>
            </a:r>
            <a:r>
              <a:rPr lang="ru-RU" sz="2400" dirty="0"/>
              <a:t> на взлётно-посадочных режимах, что вело к уменьшению скорости при отрыве и выдерживании самолёта. Назовите птицу, прототип который опознается в строении самолёта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6401" y="5707038"/>
            <a:ext cx="700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Чайка, крыло типа «обратная чайка»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734FF9-6EFC-39D2-B73A-0A61CC88022E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930AC961-195D-3764-E968-6625DC2A1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457BFCB-942E-76BA-E71F-317F42D8187B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1C7C5F4-8558-238D-AF47-BC31FE636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06E4BBE-0492-E845-7AC1-C89BC8030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07B4A6FF-EA56-F096-FB6C-037E84FDD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5897116-A9F5-1A3D-464C-12E197D1A5C4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</a:p>
        </p:txBody>
      </p:sp>
      <p:sp>
        <p:nvSpPr>
          <p:cNvPr id="13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DAA5D80-C11E-B000-8CA7-2EE9ED5285C2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392" y="5999425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2485" y="5999425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Амфибия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3E16ADA4-EF77-4596-8057-6A45A70F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78" y="691954"/>
            <a:ext cx="9374296" cy="52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4178" y="3637280"/>
            <a:ext cx="937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Бе-200 — один из самых необычных многоцелевых самолётов, собранных на ИАЗ, он разработан на основе идей, заложенных в предшественника летающей лодки А-40. Назовите класс позвоночных животных, связанных названием с этим самолётом.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62C0F1-1FAC-D7D5-469F-C612649253FA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CE2FFB59-19F6-BF21-2015-EF8A590DD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D29557F-82E4-1D77-FFEE-0043151401A9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B8E08E5-3DDA-4041-1255-2BA0E9FC9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27B13A3-7FDD-E5B8-1BEA-C36BF7CF7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BD9A71CD-5A56-61E0-4C25-6FBB7D913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D0C81AA-74A3-DB76-FA34-69A9D7DAB5F0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</a:p>
        </p:txBody>
      </p:sp>
      <p:sp>
        <p:nvSpPr>
          <p:cNvPr id="13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3F80A39-64C5-3BBE-2C7D-D78B2D466418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3E36C0E-448D-489B-D88B-A702445BF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6490" r="1067" b="40690"/>
          <a:stretch/>
        </p:blipFill>
        <p:spPr bwMode="auto">
          <a:xfrm>
            <a:off x="0" y="1226043"/>
            <a:ext cx="12192000" cy="43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4685" y="5693997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Озеро Байкал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747" y="1271637"/>
            <a:ext cx="1155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Иркутский авиазавод расположен на берегу Ангары и находится в особо охраняемой прибрежной зоне. Какой объект Всемирного наследия расположен вблизи </a:t>
            </a:r>
            <a:r>
              <a:rPr lang="ru-RU" sz="3200" dirty="0" err="1"/>
              <a:t>ИАЗа</a:t>
            </a:r>
            <a:r>
              <a:rPr lang="ru-RU" sz="3200" dirty="0"/>
              <a:t>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D39B52-9FFA-63D3-BE5D-351C5CD1DA8E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10">
            <a:extLst>
              <a:ext uri="{FF2B5EF4-FFF2-40B4-BE49-F238E27FC236}">
                <a16:creationId xmlns:a16="http://schemas.microsoft.com/office/drawing/2014/main" id="{2D7AD468-08DD-273E-923B-51899AB19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E3F27C4-DFA0-477E-46E1-10BF0BA74D3C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A7FF19F-41CD-A21A-2CE1-A29E82B3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1C1A4AA-1183-FA80-5ADA-3185B088E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Объект 7">
              <a:extLst>
                <a:ext uri="{FF2B5EF4-FFF2-40B4-BE49-F238E27FC236}">
                  <a16:creationId xmlns:a16="http://schemas.microsoft.com/office/drawing/2014/main" id="{54DDBA8E-A02B-1EA7-C95A-70453FB6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9D1407A-E981-8A75-852A-C0C863EBB05A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</a:p>
        </p:txBody>
      </p:sp>
      <p:sp>
        <p:nvSpPr>
          <p:cNvPr id="14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A9A76B0-C0E1-AD30-E9A1-A614BF303667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35175"/>
            <a:ext cx="7441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Больше всего отходов на производстве предприятия образуется из-за обработки металла. На авиазаводе используют вторичное использование ресурсов, такая практика позволяет снизить выбросы углекислого газа до 50%. Помимо этого снижается потребление этого ресурса, который так важен при выплавке алюминия, укажите его.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Электроэнергия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2D7206B-29D9-C0ED-04A9-10FF0017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72" y="1625600"/>
            <a:ext cx="4668012" cy="31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2CAC68-15F4-E466-28FE-479983082EEF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10">
            <a:extLst>
              <a:ext uri="{FF2B5EF4-FFF2-40B4-BE49-F238E27FC236}">
                <a16:creationId xmlns:a16="http://schemas.microsoft.com/office/drawing/2014/main" id="{79EE53A4-BBC1-B8C7-A12D-719760DD7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2B91084-9014-0B14-3266-B7418BAB5BD8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1ADBCBB-E63B-F67F-2D50-1405645ED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4C85877-60B1-B194-287B-0C2867C9F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Объект 7">
              <a:extLst>
                <a:ext uri="{FF2B5EF4-FFF2-40B4-BE49-F238E27FC236}">
                  <a16:creationId xmlns:a16="http://schemas.microsoft.com/office/drawing/2014/main" id="{2CBF75FE-45AA-5B9A-4735-4B73726A9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6225FA9-5784-15EC-F16E-97D83B05872A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</a:p>
        </p:txBody>
      </p:sp>
      <p:sp>
        <p:nvSpPr>
          <p:cNvPr id="14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B6EFF0D4-1C99-3769-4096-8821BFFC8B81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3" y="2521059"/>
            <a:ext cx="5442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Многие наверняка видели этот непонятный белый след, который оставляют за собой самолеты. Что же это такое?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Конденсационный след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0540205-7D1A-BE2A-6FEB-C4B4C6B2AFD9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Объект 10">
            <a:extLst>
              <a:ext uri="{FF2B5EF4-FFF2-40B4-BE49-F238E27FC236}">
                <a16:creationId xmlns:a16="http://schemas.microsoft.com/office/drawing/2014/main" id="{FB5B09DF-E81B-B122-668A-F4C7E0E6E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F388431-6C29-96AA-BB0F-3E4A82B04C5D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F1111396-157F-BC33-E4B6-9F0C49B4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B4D61F1-2FE7-C8E9-7744-D2C2582B2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Объект 7">
              <a:extLst>
                <a:ext uri="{FF2B5EF4-FFF2-40B4-BE49-F238E27FC236}">
                  <a16:creationId xmlns:a16="http://schemas.microsoft.com/office/drawing/2014/main" id="{F07FE982-E434-534D-BCBB-2A636D73A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58EC85F5-BE83-BF63-758C-E23388E9914A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FB396254-2477-7696-36C0-452A25197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85" y="1396670"/>
            <a:ext cx="6544792" cy="43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BEE61389-D736-0C62-CE90-B7BA1DA7F0BF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1397" y="2790637"/>
            <a:ext cx="7122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 одном из цехов авиазавода самолёты принимают душ, но не по причине загрязнения. Объясните, для чего?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Проверка герметичности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3C2AE9-5BFA-4EDC-1DF3-5535A7DD6AC6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10">
            <a:extLst>
              <a:ext uri="{FF2B5EF4-FFF2-40B4-BE49-F238E27FC236}">
                <a16:creationId xmlns:a16="http://schemas.microsoft.com/office/drawing/2014/main" id="{B588E162-A59C-B5A0-C7A9-51FB9B29D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F5FDE7B-7058-7DE6-A0E1-1CD99362EC28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ADB56D7-B122-618C-5324-16AC6DA89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800BA40-180D-9F3A-7FA4-C7EDEFDDB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Объект 7">
              <a:extLst>
                <a:ext uri="{FF2B5EF4-FFF2-40B4-BE49-F238E27FC236}">
                  <a16:creationId xmlns:a16="http://schemas.microsoft.com/office/drawing/2014/main" id="{6783EB7A-5764-2286-6E11-137ADC407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ABF6AEC-D1B7-1C1F-B189-F30EDE436AC2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1C784816-06A9-317E-38C6-4F8F42B1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89" y="1717041"/>
            <a:ext cx="5420379" cy="36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A930DC6-FC98-2736-C9AE-B657EE1189BA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059660" y="5352688"/>
            <a:ext cx="1736597" cy="6333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КОМАНДА1</a:t>
            </a:r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1483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997317" y="5372645"/>
            <a:ext cx="1736597" cy="6333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КОМАНДА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3319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981395" y="5401239"/>
            <a:ext cx="1736597" cy="6333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КОМАНДА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533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902793" y="5401239"/>
            <a:ext cx="1736597" cy="6333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КОМАНДА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Овал 140"/>
          <p:cNvSpPr/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Овал 142"/>
          <p:cNvSpPr/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7315218" y="611901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8842500" y="5401239"/>
            <a:ext cx="1736597" cy="6333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КОМАНДА5</a:t>
            </a:r>
          </a:p>
        </p:txBody>
      </p:sp>
      <p:sp>
        <p:nvSpPr>
          <p:cNvPr id="181" name="Овал 180"/>
          <p:cNvSpPr>
            <a:spLocks/>
          </p:cNvSpPr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Овал 181"/>
          <p:cNvSpPr>
            <a:spLocks/>
          </p:cNvSpPr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Овал 182"/>
          <p:cNvSpPr>
            <a:spLocks/>
          </p:cNvSpPr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Овал 183"/>
          <p:cNvSpPr>
            <a:spLocks/>
          </p:cNvSpPr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Овал 184"/>
          <p:cNvSpPr>
            <a:spLocks/>
          </p:cNvSpPr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Овал 185"/>
          <p:cNvSpPr>
            <a:spLocks/>
          </p:cNvSpPr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Овал 186"/>
          <p:cNvSpPr/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Овал 187"/>
          <p:cNvSpPr/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Овал 188"/>
          <p:cNvSpPr/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Овал 189"/>
          <p:cNvSpPr/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Овал 190"/>
          <p:cNvSpPr/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Овал 191"/>
          <p:cNvSpPr>
            <a:spLocks/>
          </p:cNvSpPr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Овал 192"/>
          <p:cNvSpPr/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Овал 193"/>
          <p:cNvSpPr/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Овал 194"/>
          <p:cNvSpPr>
            <a:spLocks/>
          </p:cNvSpPr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Овал 195"/>
          <p:cNvSpPr/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Овал 196"/>
          <p:cNvSpPr/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Овал 197"/>
          <p:cNvSpPr>
            <a:spLocks/>
          </p:cNvSpPr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Овал 198"/>
          <p:cNvSpPr/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Овал 199"/>
          <p:cNvSpPr>
            <a:spLocks/>
          </p:cNvSpPr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9226080" y="6119017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1A5DA61-ED1E-5344-B4F2-A48DC46BFED5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Объект 10">
            <a:extLst>
              <a:ext uri="{FF2B5EF4-FFF2-40B4-BE49-F238E27FC236}">
                <a16:creationId xmlns:a16="http://schemas.microsoft.com/office/drawing/2014/main" id="{9D96A102-E9B7-8F3A-4824-CD81235DF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67F7120-96AF-ECB6-752F-E0C53858C786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C5EEA12-7D1C-0D6D-03B1-405178891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50DF832-B8FC-583D-30E9-EB3581FAE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Объект 7">
              <a:extLst>
                <a:ext uri="{FF2B5EF4-FFF2-40B4-BE49-F238E27FC236}">
                  <a16:creationId xmlns:a16="http://schemas.microsoft.com/office/drawing/2014/main" id="{2D14AD51-16BB-74EA-B5C5-E1E7FEAA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ED064623-14D0-D756-D119-1C6DA981ABB2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Своя игра</a:t>
            </a:r>
          </a:p>
        </p:txBody>
      </p:sp>
      <p:sp>
        <p:nvSpPr>
          <p:cNvPr id="41" name="Скругленный прямоугольник 22">
            <a:hlinkClick r:id="rId8" action="ppaction://hlinksldjump"/>
            <a:extLst>
              <a:ext uri="{FF2B5EF4-FFF2-40B4-BE49-F238E27FC236}">
                <a16:creationId xmlns:a16="http://schemas.microsoft.com/office/drawing/2014/main" id="{960396B7-E5A0-E7F7-77AB-BBBCB05B5734}"/>
              </a:ext>
            </a:extLst>
          </p:cNvPr>
          <p:cNvSpPr/>
          <p:nvPr/>
        </p:nvSpPr>
        <p:spPr>
          <a:xfrm>
            <a:off x="8476906" y="234198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42" name="Скругленный прямоугольник 6">
            <a:extLst>
              <a:ext uri="{FF2B5EF4-FFF2-40B4-BE49-F238E27FC236}">
                <a16:creationId xmlns:a16="http://schemas.microsoft.com/office/drawing/2014/main" id="{B8D0AC90-118C-35E4-BB16-21CD87599F96}"/>
              </a:ext>
            </a:extLst>
          </p:cNvPr>
          <p:cNvSpPr/>
          <p:nvPr/>
        </p:nvSpPr>
        <p:spPr>
          <a:xfrm>
            <a:off x="1194082" y="1359671"/>
            <a:ext cx="3755572" cy="8490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ОБЗР</a:t>
            </a:r>
          </a:p>
        </p:txBody>
      </p:sp>
      <p:sp>
        <p:nvSpPr>
          <p:cNvPr id="43" name="Скругленный прямоугольник 7">
            <a:extLst>
              <a:ext uri="{FF2B5EF4-FFF2-40B4-BE49-F238E27FC236}">
                <a16:creationId xmlns:a16="http://schemas.microsoft.com/office/drawing/2014/main" id="{9D733325-AB0D-34EB-1816-6B07D5E2CC68}"/>
              </a:ext>
            </a:extLst>
          </p:cNvPr>
          <p:cNvSpPr/>
          <p:nvPr/>
        </p:nvSpPr>
        <p:spPr>
          <a:xfrm>
            <a:off x="1194082" y="2306726"/>
            <a:ext cx="3755572" cy="8490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Химия</a:t>
            </a:r>
          </a:p>
        </p:txBody>
      </p:sp>
      <p:sp>
        <p:nvSpPr>
          <p:cNvPr id="44" name="Скругленный прямоугольник 8">
            <a:extLst>
              <a:ext uri="{FF2B5EF4-FFF2-40B4-BE49-F238E27FC236}">
                <a16:creationId xmlns:a16="http://schemas.microsoft.com/office/drawing/2014/main" id="{8E338032-EBF5-28F7-3A62-08F282B6C938}"/>
              </a:ext>
            </a:extLst>
          </p:cNvPr>
          <p:cNvSpPr/>
          <p:nvPr/>
        </p:nvSpPr>
        <p:spPr>
          <a:xfrm>
            <a:off x="1194082" y="3283840"/>
            <a:ext cx="3755572" cy="8490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Биология</a:t>
            </a: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id="{71BFCA2A-7AAB-15AC-9843-2C9BAB239C58}"/>
              </a:ext>
            </a:extLst>
          </p:cNvPr>
          <p:cNvSpPr/>
          <p:nvPr/>
        </p:nvSpPr>
        <p:spPr>
          <a:xfrm>
            <a:off x="1194082" y="4220010"/>
            <a:ext cx="3755572" cy="8490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Физика</a:t>
            </a:r>
          </a:p>
        </p:txBody>
      </p:sp>
      <p:sp>
        <p:nvSpPr>
          <p:cNvPr id="46" name="Скругленный прямоугольник 11">
            <a:hlinkClick r:id="rId9" action="ppaction://hlinksldjump"/>
            <a:extLst>
              <a:ext uri="{FF2B5EF4-FFF2-40B4-BE49-F238E27FC236}">
                <a16:creationId xmlns:a16="http://schemas.microsoft.com/office/drawing/2014/main" id="{298BFAEA-1AB3-5268-EDDF-6F3395180F30}"/>
              </a:ext>
            </a:extLst>
          </p:cNvPr>
          <p:cNvSpPr/>
          <p:nvPr/>
        </p:nvSpPr>
        <p:spPr>
          <a:xfrm>
            <a:off x="5330653" y="135967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47" name="Скругленный прямоугольник 12">
            <a:hlinkClick r:id="rId10" action="ppaction://hlinksldjump"/>
            <a:extLst>
              <a:ext uri="{FF2B5EF4-FFF2-40B4-BE49-F238E27FC236}">
                <a16:creationId xmlns:a16="http://schemas.microsoft.com/office/drawing/2014/main" id="{631481DD-A71B-7ACA-6CC0-31A8A6D7E622}"/>
              </a:ext>
            </a:extLst>
          </p:cNvPr>
          <p:cNvSpPr/>
          <p:nvPr/>
        </p:nvSpPr>
        <p:spPr>
          <a:xfrm>
            <a:off x="6379404" y="135967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50" name="Скругленный прямоугольник 13">
            <a:hlinkClick r:id="rId11" action="ppaction://hlinksldjump"/>
            <a:extLst>
              <a:ext uri="{FF2B5EF4-FFF2-40B4-BE49-F238E27FC236}">
                <a16:creationId xmlns:a16="http://schemas.microsoft.com/office/drawing/2014/main" id="{5E22CE71-BDE7-A133-0512-1766B0823550}"/>
              </a:ext>
            </a:extLst>
          </p:cNvPr>
          <p:cNvSpPr/>
          <p:nvPr/>
        </p:nvSpPr>
        <p:spPr>
          <a:xfrm>
            <a:off x="7428155" y="135967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71" name="Скругленный прямоугольник 14">
            <a:hlinkClick r:id="rId12" action="ppaction://hlinksldjump"/>
            <a:extLst>
              <a:ext uri="{FF2B5EF4-FFF2-40B4-BE49-F238E27FC236}">
                <a16:creationId xmlns:a16="http://schemas.microsoft.com/office/drawing/2014/main" id="{71B1C7E1-A18A-391A-4180-50A56E400774}"/>
              </a:ext>
            </a:extLst>
          </p:cNvPr>
          <p:cNvSpPr/>
          <p:nvPr/>
        </p:nvSpPr>
        <p:spPr>
          <a:xfrm>
            <a:off x="8476906" y="135967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72" name="Скругленный прямоугольник 15">
            <a:hlinkClick r:id="rId13" action="ppaction://hlinksldjump"/>
            <a:extLst>
              <a:ext uri="{FF2B5EF4-FFF2-40B4-BE49-F238E27FC236}">
                <a16:creationId xmlns:a16="http://schemas.microsoft.com/office/drawing/2014/main" id="{6C3094A1-17D5-981A-8B80-B7538B4F151F}"/>
              </a:ext>
            </a:extLst>
          </p:cNvPr>
          <p:cNvSpPr/>
          <p:nvPr/>
        </p:nvSpPr>
        <p:spPr>
          <a:xfrm>
            <a:off x="9525657" y="135967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73" name="Скругленный прямоугольник 19">
            <a:hlinkClick r:id="rId14" action="ppaction://hlinksldjump"/>
            <a:extLst>
              <a:ext uri="{FF2B5EF4-FFF2-40B4-BE49-F238E27FC236}">
                <a16:creationId xmlns:a16="http://schemas.microsoft.com/office/drawing/2014/main" id="{DE77B7A7-E51D-7ADF-58B2-9EFB15E2162E}"/>
              </a:ext>
            </a:extLst>
          </p:cNvPr>
          <p:cNvSpPr/>
          <p:nvPr/>
        </p:nvSpPr>
        <p:spPr>
          <a:xfrm>
            <a:off x="5330653" y="234198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74" name="Скругленный прямоугольник 20">
            <a:hlinkClick r:id="rId15" action="ppaction://hlinksldjump"/>
            <a:extLst>
              <a:ext uri="{FF2B5EF4-FFF2-40B4-BE49-F238E27FC236}">
                <a16:creationId xmlns:a16="http://schemas.microsoft.com/office/drawing/2014/main" id="{02F2934B-870E-7AFE-4708-A9C0547B8057}"/>
              </a:ext>
            </a:extLst>
          </p:cNvPr>
          <p:cNvSpPr/>
          <p:nvPr/>
        </p:nvSpPr>
        <p:spPr>
          <a:xfrm>
            <a:off x="6379404" y="234198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75" name="Скругленный прямоугольник 21">
            <a:hlinkClick r:id="rId16" action="ppaction://hlinksldjump"/>
            <a:extLst>
              <a:ext uri="{FF2B5EF4-FFF2-40B4-BE49-F238E27FC236}">
                <a16:creationId xmlns:a16="http://schemas.microsoft.com/office/drawing/2014/main" id="{77EB8B40-B0C7-0322-754D-B53E159F6B80}"/>
              </a:ext>
            </a:extLst>
          </p:cNvPr>
          <p:cNvSpPr/>
          <p:nvPr/>
        </p:nvSpPr>
        <p:spPr>
          <a:xfrm>
            <a:off x="7428155" y="234198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76" name="Скругленный прямоугольник 23">
            <a:hlinkClick r:id="rId17" action="ppaction://hlinksldjump"/>
            <a:extLst>
              <a:ext uri="{FF2B5EF4-FFF2-40B4-BE49-F238E27FC236}">
                <a16:creationId xmlns:a16="http://schemas.microsoft.com/office/drawing/2014/main" id="{DB020883-725D-9BB4-BBB1-07BBAE534074}"/>
              </a:ext>
            </a:extLst>
          </p:cNvPr>
          <p:cNvSpPr/>
          <p:nvPr/>
        </p:nvSpPr>
        <p:spPr>
          <a:xfrm>
            <a:off x="9525657" y="234198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77" name="Скругленный прямоугольник 26">
            <a:hlinkClick r:id="rId18" action="ppaction://hlinksldjump"/>
            <a:extLst>
              <a:ext uri="{FF2B5EF4-FFF2-40B4-BE49-F238E27FC236}">
                <a16:creationId xmlns:a16="http://schemas.microsoft.com/office/drawing/2014/main" id="{ED042F73-0A5E-B018-DB40-DE3A2C015150}"/>
              </a:ext>
            </a:extLst>
          </p:cNvPr>
          <p:cNvSpPr/>
          <p:nvPr/>
        </p:nvSpPr>
        <p:spPr>
          <a:xfrm>
            <a:off x="5330653" y="3319095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100" name="Скругленный прямоугольник 27">
            <a:hlinkClick r:id="rId19" action="ppaction://hlinksldjump"/>
            <a:extLst>
              <a:ext uri="{FF2B5EF4-FFF2-40B4-BE49-F238E27FC236}">
                <a16:creationId xmlns:a16="http://schemas.microsoft.com/office/drawing/2014/main" id="{2947A874-C2BB-CEA1-C271-B278B30A9E55}"/>
              </a:ext>
            </a:extLst>
          </p:cNvPr>
          <p:cNvSpPr/>
          <p:nvPr/>
        </p:nvSpPr>
        <p:spPr>
          <a:xfrm>
            <a:off x="6379404" y="3319095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101" name="Скругленный прямоугольник 28">
            <a:hlinkClick r:id="rId20" action="ppaction://hlinksldjump"/>
            <a:extLst>
              <a:ext uri="{FF2B5EF4-FFF2-40B4-BE49-F238E27FC236}">
                <a16:creationId xmlns:a16="http://schemas.microsoft.com/office/drawing/2014/main" id="{46473F04-D369-0AA5-2D2D-7D5F0EEA820E}"/>
              </a:ext>
            </a:extLst>
          </p:cNvPr>
          <p:cNvSpPr/>
          <p:nvPr/>
        </p:nvSpPr>
        <p:spPr>
          <a:xfrm>
            <a:off x="7428155" y="3319095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02" name="Скругленный прямоугольник 29">
            <a:hlinkClick r:id="rId21" action="ppaction://hlinksldjump"/>
            <a:extLst>
              <a:ext uri="{FF2B5EF4-FFF2-40B4-BE49-F238E27FC236}">
                <a16:creationId xmlns:a16="http://schemas.microsoft.com/office/drawing/2014/main" id="{EA4E5804-3C71-C826-AC55-EF30BB217A27}"/>
              </a:ext>
            </a:extLst>
          </p:cNvPr>
          <p:cNvSpPr/>
          <p:nvPr/>
        </p:nvSpPr>
        <p:spPr>
          <a:xfrm>
            <a:off x="8476906" y="3319095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103" name="Скругленный прямоугольник 30">
            <a:hlinkClick r:id="rId22" action="ppaction://hlinksldjump"/>
            <a:extLst>
              <a:ext uri="{FF2B5EF4-FFF2-40B4-BE49-F238E27FC236}">
                <a16:creationId xmlns:a16="http://schemas.microsoft.com/office/drawing/2014/main" id="{B2430D32-8139-BC7B-16A2-DBA82A372782}"/>
              </a:ext>
            </a:extLst>
          </p:cNvPr>
          <p:cNvSpPr/>
          <p:nvPr/>
        </p:nvSpPr>
        <p:spPr>
          <a:xfrm>
            <a:off x="9525657" y="3319095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104" name="Скругленный прямоугольник 33">
            <a:hlinkClick r:id="rId23" action="ppaction://hlinksldjump"/>
            <a:extLst>
              <a:ext uri="{FF2B5EF4-FFF2-40B4-BE49-F238E27FC236}">
                <a16:creationId xmlns:a16="http://schemas.microsoft.com/office/drawing/2014/main" id="{FB4B4A9A-C0D0-5976-0C85-84F4E5B042AB}"/>
              </a:ext>
            </a:extLst>
          </p:cNvPr>
          <p:cNvSpPr/>
          <p:nvPr/>
        </p:nvSpPr>
        <p:spPr>
          <a:xfrm>
            <a:off x="5330653" y="4255265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127" name="Скругленный прямоугольник 34">
            <a:hlinkClick r:id="rId24" action="ppaction://hlinksldjump"/>
            <a:extLst>
              <a:ext uri="{FF2B5EF4-FFF2-40B4-BE49-F238E27FC236}">
                <a16:creationId xmlns:a16="http://schemas.microsoft.com/office/drawing/2014/main" id="{66FCE920-CE3F-CBC9-831D-3A48D668E769}"/>
              </a:ext>
            </a:extLst>
          </p:cNvPr>
          <p:cNvSpPr/>
          <p:nvPr/>
        </p:nvSpPr>
        <p:spPr>
          <a:xfrm>
            <a:off x="6379404" y="4255265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128" name="Скругленный прямоугольник 35">
            <a:hlinkClick r:id="rId25" action="ppaction://hlinksldjump"/>
            <a:extLst>
              <a:ext uri="{FF2B5EF4-FFF2-40B4-BE49-F238E27FC236}">
                <a16:creationId xmlns:a16="http://schemas.microsoft.com/office/drawing/2014/main" id="{A77A6E7D-1ECF-06D4-F3F6-5129D787040D}"/>
              </a:ext>
            </a:extLst>
          </p:cNvPr>
          <p:cNvSpPr/>
          <p:nvPr/>
        </p:nvSpPr>
        <p:spPr>
          <a:xfrm>
            <a:off x="7428155" y="4255265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29" name="Скругленный прямоугольник 36">
            <a:hlinkClick r:id="rId26" action="ppaction://hlinksldjump"/>
            <a:extLst>
              <a:ext uri="{FF2B5EF4-FFF2-40B4-BE49-F238E27FC236}">
                <a16:creationId xmlns:a16="http://schemas.microsoft.com/office/drawing/2014/main" id="{AE610EAF-01B6-00C0-EAB2-A857D6E39C05}"/>
              </a:ext>
            </a:extLst>
          </p:cNvPr>
          <p:cNvSpPr/>
          <p:nvPr/>
        </p:nvSpPr>
        <p:spPr>
          <a:xfrm>
            <a:off x="8476906" y="4255265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130" name="Скругленный прямоугольник 37">
            <a:hlinkClick r:id="rId27" action="ppaction://hlinksldjump"/>
            <a:extLst>
              <a:ext uri="{FF2B5EF4-FFF2-40B4-BE49-F238E27FC236}">
                <a16:creationId xmlns:a16="http://schemas.microsoft.com/office/drawing/2014/main" id="{C64BDD72-EA15-1B22-D143-96FFB7C20ED9}"/>
              </a:ext>
            </a:extLst>
          </p:cNvPr>
          <p:cNvSpPr/>
          <p:nvPr/>
        </p:nvSpPr>
        <p:spPr>
          <a:xfrm>
            <a:off x="9525657" y="4255265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05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7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8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9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9" fill="hold">
                      <p:stCondLst>
                        <p:cond delay="0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0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2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3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4" fill="hold">
                      <p:stCondLst>
                        <p:cond delay="0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4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1" fill="hold">
                      <p:stCondLst>
                        <p:cond delay="0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4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12" y="2111329"/>
            <a:ext cx="6316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Перед тем как приступить к работе самолетом рабочий проходит 2 этапа: первый –дезинфекция, второй связан с защитой от удара статическим электричеством. Как можно снять статическое электричество с самолёта?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3125" y="569397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Заземлить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6EE847-8F65-5375-97CF-55E8607A00DA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10">
            <a:extLst>
              <a:ext uri="{FF2B5EF4-FFF2-40B4-BE49-F238E27FC236}">
                <a16:creationId xmlns:a16="http://schemas.microsoft.com/office/drawing/2014/main" id="{1E427565-FB47-BE7D-94AA-8F1BC8ACA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4947D1E-AE86-6E7F-0252-25317F7F1D1F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0CC4FF1-5D9A-76CD-283F-90E208EA8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91AB0E7-F99F-76EE-6695-D5CEC22F8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Объект 7">
              <a:extLst>
                <a:ext uri="{FF2B5EF4-FFF2-40B4-BE49-F238E27FC236}">
                  <a16:creationId xmlns:a16="http://schemas.microsoft.com/office/drawing/2014/main" id="{81ADB905-3929-2998-85D6-0A376C39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77D451F-BDD1-4C5B-C373-DD70093E6900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</a:p>
        </p:txBody>
      </p:sp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68B75575-F9FE-70AB-FB08-ED599D7F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87" y="1736732"/>
            <a:ext cx="5531513" cy="3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E21D983-0085-97A0-E81F-DB8556AED3BA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9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12" y="1727774"/>
            <a:ext cx="57509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Авиационные двигатели в основном используют керосин, который по своим качествам занимает место между знакомым всем бензином и дизельным топливом. Назовите причины использования именно керосина.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463" y="5707039"/>
            <a:ext cx="8120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Низкая  температура замерзания, плавное горение, смазывающие свойства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BDC788-A57D-89B9-515C-3957F33ABCA3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10">
            <a:extLst>
              <a:ext uri="{FF2B5EF4-FFF2-40B4-BE49-F238E27FC236}">
                <a16:creationId xmlns:a16="http://schemas.microsoft.com/office/drawing/2014/main" id="{5630322B-3E38-E4ED-4EAF-6E809A4DD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68CB391-BB2E-FAA8-39CA-D41F951E9EA2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504BA2C-CBF6-42E8-545C-BF0D5EB9C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F3B3EA8-5E1E-06AF-CF3B-7D7EC7625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Объект 7">
              <a:extLst>
                <a:ext uri="{FF2B5EF4-FFF2-40B4-BE49-F238E27FC236}">
                  <a16:creationId xmlns:a16="http://schemas.microsoft.com/office/drawing/2014/main" id="{BF7CF7C2-E739-F1A3-F9DF-FDE24957A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A012412-8903-608D-4293-C5D6D40EBCF5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</a:p>
        </p:txBody>
      </p:sp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C7C9B6B2-1074-5785-C6C9-5C0D8BD6D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82" y="1881187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1E8734F-A8A7-C955-C9D7-4A188A7DDDF1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51" y="2239109"/>
            <a:ext cx="64072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Отечественный турбовентиляторный двигатель ПД-14 на пассажирском самолёте МС-21, который собирают в Иркутске, имеет взлётную тягу 14 тонн. КПД таких двигателей достигает 85%, однако существует запас полетных циклов. Укажите его значение для ПД-14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232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40000 полётных циклов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6CC8C3-B1E8-B697-733E-8A449C47368B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10">
            <a:extLst>
              <a:ext uri="{FF2B5EF4-FFF2-40B4-BE49-F238E27FC236}">
                <a16:creationId xmlns:a16="http://schemas.microsoft.com/office/drawing/2014/main" id="{6CCF4524-71EB-B7C0-281D-40A5C8E3F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CBE31A9-0828-0804-E235-1256A4D5535D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62554A-8949-9973-22F5-5F3E8DE3D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594F6F1-91B3-670E-C500-C709C7607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Объект 7">
              <a:extLst>
                <a:ext uri="{FF2B5EF4-FFF2-40B4-BE49-F238E27FC236}">
                  <a16:creationId xmlns:a16="http://schemas.microsoft.com/office/drawing/2014/main" id="{5DE2942B-B65C-A6A6-4402-536E8D291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96C78B1-8AAE-BC86-F7D4-F7764A83F782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93DFAF1B-11DE-8898-A55C-A56B49613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69" y="2239110"/>
            <a:ext cx="5205022" cy="29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711862D-6580-6CD1-FD65-34C29B4EFB65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1720840"/>
            <a:ext cx="6138334" cy="341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октябре 1941 на территорию Иркутского авиазавода был эвакуирован Московский авиационный завод № 39. И после объединения это было уже одно предприятие, которое стало называться ордена Ленина и ордена Трудового Красного Знамени авиационный завод № 39 им. И. В. Сталина. Сколько самолетов выпустил ИАЗ за годы ВОВ?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601" y="577748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786" y="5786721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2000 самолётов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6DC3915E-6F91-4151-B036-3BAB0C64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33" y="1454794"/>
            <a:ext cx="5774267" cy="372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9FE7C5-A0ED-EE76-97D3-3B9308D6278B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10">
            <a:extLst>
              <a:ext uri="{FF2B5EF4-FFF2-40B4-BE49-F238E27FC236}">
                <a16:creationId xmlns:a16="http://schemas.microsoft.com/office/drawing/2014/main" id="{B741A1A6-B7CF-B580-3C3A-AC8C08799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571C0AF-7EFC-FCCC-3D3A-BAED75D40E79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7884D63-7389-034A-8095-7CFE22A18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F7F443F-5FD1-1469-96E2-569D44185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Объект 7">
              <a:extLst>
                <a:ext uri="{FF2B5EF4-FFF2-40B4-BE49-F238E27FC236}">
                  <a16:creationId xmlns:a16="http://schemas.microsoft.com/office/drawing/2014/main" id="{C7B72DFD-F7FF-F067-6D6A-A2321B944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1A8D861-31A0-1CD7-F947-F9A38C1A5DC0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ОБЗР</a:t>
            </a:r>
          </a:p>
        </p:txBody>
      </p:sp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150" y="1395260"/>
            <a:ext cx="5059490" cy="4154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Эти самолёты поступают для обороны рубежей и обучению лётного состава по государственному оборонному заказу.  Какие модели военных самолётов выпускает ИАЗ</a:t>
            </a:r>
            <a:r>
              <a:rPr lang="en-US" sz="2400" dirty="0"/>
              <a:t> </a:t>
            </a:r>
            <a:r>
              <a:rPr lang="ru-RU" sz="2400" dirty="0"/>
              <a:t>в настоящее время?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82180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6686" y="582180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Як-130;Су-30СМ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E79B469-1508-4835-AB14-F8FAE6B9A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"/>
          <a:stretch/>
        </p:blipFill>
        <p:spPr bwMode="auto">
          <a:xfrm>
            <a:off x="5445640" y="1395260"/>
            <a:ext cx="6375954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2A8413-0B38-3680-6C42-41E04E6732F4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CC393626-A340-4806-8008-1155DFCEA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23BFA6-36F2-92AA-AAD7-9E91B43278E6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BCEA7D9-96BD-611A-7CA5-153AD0382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807641B-D105-951F-1084-70AE1E78F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25529926-5100-DF78-33B2-4D1AC1FA0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8E4DD7F-9B5C-708A-6508-1E5405315614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ОБЗР</a:t>
            </a:r>
          </a:p>
        </p:txBody>
      </p:sp>
      <p:sp>
        <p:nvSpPr>
          <p:cNvPr id="14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EA8DF97-CD01-0ECE-4D00-5C245313C197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300C5F64-B035-44B4-A4E8-9C7833172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0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26043"/>
            <a:ext cx="11923697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По своим летным и боевым характеристикам этот самолёт считается одним из лучших многоцелевых истребителей в мире. Он способен завоевать господство в воздухе и одновременно работать по земле. Большим успехом на авиазаводе по импортозамещению деталей самолёта стало это…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7534" y="5575588"/>
            <a:ext cx="8530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На 100% состоит из отечественных материалов, новейшее радиолокационное оборудование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31A189-2A45-C7AC-9879-45D334A0754B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D6C00EE3-FE05-88E1-4E91-6C701D916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8A6DC17-3D14-3F17-BAFB-21C242A9F7F4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CF2DB35-839D-070E-B15D-1B3AF7E5A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07A9258-8761-7F2E-1768-B204B8A0B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8C89F3D1-209F-304A-DEE9-4133B3F4C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20FA9FE-216D-193E-7687-86CAF145F747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ОБЗР</a:t>
            </a:r>
          </a:p>
        </p:txBody>
      </p:sp>
      <p:sp>
        <p:nvSpPr>
          <p:cNvPr id="13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2C2D619-AA20-197F-9D6A-8F4C96E2CE41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2" y="1538421"/>
            <a:ext cx="5169595" cy="39703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За 90 лет существования завода освоен выпуск реактивных истребителей, пассажирский самолетов, самолётов специального назначения. Сколько типов самолётов выпустил ИАЗ за время своего существования?</a:t>
            </a:r>
          </a:p>
          <a:p>
            <a:pPr algn="ctr"/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20 типов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D86062B1-45FF-4AF6-8808-3B67683C2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1"/>
          <a:stretch/>
        </p:blipFill>
        <p:spPr bwMode="auto">
          <a:xfrm>
            <a:off x="5799668" y="1538422"/>
            <a:ext cx="6172200" cy="39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66391A-5654-7C58-BE9A-DB7DCDF2AC4A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84E1182B-96F8-E85B-0A8D-B0CE88B00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0DC0632-DBC4-DAC1-D1D1-3E538F76B1DD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B4F6CD-BE0B-DC94-CD67-0401B8E20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D16F1C7-79F2-9F14-F44A-91F49E3DB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38164440-7872-C3BC-3DB1-3D41F8B2C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4241402-8016-8B00-2F1E-FF4A6AF71BD0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ОБЗР</a:t>
            </a:r>
          </a:p>
        </p:txBody>
      </p:sp>
      <p:sp>
        <p:nvSpPr>
          <p:cNvPr id="13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6C39606-658A-94A6-7093-69CF3FEA72D1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41B26A01-E91E-48F7-B56C-0711B999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88" y="491737"/>
            <a:ext cx="7607300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50968"/>
            <a:ext cx="4335628" cy="310854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Этот самолёт, произведённый на ИАЗ, в зоне специальной военной операции называют истребителем превосходства. Назовите его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Су-30СМ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1353F5-8E72-CE34-3A3B-904305D2162F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D321C6A4-4E96-BAEE-34B0-DF3796D2B2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113F59D-B88D-6393-2113-B219B34F9C73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FFE31BE-DD49-BBEB-198F-16DAF2786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A37F7DA-5382-8E7F-E8C1-8420ACE50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74BC4AE5-58D6-8838-B4DE-C74BC6E5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9AA85C3-67A9-1B51-CC37-54A53F78A9F8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ОБЗР</a:t>
            </a:r>
          </a:p>
        </p:txBody>
      </p:sp>
      <p:sp>
        <p:nvSpPr>
          <p:cNvPr id="13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37EC6F5-F135-83CC-D3C2-857492240209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ED504F2A-8D43-4DBB-B0D8-F6EF797B5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3678608"/>
            <a:ext cx="1065106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Приоритетной задачей в авиастроении на сегодняшний день является снижение массы конструкции. Преимуществом композитных материалов является способность уменьшить массу конструкции при сохранении прочностных характеристик. Они имеют высокую устойчивость к коррозии и высокие усталостные характеристики. Какие композитные материалы используются для производства самолётов?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342" y="6044471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A68A9-3950-46D8-9D36-DFFFD4577D96}"/>
              </a:ext>
            </a:extLst>
          </p:cNvPr>
          <p:cNvSpPr txBox="1"/>
          <p:nvPr/>
        </p:nvSpPr>
        <p:spPr>
          <a:xfrm>
            <a:off x="2294467" y="5986932"/>
            <a:ext cx="8873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0" dirty="0">
                <a:effectLst/>
              </a:rPr>
              <a:t>Углеродное волокно,</a:t>
            </a:r>
            <a:r>
              <a:rPr lang="ru-RU" sz="3200" b="1" i="0" dirty="0">
                <a:effectLst/>
                <a:latin typeface="YS Text"/>
              </a:rPr>
              <a:t> </a:t>
            </a:r>
            <a:r>
              <a:rPr lang="ru-RU" sz="3200" dirty="0" err="1"/>
              <a:t>о</a:t>
            </a:r>
            <a:r>
              <a:rPr lang="ru-RU" sz="3200" dirty="0" err="1">
                <a:effectLst/>
              </a:rPr>
              <a:t>ргановолокниты</a:t>
            </a:r>
            <a:r>
              <a:rPr lang="ru-RU" sz="3200" dirty="0">
                <a:effectLst/>
              </a:rPr>
              <a:t> и другие</a:t>
            </a:r>
            <a:endParaRPr lang="ru-RU" sz="3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B680F2-89B0-ED48-C160-F66BB80BD9BC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0">
            <a:extLst>
              <a:ext uri="{FF2B5EF4-FFF2-40B4-BE49-F238E27FC236}">
                <a16:creationId xmlns:a16="http://schemas.microsoft.com/office/drawing/2014/main" id="{496DA354-0883-99C1-BA37-7019F1CE0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28953A-60E5-F231-B5D4-85F2FE22A051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51E9145-90FC-2ABA-5A0F-7C2E71EB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338B5F1-E304-C4E2-F229-E517E1657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051ACF11-0726-75E9-BCFE-E054B93BB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6D18BF7-6F9F-AD3C-6B75-1A8D98AB50F7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</a:p>
        </p:txBody>
      </p:sp>
      <p:sp>
        <p:nvSpPr>
          <p:cNvPr id="13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EC8BCD1-AA92-2E51-9730-E898A025DB81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17" y="1812946"/>
            <a:ext cx="49663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Этот химический элемент давно используется в авиастроении. Несмотря на то, что металл является мягким, на фрезерных станках используют охлаждение при обработке. Назовите этот элемент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1067" y="5707038"/>
            <a:ext cx="716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Титан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9668F445-EAC9-4068-8039-561D13666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98" y="1110907"/>
            <a:ext cx="6626802" cy="497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879AA2-9D8E-38DD-9ABD-1A237A82B4DC}"/>
              </a:ext>
            </a:extLst>
          </p:cNvPr>
          <p:cNvSpPr/>
          <p:nvPr/>
        </p:nvSpPr>
        <p:spPr>
          <a:xfrm>
            <a:off x="0" y="0"/>
            <a:ext cx="12192000" cy="125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7D1D7DA5-3335-5C31-2BDD-177470E08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464" y="-12406"/>
            <a:ext cx="5100536" cy="12716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C866D47-799A-5204-A122-1DD9ED5D0625}"/>
              </a:ext>
            </a:extLst>
          </p:cNvPr>
          <p:cNvGrpSpPr/>
          <p:nvPr/>
        </p:nvGrpSpPr>
        <p:grpSpPr>
          <a:xfrm>
            <a:off x="8210145" y="26375"/>
            <a:ext cx="3794832" cy="1203332"/>
            <a:chOff x="8210145" y="26375"/>
            <a:chExt cx="3794832" cy="12033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945ACB5-796B-8A5C-6A20-1F810A99A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07" y="47880"/>
              <a:ext cx="984470" cy="11781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BF3DCB7-F2C6-FB95-A9E5-9AA54692B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-2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17"/>
            <a:stretch>
              <a:fillRect/>
            </a:stretch>
          </p:blipFill>
          <p:spPr bwMode="auto">
            <a:xfrm>
              <a:off x="8210145" y="158461"/>
              <a:ext cx="1463237" cy="95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Объект 7">
              <a:extLst>
                <a:ext uri="{FF2B5EF4-FFF2-40B4-BE49-F238E27FC236}">
                  <a16:creationId xmlns:a16="http://schemas.microsoft.com/office/drawing/2014/main" id="{544224DA-E005-227A-EA81-76B473885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87" y="26375"/>
              <a:ext cx="1046898" cy="1203332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ADD2796-8A8A-1AB4-E1C4-2AD5AD7BC4CF}"/>
              </a:ext>
            </a:extLst>
          </p:cNvPr>
          <p:cNvSpPr txBox="1">
            <a:spLocks/>
          </p:cNvSpPr>
          <p:nvPr/>
        </p:nvSpPr>
        <p:spPr>
          <a:xfrm>
            <a:off x="251112" y="312378"/>
            <a:ext cx="6727147" cy="687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</a:p>
        </p:txBody>
      </p:sp>
      <p:sp>
        <p:nvSpPr>
          <p:cNvPr id="13" name="Управляющая кнопка: домой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C1C43A8-B8FA-E1B3-D63D-5B5FC4794243}"/>
              </a:ext>
            </a:extLst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d5de1aabb4e56473b02a2a78ec7054bacfc35e29"/>
</p:tagLst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FF00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983</Words>
  <Application>Microsoft Office PowerPoint</Application>
  <PresentationFormat>Широкоэкранный</PresentationFormat>
  <Paragraphs>240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Shonar Bangla</vt:lpstr>
      <vt:lpstr>Wingdings</vt:lpstr>
      <vt:lpstr>YS Text</vt:lpstr>
      <vt:lpstr>Тема Office</vt:lpstr>
      <vt:lpstr>Команда «Иркут»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Данил Викторович</cp:lastModifiedBy>
  <cp:revision>43</cp:revision>
  <dcterms:created xsi:type="dcterms:W3CDTF">2017-08-05T04:53:38Z</dcterms:created>
  <dcterms:modified xsi:type="dcterms:W3CDTF">2024-12-20T12:20:30Z</dcterms:modified>
</cp:coreProperties>
</file>