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66" r:id="rId6"/>
    <p:sldId id="274" r:id="rId7"/>
    <p:sldId id="275" r:id="rId8"/>
    <p:sldId id="276" r:id="rId9"/>
    <p:sldId id="259" r:id="rId10"/>
    <p:sldId id="277" r:id="rId11"/>
    <p:sldId id="265" r:id="rId12"/>
    <p:sldId id="260" r:id="rId13"/>
    <p:sldId id="261" r:id="rId14"/>
    <p:sldId id="271" r:id="rId15"/>
    <p:sldId id="272" r:id="rId16"/>
    <p:sldId id="273" r:id="rId17"/>
    <p:sldId id="267" r:id="rId18"/>
    <p:sldId id="262" r:id="rId19"/>
    <p:sldId id="268" r:id="rId20"/>
    <p:sldId id="264" r:id="rId21"/>
    <p:sldId id="279" r:id="rId22"/>
    <p:sldId id="280" r:id="rId23"/>
    <p:sldId id="281" r:id="rId24"/>
    <p:sldId id="263" r:id="rId25"/>
    <p:sldId id="269" r:id="rId26"/>
    <p:sldId id="270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0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дежда Левчук" userId="682bc6c05a0cc68b" providerId="LiveId" clId="{D8C24142-1E64-48BC-A6C8-7EE0C8FD1F9D}"/>
    <pc:docChg chg="modSld sldOrd">
      <pc:chgData name="Надежда Левчук" userId="682bc6c05a0cc68b" providerId="LiveId" clId="{D8C24142-1E64-48BC-A6C8-7EE0C8FD1F9D}" dt="2024-12-14T16:16:35.510" v="1"/>
      <pc:docMkLst>
        <pc:docMk/>
      </pc:docMkLst>
      <pc:sldChg chg="ord">
        <pc:chgData name="Надежда Левчук" userId="682bc6c05a0cc68b" providerId="LiveId" clId="{D8C24142-1E64-48BC-A6C8-7EE0C8FD1F9D}" dt="2024-12-14T16:16:35.510" v="1"/>
        <pc:sldMkLst>
          <pc:docMk/>
          <pc:sldMk cId="635025805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5262C-6A98-4238-E4F4-D72EDC170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D11F63-1EA5-0D10-BBD6-4C59CDC2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0AAE98-3046-1259-03B6-2DA91162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D0AAF-8D68-D2A8-1E6C-676ADD88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CF7BA-E6BF-8E80-C4EA-B97C158B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7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8182D-C5FD-2A48-F6A1-EA895193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34062-5965-929B-0548-616A4EF0F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10C46E-4192-A107-F471-0CB5349D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A2D016-CE56-9CC5-4E89-AD179B3C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AA45D-5A40-6E1E-CA02-9768890B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8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A1CDF6-35D8-7322-92D1-A7F810C5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8B3E57-D875-371F-0D31-6BB76A4D4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1745E-B915-A120-709F-C9784918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5392EA-4342-51AF-9A23-9B5D2B39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062182-7D8E-093E-6820-DADDA6D9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6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61975-85F0-50D3-AF38-E94870F5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D8860E-ED8C-2205-3E31-85199430D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5EF34F-13A7-828E-3D7E-32AB7F45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FFBAAD-ECAD-AB93-B170-64F2E228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F1D29E-B264-CCB5-C717-3D322BD6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6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B25BB-0D71-1239-8CDC-6A0129A9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F08DB1-8680-84B6-D939-BF1A37D45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10FF8-FA6B-17B6-F21A-A360FD85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140DD-8F2E-280A-5BC3-70A2CF7D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9F8D0-1E37-04B0-45AB-DA7B370D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8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796BA-3501-9102-3702-E7FE9095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F96978-8E3F-7B1D-7489-0BFA10495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27156F-D758-A13A-F795-7B05DC7D3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F15CC-3052-5C58-B602-C6F8106E0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F2B25F-8C03-E1EB-16E1-F3EB1922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EAAE8A-7F3C-BADB-6660-77A5319D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0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541AB-3E09-7E6D-BC50-1BA56CEE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1792C9-6BB8-C7B7-2DCE-6B30EAE87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DF2AD8-F8F8-3E43-8876-A358F7EDB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B81997-0A3B-5B50-86C9-B858693AD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FB586C-3FA3-997B-8FB8-669899BA1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586EF9-D22E-2196-B6B5-BDDB856D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A97D51-3DB8-1407-025F-E38970D6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0778ED-A77E-12D8-DF25-5FAB1D01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1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2B979-C957-E3C9-589B-480B0B6F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C6855A-4029-680D-29F8-FA84F859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93A8EB-3091-2630-9B2C-34342B08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AA5122-0B22-2BE1-5161-F34AD2FD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1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871C30-4F10-9D05-41B2-35759097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398A35-C02C-6B3F-1FE1-1FF77D11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803F64-62B1-DD98-2A9E-42D6DD90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1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90E47-AC67-9811-8E0F-FDB1D1E5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ED3C9-8392-A61F-14D4-662CA53E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0152D4-3BAE-25EC-C5BA-854B9CFB7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9227C8-8365-1E51-2E6A-68F8B74F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162794-68C9-3147-5DC6-1353C441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CB240-5B6C-F06A-B3ED-5E00ADCA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9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89866-5664-B16A-E46F-E8F265A0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812EDE-C6E7-EB87-C423-00569D822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F881E-BB48-D94E-5D77-B773AEB57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350DA5-AC73-A0F5-1766-F72D7468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BE68F1-3A50-9B83-1268-A20FF688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F409BE-CF7C-5F9B-2E40-02077B2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5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E608-70E7-B44C-70A4-B021A070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23407C-17FC-4681-A97A-873B29E0E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D07C5E-8D2A-9D68-37B7-4DC05B182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60E0-2F43-4568-BF98-2C6365CA9BCA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82C9E-7C14-4417-413D-21BF13C9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6CC70-33BF-2014-BB71-E71B85B50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4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jpg"/><Relationship Id="rId5" Type="http://schemas.openxmlformats.org/officeDocument/2006/relationships/slide" Target="slide3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.jp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3.jp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.jp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.jpg"/><Relationship Id="rId5" Type="http://schemas.openxmlformats.org/officeDocument/2006/relationships/slide" Target="slide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.jp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3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slide" Target="slide22.xml"/><Relationship Id="rId11" Type="http://schemas.openxmlformats.org/officeDocument/2006/relationships/slide" Target="slide20.xml"/><Relationship Id="rId5" Type="http://schemas.openxmlformats.org/officeDocument/2006/relationships/slide" Target="slide21.xml"/><Relationship Id="rId10" Type="http://schemas.openxmlformats.org/officeDocument/2006/relationships/slide" Target="slide26.xml"/><Relationship Id="rId4" Type="http://schemas.openxmlformats.org/officeDocument/2006/relationships/image" Target="../media/image3.jpg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slide" Target="slide20.xml"/><Relationship Id="rId5" Type="http://schemas.openxmlformats.org/officeDocument/2006/relationships/image" Target="../media/image25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slide" Target="slide20.xml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openxmlformats.org/officeDocument/2006/relationships/slide" Target="slide20.xml"/><Relationship Id="rId5" Type="http://schemas.openxmlformats.org/officeDocument/2006/relationships/image" Target="../media/image27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6" Type="http://schemas.openxmlformats.org/officeDocument/2006/relationships/slide" Target="slide20.xml"/><Relationship Id="rId5" Type="http://schemas.openxmlformats.org/officeDocument/2006/relationships/image" Target="../media/image30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slide" Target="slide20.xml"/><Relationship Id="rId5" Type="http://schemas.openxmlformats.org/officeDocument/2006/relationships/image" Target="../media/image31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.jpeg"/><Relationship Id="rId7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4.xml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slide" Target="slide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0.jpeg"/><Relationship Id="rId7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7BD9A4-6369-C1F4-3B49-509AA36523D9}"/>
              </a:ext>
            </a:extLst>
          </p:cNvPr>
          <p:cNvSpPr txBox="1"/>
          <p:nvPr/>
        </p:nvSpPr>
        <p:spPr>
          <a:xfrm>
            <a:off x="1" y="5433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ФГКОУ «Екатеринбургское суворовское военное училище» Министерства обороны Российской Федерации</a:t>
            </a:r>
          </a:p>
        </p:txBody>
      </p:sp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EBCD54C4-7D20-34E7-1A5F-8EB8E886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7" y="4196459"/>
            <a:ext cx="1736518" cy="20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3C49D-B346-0369-A5D2-09E85F900F18}"/>
              </a:ext>
            </a:extLst>
          </p:cNvPr>
          <p:cNvSpPr txBox="1"/>
          <p:nvPr/>
        </p:nvSpPr>
        <p:spPr>
          <a:xfrm>
            <a:off x="3922317" y="2911440"/>
            <a:ext cx="8556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Суворовцы 9 класса Косенко Максим,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Кунафин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Артём,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Мамзеров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Артём,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Никита, Симонов Артемий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команды: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отдельной дисциплины (физика, химия и биология)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Левчук Надежда Леонидовна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9DC54C-50A5-68D7-BC2A-E58C0C919B09}"/>
              </a:ext>
            </a:extLst>
          </p:cNvPr>
          <p:cNvSpPr/>
          <p:nvPr/>
        </p:nvSpPr>
        <p:spPr>
          <a:xfrm>
            <a:off x="2593298" y="761074"/>
            <a:ext cx="95987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</a:t>
            </a:r>
          </a:p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НПП «Старт»</a:t>
            </a:r>
            <a:endParaRPr lang="ru-RU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72467-5885-76BC-5720-60B27E29ED97}"/>
              </a:ext>
            </a:extLst>
          </p:cNvPr>
          <p:cNvSpPr txBox="1"/>
          <p:nvPr/>
        </p:nvSpPr>
        <p:spPr>
          <a:xfrm>
            <a:off x="0" y="6378414"/>
            <a:ext cx="12191999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Екатеринбург, 2024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633997" y="843980"/>
            <a:ext cx="1736518" cy="29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95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45FF7-9EED-650A-1BC8-94FA85218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2399F087-61CC-B190-1ABF-5E8ACE7E8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5029AE0-33B8-001B-609F-86E1DB30DD4D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A3C52-5074-A4F5-ACAD-FA0D3F3E9731}"/>
              </a:ext>
            </a:extLst>
          </p:cNvPr>
          <p:cNvSpPr txBox="1"/>
          <p:nvPr/>
        </p:nvSpPr>
        <p:spPr>
          <a:xfrm>
            <a:off x="271667" y="31516"/>
            <a:ext cx="7646505" cy="629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годы своего существования «Старт» стал ведущим предприятием по разработке и производству стартового оборудования для сухопутных войск, авиации и военно-морского флота: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пусковых установок реактивных систем залпового огня «Град»;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пусковых установок ЗРК ПВО и ПРО;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корабельных пусковых установок для комплексов противолодочной и противовоздушной обороны «Метель», «Ураган»;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авиационных пусковых и катапультных установок;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комплексов наземного обслуживания ракет и летательных аппаратов;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транспортных, заряжающих и транспортно-заряжающих машин для зенитно-ракетных комплексов «Тор», «БУК», «Оса», «Кинжал», «С - 300», «С - 400».</a:t>
            </a:r>
            <a:r>
              <a:rPr lang="ru-RU" sz="2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ACF070-99F8-20FF-6DFF-B1364F7DA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"/>
          <a:stretch/>
        </p:blipFill>
        <p:spPr>
          <a:xfrm>
            <a:off x="7938053" y="116302"/>
            <a:ext cx="4128052" cy="58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9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643C9-62E6-CF67-9871-B8E4BE8C9E0B}"/>
              </a:ext>
            </a:extLst>
          </p:cNvPr>
          <p:cNvSpPr txBox="1"/>
          <p:nvPr/>
        </p:nvSpPr>
        <p:spPr>
          <a:xfrm>
            <a:off x="152403" y="-139587"/>
            <a:ext cx="7553736" cy="6004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3840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657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конверсии «Старт» осуществил разработку около 100 образцов оборудования для медицины, металлургии, переработки пищевого сырья, продолжает модернизацию и изготовление оборудования для лесопромышленного и нефтегазового комплекса.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Ранцевый огнетушитель «Роса»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Пожарный модуль «Спас» – предназначен для добровольной пожарной охраны в сельских поселениях, дачно-строительных кооперативах, садоводческих товариществах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536575" algn="just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Созданные машины успешно эксплуатируются не только в России, но и за рубежом.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2F18E-5FFE-7C60-401E-B23642FBB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37" y="510209"/>
            <a:ext cx="4308162" cy="49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968050" y="164893"/>
            <a:ext cx="6745575" cy="70453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2. Производственные процессы</a:t>
            </a:r>
          </a:p>
        </p:txBody>
      </p:sp>
      <p:pic>
        <p:nvPicPr>
          <p:cNvPr id="3" name="Рисунок 2">
            <a:hlinkClick r:id="rId5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T8ES2DDR9WHF6Q4I">
            <a:hlinkClick r:id="" action="ppaction://media"/>
            <a:extLst>
              <a:ext uri="{FF2B5EF4-FFF2-40B4-BE49-F238E27FC236}">
                <a16:creationId xmlns:a16="http://schemas.microsoft.com/office/drawing/2014/main" id="{3479C9ED-B356-9D90-E032-F4DBDEC332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57" y="1103509"/>
            <a:ext cx="9997486" cy="56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9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77916" y="138658"/>
            <a:ext cx="6745573" cy="70453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3. Качество и безопасность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9916" y="1650594"/>
            <a:ext cx="60960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2013 году на НПП «Старт» была создана служба качества, в которую вошли: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отдел технического контроля;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отдел испытаний;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отдел гарантийного и сервисного обслуживания;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центральная заводская лаборатория;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отдел системы менеджмента качества.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02" y="1154164"/>
            <a:ext cx="5530488" cy="4039849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515" y="716037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2013 года предприятие получило Сертификат соответствия, подтверждающий наличие результативно функционирующей системы менеджмента качества, соответствующей требованиям ГОСТ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9001 – 2011, стандартов «Системы разработки и постановки продукции на производство. Военная техника».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сертификата свидетельствует о высоком уровне системы менеджмента качества продукции, что способствует развитию сотрудничества в рамках Государственного оборонного заказа.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1531" r="4173" b="3606"/>
          <a:stretch/>
        </p:blipFill>
        <p:spPr>
          <a:xfrm>
            <a:off x="7110335" y="221362"/>
            <a:ext cx="4482059" cy="6505732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77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43" y="635107"/>
            <a:ext cx="6698589" cy="50986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4880" y="1809505"/>
            <a:ext cx="5031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производства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благоустройство территории предприятия, производственных помещений;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условия труда работников.</a:t>
            </a:r>
          </a:p>
        </p:txBody>
      </p:sp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7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898" y="319576"/>
            <a:ext cx="84194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безопасности работников на предприятии  «Старта» проводятся мероприятия, направленные на снижение уровня профзаболеваний, производственного травматизма и сохранения здоровья: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обеспечение сертификационной спецодеждой,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спецобувью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средствами индивидуальной защиты, моющими и защитными средствами;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обучение и инструктаж по охране труда и технике безопасности;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74" y="124706"/>
            <a:ext cx="3353791" cy="6443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96" y="4161492"/>
            <a:ext cx="3026964" cy="2431703"/>
          </a:xfrm>
          <a:prstGeom prst="rect">
            <a:avLst/>
          </a:prstGeom>
        </p:spPr>
      </p:pic>
      <p:pic>
        <p:nvPicPr>
          <p:cNvPr id="5" name="Рисунок 4">
            <a:hlinkClick r:id="rId5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226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59" y="411828"/>
            <a:ext cx="60960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программа добровольного медицинского страхования, каждый работник обеспечивается страховым пакетом, подразумевающим амбулаторное и стационарное лечение, стоматологическое обслуживание, лабораторные исследования;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действует здравпункт, где работники получают первую доврачебную медицинскую помощь, вакцинацию;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санаторно-курортное оздоровление сотрудников в пансионатах и санаториях России.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59" y="664526"/>
            <a:ext cx="5663159" cy="35692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58191" y="153648"/>
            <a:ext cx="6745574" cy="72140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4. Экологические инициативы</a:t>
            </a:r>
          </a:p>
        </p:txBody>
      </p:sp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2062" y="1339744"/>
            <a:ext cx="82270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Экостратегия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НПП «Старт» – снижение объема выбросов вредных веществ в атмосферный воздух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разработаны программы и планы-графики контроля нормативов предельно допустимых выбросов загрязняющих веществ на территории предприятия и прилегающей жилой территории;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 получении прогнозов неблагоприятных метеорологических условий на «Старте» принимаются меры по снижению или запрету работы оборудования, вносящих основной вклад в максимальные приземные концентрации загрязняющих веществ.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109" y="978041"/>
            <a:ext cx="2564902" cy="580106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7623" y="236176"/>
            <a:ext cx="48840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 производства и потребления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раздельное накопление отходов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специально отведенных местах и емкостях;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места накопления отходов исключают негативное воздействие отходов на природную среду;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своевременный вывоз и утилизация отходов специализированными организациями;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учет образования и передачи отходов.</a:t>
            </a:r>
          </a:p>
        </p:txBody>
      </p:sp>
      <p:pic>
        <p:nvPicPr>
          <p:cNvPr id="6" name="Рисунок 5" descr="РАЗДЕЛЬНОЕ НАКОПЛЕНИЕ ОТХОДОВ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38" y="402246"/>
            <a:ext cx="6643485" cy="4934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1F1B7-0C31-BA5C-1CE3-03484A101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63601A5E-D469-D893-9829-5D16E0FC9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864A695-0714-32B7-1A51-81CDE9E02F51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9C5EC-0B72-22AC-21B1-838E69FEE489}"/>
              </a:ext>
            </a:extLst>
          </p:cNvPr>
          <p:cNvSpPr txBox="1"/>
          <p:nvPr/>
        </p:nvSpPr>
        <p:spPr>
          <a:xfrm>
            <a:off x="238538" y="178907"/>
            <a:ext cx="1180768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экскурсии:</a:t>
            </a: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Познакомить с историей создания и развития НПП «Старт», процессом изготовления военной продукции, производимой на предприятии, методами контроля качества продукции,  обеспечения безопасности на рабочем месте, программой утилизации и сокращения отходов на производстве, мероприятиями по охране здоровья трудящихся  и окружающей среды, раскрыть вклад предприятия в развитие ОПК страны.</a:t>
            </a: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Развивать умение работать с информацией, делать выводы, развивать образную память, логическое мышление, внимание, наблюдательность, познавательный интерес.</a:t>
            </a: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Воспитывать любовь к Родине, готовность к ее защите, чувство гордости за отечественную науку и технику; способствовать выбору будущей профессии. </a:t>
            </a:r>
          </a:p>
        </p:txBody>
      </p:sp>
    </p:spTree>
    <p:extLst>
      <p:ext uri="{BB962C8B-B14F-4D97-AF65-F5344CB8AC3E}">
        <p14:creationId xmlns:p14="http://schemas.microsoft.com/office/powerpoint/2010/main" val="635025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78309" y="213610"/>
            <a:ext cx="6745574" cy="72140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5. Социальная ответственность</a:t>
            </a:r>
          </a:p>
        </p:txBody>
      </p:sp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hlinkClick r:id="rId5" action="ppaction://hlinksldjump"/>
            <a:extLst>
              <a:ext uri="{FF2B5EF4-FFF2-40B4-BE49-F238E27FC236}">
                <a16:creationId xmlns:a16="http://schemas.microsoft.com/office/drawing/2014/main" id="{A98FFA3F-23AC-EB4B-D80B-90A1A94AFD10}"/>
              </a:ext>
            </a:extLst>
          </p:cNvPr>
          <p:cNvSpPr/>
          <p:nvPr/>
        </p:nvSpPr>
        <p:spPr>
          <a:xfrm>
            <a:off x="266323" y="1411357"/>
            <a:ext cx="3119608" cy="8613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6" name="Прямоугольник: скругленные углы 5">
            <a:hlinkClick r:id="rId6" action="ppaction://hlinksldjump"/>
            <a:extLst>
              <a:ext uri="{FF2B5EF4-FFF2-40B4-BE49-F238E27FC236}">
                <a16:creationId xmlns:a16="http://schemas.microsoft.com/office/drawing/2014/main" id="{0BDF1EF7-A872-2ACB-54FB-7DF6A89D895F}"/>
              </a:ext>
            </a:extLst>
          </p:cNvPr>
          <p:cNvSpPr/>
          <p:nvPr/>
        </p:nvSpPr>
        <p:spPr>
          <a:xfrm>
            <a:off x="4536196" y="1363568"/>
            <a:ext cx="3119608" cy="8613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Благотворительность</a:t>
            </a:r>
          </a:p>
        </p:txBody>
      </p:sp>
      <p:sp>
        <p:nvSpPr>
          <p:cNvPr id="7" name="Прямоугольник: скругленные углы 6">
            <a:hlinkClick r:id="rId7" action="ppaction://hlinksldjump"/>
            <a:extLst>
              <a:ext uri="{FF2B5EF4-FFF2-40B4-BE49-F238E27FC236}">
                <a16:creationId xmlns:a16="http://schemas.microsoft.com/office/drawing/2014/main" id="{96BE8A66-3FB1-D617-3F32-AC0DF6F801B2}"/>
              </a:ext>
            </a:extLst>
          </p:cNvPr>
          <p:cNvSpPr/>
          <p:nvPr/>
        </p:nvSpPr>
        <p:spPr>
          <a:xfrm>
            <a:off x="8849257" y="1411356"/>
            <a:ext cx="3119608" cy="8613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населения</a:t>
            </a:r>
          </a:p>
        </p:txBody>
      </p:sp>
      <p:sp>
        <p:nvSpPr>
          <p:cNvPr id="8" name="Прямоугольник: скругленные углы 7">
            <a:hlinkClick r:id="rId8" action="ppaction://hlinksldjump"/>
            <a:extLst>
              <a:ext uri="{FF2B5EF4-FFF2-40B4-BE49-F238E27FC236}">
                <a16:creationId xmlns:a16="http://schemas.microsoft.com/office/drawing/2014/main" id="{41F9687A-F516-35F8-0224-BF49BC7884F1}"/>
              </a:ext>
            </a:extLst>
          </p:cNvPr>
          <p:cNvSpPr/>
          <p:nvPr/>
        </p:nvSpPr>
        <p:spPr>
          <a:xfrm>
            <a:off x="266323" y="2643809"/>
            <a:ext cx="3119608" cy="111318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перед государством</a:t>
            </a:r>
          </a:p>
        </p:txBody>
      </p:sp>
      <p:sp>
        <p:nvSpPr>
          <p:cNvPr id="9" name="Прямоугольник: скругленные углы 8">
            <a:hlinkClick r:id="rId9" action="ppaction://hlinksldjump"/>
            <a:extLst>
              <a:ext uri="{FF2B5EF4-FFF2-40B4-BE49-F238E27FC236}">
                <a16:creationId xmlns:a16="http://schemas.microsoft.com/office/drawing/2014/main" id="{CDAAB513-4DFF-605E-FC3A-4CC10E567555}"/>
              </a:ext>
            </a:extLst>
          </p:cNvPr>
          <p:cNvSpPr/>
          <p:nvPr/>
        </p:nvSpPr>
        <p:spPr>
          <a:xfrm>
            <a:off x="4557790" y="2653516"/>
            <a:ext cx="3119608" cy="111318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человеческих ресурсов</a:t>
            </a:r>
          </a:p>
        </p:txBody>
      </p:sp>
      <p:sp>
        <p:nvSpPr>
          <p:cNvPr id="10" name="Прямоугольник: скругленные углы 9">
            <a:hlinkClick r:id="rId10" action="ppaction://hlinksldjump"/>
            <a:extLst>
              <a:ext uri="{FF2B5EF4-FFF2-40B4-BE49-F238E27FC236}">
                <a16:creationId xmlns:a16="http://schemas.microsoft.com/office/drawing/2014/main" id="{9C67731B-3858-D51B-EC67-274B14AA8417}"/>
              </a:ext>
            </a:extLst>
          </p:cNvPr>
          <p:cNvSpPr/>
          <p:nvPr/>
        </p:nvSpPr>
        <p:spPr>
          <a:xfrm>
            <a:off x="8849257" y="2643809"/>
            <a:ext cx="3119608" cy="111318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жизни города Екатеринбурга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0E7FD-113A-507D-A0C5-66A8A5DA9F99}"/>
              </a:ext>
            </a:extLst>
          </p:cNvPr>
          <p:cNvSpPr txBox="1"/>
          <p:nvPr/>
        </p:nvSpPr>
        <p:spPr>
          <a:xfrm>
            <a:off x="77505" y="4005286"/>
            <a:ext cx="1033207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 раздел, щелкнув  по нужной кнопке. Для возврата служит кнопка </a:t>
            </a:r>
          </a:p>
        </p:txBody>
      </p:sp>
      <p:sp>
        <p:nvSpPr>
          <p:cNvPr id="12" name="Управляющая кнопка: возврат 1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7BE344AC-C708-F1B3-428F-D0F220AF1DC8}"/>
              </a:ext>
            </a:extLst>
          </p:cNvPr>
          <p:cNvSpPr/>
          <p:nvPr/>
        </p:nvSpPr>
        <p:spPr>
          <a:xfrm>
            <a:off x="10321736" y="3960894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CD413-CA64-9C2E-F7EE-919E2FDFA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EDA7C98C-553A-345A-727F-F1901CFD0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D0E572-1D1E-F1BF-991D-7B30A3CF28F1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7D5461B-26A2-4C94-1979-826781E4ACD4}"/>
              </a:ext>
            </a:extLst>
          </p:cNvPr>
          <p:cNvSpPr/>
          <p:nvPr/>
        </p:nvSpPr>
        <p:spPr>
          <a:xfrm>
            <a:off x="3934057" y="192156"/>
            <a:ext cx="4323886" cy="8613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58AB1-1E8A-8A5F-A35E-8C91F0529695}"/>
              </a:ext>
            </a:extLst>
          </p:cNvPr>
          <p:cNvSpPr txBox="1"/>
          <p:nvPr/>
        </p:nvSpPr>
        <p:spPr>
          <a:xfrm>
            <a:off x="251791" y="1212577"/>
            <a:ext cx="1168179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загрязнением, восстановление и защита среды.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Замкнутый цикл переработки.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A26378CE-923D-0C67-CCFB-D7A0A244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74" y="2453309"/>
            <a:ext cx="7785652" cy="38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возврат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4454C3E-28DA-9794-DDF2-86D5984E4E34}"/>
              </a:ext>
            </a:extLst>
          </p:cNvPr>
          <p:cNvSpPr/>
          <p:nvPr/>
        </p:nvSpPr>
        <p:spPr>
          <a:xfrm>
            <a:off x="11242762" y="6130591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79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210E8-F862-1217-7190-5B2199BAC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04759D76-7B26-BDC7-FC20-20272E118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C234F64-4750-6E03-825D-752F87EDD7F2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6446C5-0DBB-C9E0-503D-C10D4EB1825E}"/>
              </a:ext>
            </a:extLst>
          </p:cNvPr>
          <p:cNvSpPr/>
          <p:nvPr/>
        </p:nvSpPr>
        <p:spPr>
          <a:xfrm>
            <a:off x="4583449" y="198784"/>
            <a:ext cx="3119608" cy="8613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492B8-E179-D7DF-359A-AC2C02630A83}"/>
              </a:ext>
            </a:extLst>
          </p:cNvPr>
          <p:cNvSpPr txBox="1"/>
          <p:nvPr/>
        </p:nvSpPr>
        <p:spPr>
          <a:xfrm>
            <a:off x="251791" y="1212577"/>
            <a:ext cx="11681792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Шефство над «Социально-реабилитационным центром для несовершеннолетних» Ревдинского района.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Спонсорская помощь ветеранам, школам, детским садикам.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AE8A5B66-A186-692F-5DC3-5A93B79F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96" y="2900540"/>
            <a:ext cx="3859782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627D02F-2647-65C7-70A6-3417810035EA}"/>
              </a:ext>
            </a:extLst>
          </p:cNvPr>
          <p:cNvSpPr/>
          <p:nvPr/>
        </p:nvSpPr>
        <p:spPr>
          <a:xfrm>
            <a:off x="11242762" y="6130591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92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32A56-D1F7-F5B9-DF2F-74CF847D6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DF84CDC8-C8F5-3C5F-67A0-58365DBE0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E63D66F-9168-1718-1C8E-0AEB131B1206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BECA0B7-4DD1-7958-BDC4-1CAAC6E99411}"/>
              </a:ext>
            </a:extLst>
          </p:cNvPr>
          <p:cNvSpPr/>
          <p:nvPr/>
        </p:nvSpPr>
        <p:spPr>
          <a:xfrm>
            <a:off x="4536196" y="178904"/>
            <a:ext cx="3119608" cy="8613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населения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7AD92-33F3-C13A-07B3-DCE629FF0596}"/>
              </a:ext>
            </a:extLst>
          </p:cNvPr>
          <p:cNvSpPr txBox="1"/>
          <p:nvPr/>
        </p:nvSpPr>
        <p:spPr>
          <a:xfrm>
            <a:off x="251791" y="1212577"/>
            <a:ext cx="1168179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безопасных условий труда на предприятии.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программы профилактики и лечения работников предприятия.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AD095163-DA89-9602-0278-76B02967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26" y="2469239"/>
            <a:ext cx="5777948" cy="38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07CAE49-F55D-4D39-0D88-B24AF19C7997}"/>
              </a:ext>
            </a:extLst>
          </p:cNvPr>
          <p:cNvSpPr/>
          <p:nvPr/>
        </p:nvSpPr>
        <p:spPr>
          <a:xfrm>
            <a:off x="11242762" y="6130591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9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B9301E6-F34E-1A5A-4664-4900DD45C777}"/>
              </a:ext>
            </a:extLst>
          </p:cNvPr>
          <p:cNvSpPr/>
          <p:nvPr/>
        </p:nvSpPr>
        <p:spPr>
          <a:xfrm>
            <a:off x="3432953" y="198783"/>
            <a:ext cx="5326094" cy="73549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перед государством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58095-E888-BA66-FD6E-9A062E695B56}"/>
              </a:ext>
            </a:extLst>
          </p:cNvPr>
          <p:cNvSpPr txBox="1"/>
          <p:nvPr/>
        </p:nvSpPr>
        <p:spPr>
          <a:xfrm>
            <a:off x="251790" y="1212577"/>
            <a:ext cx="7374835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обороноспособности страны. Производство более 300 образцов вооружения для сухопутных войск, авиации и военно-морского флота.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4BA633-E5A5-1E83-DDFC-26CB7E3D3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3" t="3769" r="6084" b="45797"/>
          <a:stretch/>
        </p:blipFill>
        <p:spPr>
          <a:xfrm>
            <a:off x="7540488" y="1156503"/>
            <a:ext cx="3355565" cy="50918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873034-799C-751B-6389-3FE285D8A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3" r="8912" b="1909"/>
          <a:stretch/>
        </p:blipFill>
        <p:spPr>
          <a:xfrm>
            <a:off x="251790" y="3702440"/>
            <a:ext cx="6959862" cy="1912587"/>
          </a:xfrm>
          <a:prstGeom prst="rect">
            <a:avLst/>
          </a:prstGeom>
        </p:spPr>
      </p:pic>
      <p:sp>
        <p:nvSpPr>
          <p:cNvPr id="12" name="Управляющая кнопка: возврат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50408A3-1123-7A2F-24C9-3A3EB54F0C4F}"/>
              </a:ext>
            </a:extLst>
          </p:cNvPr>
          <p:cNvSpPr/>
          <p:nvPr/>
        </p:nvSpPr>
        <p:spPr>
          <a:xfrm>
            <a:off x="11242762" y="6130591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06E973C-2E6F-D1E3-855A-BAB88CE027F7}"/>
              </a:ext>
            </a:extLst>
          </p:cNvPr>
          <p:cNvSpPr/>
          <p:nvPr/>
        </p:nvSpPr>
        <p:spPr>
          <a:xfrm>
            <a:off x="3620254" y="178905"/>
            <a:ext cx="4951491" cy="78519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человеческих ресурсов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012F4-BAB2-0E05-82F4-D373FAAD1C9A}"/>
              </a:ext>
            </a:extLst>
          </p:cNvPr>
          <p:cNvSpPr txBox="1"/>
          <p:nvPr/>
        </p:nvSpPr>
        <p:spPr>
          <a:xfrm>
            <a:off x="251791" y="1073431"/>
            <a:ext cx="11681792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квалификации работников.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целевых программах подготовки специалистов для организаций ОПК страны.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Наставничество. За каждым молодым специалистом закрепляется наставник до достижения 5-летнего стажа.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социально-значимой зарплаты.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рабочих мест.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отпуска.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570BD9-41F4-F11F-CA5E-B8D61177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21" y="3319132"/>
            <a:ext cx="4216538" cy="28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E923B75-B845-F43A-A314-F0905A9C55F9}"/>
              </a:ext>
            </a:extLst>
          </p:cNvPr>
          <p:cNvSpPr/>
          <p:nvPr/>
        </p:nvSpPr>
        <p:spPr>
          <a:xfrm>
            <a:off x="11242762" y="6130591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269772A-E2CF-F32A-A2BF-F31D06F9AF63}"/>
              </a:ext>
            </a:extLst>
          </p:cNvPr>
          <p:cNvSpPr/>
          <p:nvPr/>
        </p:nvSpPr>
        <p:spPr>
          <a:xfrm>
            <a:off x="3348411" y="218661"/>
            <a:ext cx="5495178" cy="72886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жизни города Екатеринбурга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6BE47-2F3A-CF94-85D8-0F6F4261B84E}"/>
              </a:ext>
            </a:extLst>
          </p:cNvPr>
          <p:cNvSpPr txBox="1"/>
          <p:nvPr/>
        </p:nvSpPr>
        <p:spPr>
          <a:xfrm>
            <a:off x="728869" y="1161147"/>
            <a:ext cx="6188766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Команды предприятия участвуют в городских и федеральных турнирах по волейболу, мини-футболу, в «кроссе нации».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культурных мероприятиях Октябрьского района и города: «Молодая мама», «День машиностроения», «День города».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социальных проектов города.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EC2279-F915-C0EF-CB42-EB7124823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86" y="1457739"/>
            <a:ext cx="4892227" cy="32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5787E9F-DBD5-5003-952D-37478042B1E2}"/>
              </a:ext>
            </a:extLst>
          </p:cNvPr>
          <p:cNvSpPr/>
          <p:nvPr/>
        </p:nvSpPr>
        <p:spPr>
          <a:xfrm>
            <a:off x="11242762" y="6130591"/>
            <a:ext cx="405898" cy="624359"/>
          </a:xfrm>
          <a:prstGeom prst="actionButtonRetur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528D6-BB4C-6C7B-387B-A6C4CE9CA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3CC5A2B2-7E95-EEEA-4C39-F3CE22353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00C20C-1D5A-0695-44B3-FE8BEC1F1BAD}"/>
              </a:ext>
            </a:extLst>
          </p:cNvPr>
          <p:cNvSpPr/>
          <p:nvPr/>
        </p:nvSpPr>
        <p:spPr>
          <a:xfrm>
            <a:off x="0" y="1178517"/>
            <a:ext cx="1219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</a:t>
            </a:r>
          </a:p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НПП «Старт»</a:t>
            </a:r>
          </a:p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771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2D4468-E8F6-75F2-9DCE-14B5E3D4B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59" y="0"/>
            <a:ext cx="1753241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9DC54C-50A5-68D7-BC2A-E58C0C919B09}"/>
              </a:ext>
            </a:extLst>
          </p:cNvPr>
          <p:cNvSpPr/>
          <p:nvPr/>
        </p:nvSpPr>
        <p:spPr>
          <a:xfrm>
            <a:off x="0" y="0"/>
            <a:ext cx="105980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экскурсии</a:t>
            </a:r>
            <a:endParaRPr lang="ru-RU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>
            <a:hlinkClick r:id="rId4" action="ppaction://hlinksldjump"/>
          </p:cNvPr>
          <p:cNvSpPr/>
          <p:nvPr/>
        </p:nvSpPr>
        <p:spPr>
          <a:xfrm>
            <a:off x="1926235" y="1414696"/>
            <a:ext cx="6745574" cy="70453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1. Введение</a:t>
            </a:r>
          </a:p>
        </p:txBody>
      </p:sp>
      <p:sp>
        <p:nvSpPr>
          <p:cNvPr id="12" name="Скругленный прямоугольник 11">
            <a:hlinkClick r:id="rId5" action="ppaction://hlinksldjump"/>
          </p:cNvPr>
          <p:cNvSpPr/>
          <p:nvPr/>
        </p:nvSpPr>
        <p:spPr>
          <a:xfrm>
            <a:off x="1926234" y="2254144"/>
            <a:ext cx="6745575" cy="70453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2. Производственные процессы</a:t>
            </a:r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1926236" y="3082351"/>
            <a:ext cx="6745573" cy="70453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3. Качество и безопасность</a:t>
            </a:r>
          </a:p>
        </p:txBody>
      </p:sp>
      <p:sp>
        <p:nvSpPr>
          <p:cNvPr id="14" name="Скругленный прямоугольник 13">
            <a:hlinkClick r:id="rId7" action="ppaction://hlinksldjump"/>
          </p:cNvPr>
          <p:cNvSpPr/>
          <p:nvPr/>
        </p:nvSpPr>
        <p:spPr>
          <a:xfrm>
            <a:off x="1926236" y="3966770"/>
            <a:ext cx="6745574" cy="72140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4. Экологические инициативы</a:t>
            </a:r>
          </a:p>
        </p:txBody>
      </p:sp>
      <p:sp>
        <p:nvSpPr>
          <p:cNvPr id="15" name="Скругленный прямоугольник 14">
            <a:hlinkClick r:id="rId8" action="ppaction://hlinksldjump"/>
          </p:cNvPr>
          <p:cNvSpPr/>
          <p:nvPr/>
        </p:nvSpPr>
        <p:spPr>
          <a:xfrm>
            <a:off x="1926236" y="4836200"/>
            <a:ext cx="6745574" cy="72140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5. Социальная ответственность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4DB8B-7643-911D-6019-539318BE2594}"/>
              </a:ext>
            </a:extLst>
          </p:cNvPr>
          <p:cNvSpPr txBox="1"/>
          <p:nvPr/>
        </p:nvSpPr>
        <p:spPr>
          <a:xfrm>
            <a:off x="0" y="5591336"/>
            <a:ext cx="10438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зал по кнопке, на каждой странице есть кнопка возврата в меню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между слайдами осуществляется по кнопке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9896434" y="5380314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7055132" y="6162623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12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4DB8B-7643-911D-6019-539318BE2594}"/>
              </a:ext>
            </a:extLst>
          </p:cNvPr>
          <p:cNvSpPr txBox="1"/>
          <p:nvPr/>
        </p:nvSpPr>
        <p:spPr>
          <a:xfrm>
            <a:off x="77506" y="2203554"/>
            <a:ext cx="12045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НПП «Старт» учреждено в 1949 году в г. Свердловске как специальное конструкторское бюро по разработке и опытному производству наземной ракетной техники для Сухопутных войск и ВМФ.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32A71-2C7E-A9C1-5A53-17CED5D47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67" y="3957880"/>
            <a:ext cx="5364452" cy="26856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5061"/>
            <a:ext cx="920224" cy="157784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727452" y="55061"/>
            <a:ext cx="6745574" cy="70453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1. Введение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9DC54C-50A5-68D7-BC2A-E58C0C919B09}"/>
              </a:ext>
            </a:extLst>
          </p:cNvPr>
          <p:cNvSpPr/>
          <p:nvPr/>
        </p:nvSpPr>
        <p:spPr>
          <a:xfrm>
            <a:off x="1139252" y="843981"/>
            <a:ext cx="109537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НПП «Старт»</a:t>
            </a:r>
            <a:endParaRPr lang="ru-RU" sz="36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>
            <a:hlinkClick r:id="rId5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51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B84FB-4496-F8F5-F334-0BF58815E549}"/>
              </a:ext>
            </a:extLst>
          </p:cNvPr>
          <p:cNvSpPr txBox="1"/>
          <p:nvPr/>
        </p:nvSpPr>
        <p:spPr>
          <a:xfrm>
            <a:off x="159026" y="130906"/>
            <a:ext cx="8295861" cy="4730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предприятия началась 5 декабря 1949 года, когда Совет Министров СССР принял Постановление о создании Специального Конструкторского Бюро (СКБ) по разработке и опытному производству наземной ракетной техники для Сухопутных войск и Военно-Морского Флота. Так, появилось СКБ-203.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января 1950 года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Приказом Министра машиностроения и приборостроения создано СКБ-203. Начальником СКБ по совместительству назначен директор Уральского компрессорного завода (УКЗ) А. В. Суворов, возглавивший предприятие до 1954 года.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A85876-02C7-4AD4-1139-5613867FC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934" y="352208"/>
            <a:ext cx="3092140" cy="40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50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6D7F-307B-9BD6-6D45-72237310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0DF1E7AC-8374-6785-C744-540272B4A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9FD776-7787-7857-4FFE-F2DBAA17EFF4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21385-EEE9-B155-49AA-42CE67FB08B4}"/>
              </a:ext>
            </a:extLst>
          </p:cNvPr>
          <p:cNvSpPr txBox="1"/>
          <p:nvPr/>
        </p:nvSpPr>
        <p:spPr>
          <a:xfrm>
            <a:off x="178904" y="130906"/>
            <a:ext cx="11944068" cy="30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сентября 1950 года СКБ насчитывало 25 человек и размещалось на территории УКЗ. В 1950 году началось строительство производственной базы рядом с компрессорным заводом.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1954 году начальником и главным конструктором СКБ был назначен Александр Иванович Яскин, который сделал конструкторское бюро, не имевшее своей территории и производственной базы, крупным научно-техническим предприятием по созданию военной продукции.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3FBB09-1F1F-9293-FC48-18C4F1B00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196" y="2833607"/>
            <a:ext cx="3870827" cy="318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FB4A4-9690-33A0-64BB-1E668A96C97E}"/>
              </a:ext>
            </a:extLst>
          </p:cNvPr>
          <p:cNvSpPr txBox="1"/>
          <p:nvPr/>
        </p:nvSpPr>
        <p:spPr>
          <a:xfrm>
            <a:off x="178904" y="3094528"/>
            <a:ext cx="77058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Иванович возглавлял предприятие 32 года, под его руководством и при непосредственном участии разработаны, испытаны и переданы в серийное производство сотни образцов военной техники для всех родов войск.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9226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676ED-CB63-E26A-2C8D-5E416B5C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7E4E1FB4-E5D6-C49D-5D1C-735921AA6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E82EFB-6A17-FE47-22D5-E964C8C1470D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82F4-FD10-DDD8-D67D-8DC26ED25E93}"/>
              </a:ext>
            </a:extLst>
          </p:cNvPr>
          <p:cNvSpPr txBox="1"/>
          <p:nvPr/>
        </p:nvSpPr>
        <p:spPr>
          <a:xfrm>
            <a:off x="134891" y="31516"/>
            <a:ext cx="9516082" cy="3456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1965 года СКБ-203 передается Министерству авиационной промышленности.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Наряду с армией и флотом заказчиком предприятия стала военная авиация.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1966 году предприятие переименовывается в Государственное конструкторское бюро компрессорного машиностроения (ГКБ КМ).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1984 году за большой вклад в обеспечение обороноспособности государства предприятие было награждено орденом Трудового Красного Знамени. В 1990 году переименовано в МКБ «Старт».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D0DC45-545D-AD5D-D433-F1D320B02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73" y="116302"/>
            <a:ext cx="2471999" cy="3054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00C9A-4B94-841C-378C-6DD60037F34C}"/>
              </a:ext>
            </a:extLst>
          </p:cNvPr>
          <p:cNvSpPr txBox="1"/>
          <p:nvPr/>
        </p:nvSpPr>
        <p:spPr>
          <a:xfrm>
            <a:off x="77505" y="3429000"/>
            <a:ext cx="11862704" cy="2181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1994 году предприятие преобразовано в открытое акционерное общество «Научно-производственное предприятие «Старт».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1986 по 2011 год генеральным директором предприятия был </a:t>
            </a:r>
            <a:r>
              <a:rPr lang="ru-RU" sz="24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Муратшин</a:t>
            </a: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Геннадий Михайлович, сумевший не только сохранить коллектив в сложное перестроечное время, но и научиться эффективно работать в рыночных условиях.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54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02E9-08E6-50AF-A197-8EE8FC08B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214394AB-FDCB-15B0-965C-E1E700C9D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7E3C13-D62D-CB1D-E302-4E4CA3339D5E}"/>
              </a:ext>
            </a:extLst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94EA1-446A-2F24-6494-FD9739302A89}"/>
              </a:ext>
            </a:extLst>
          </p:cNvPr>
          <p:cNvSpPr txBox="1"/>
          <p:nvPr/>
        </p:nvSpPr>
        <p:spPr>
          <a:xfrm>
            <a:off x="801757" y="524512"/>
            <a:ext cx="6096000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2009 года предприятие входит в состав Государственной корпорации «Ростех», присоединилось к холдинговой компании «Авиационное оборудование».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январе 2014 года ОАО НПП «Старт» присвоено имя Александра Ивановича Яскина.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4322EF-00AB-072D-59C2-EAFAB9240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139" y="116302"/>
            <a:ext cx="4300331" cy="58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73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D3ECA-CC2C-FA91-DC57-0AA21973CA16}"/>
              </a:ext>
            </a:extLst>
          </p:cNvPr>
          <p:cNvSpPr txBox="1"/>
          <p:nvPr/>
        </p:nvSpPr>
        <p:spPr>
          <a:xfrm>
            <a:off x="2713220" y="749510"/>
            <a:ext cx="637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созданы военные машины различного назначения для всех родов войск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22C9D-D018-D55E-C10F-BF7EDBDCD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 b="1316"/>
          <a:stretch/>
        </p:blipFill>
        <p:spPr>
          <a:xfrm>
            <a:off x="3604491" y="52416"/>
            <a:ext cx="4782363" cy="676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1A1C5A-37BA-9921-1DC9-282FED593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805"/>
          <a:stretch/>
        </p:blipFill>
        <p:spPr>
          <a:xfrm>
            <a:off x="3604491" y="103447"/>
            <a:ext cx="4694477" cy="66656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A406D9-3D73-0E53-EFF2-C91FF1093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161"/>
          <a:stretch/>
        </p:blipFill>
        <p:spPr>
          <a:xfrm>
            <a:off x="3648433" y="74098"/>
            <a:ext cx="4694477" cy="6709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48F78D-3E24-5F42-57D5-08628C8CA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805"/>
          <a:stretch/>
        </p:blipFill>
        <p:spPr>
          <a:xfrm>
            <a:off x="3648433" y="103446"/>
            <a:ext cx="4694477" cy="66656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1D2AEC-B16B-7766-287A-6EF1A57D7D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161"/>
          <a:stretch/>
        </p:blipFill>
        <p:spPr>
          <a:xfrm>
            <a:off x="3626462" y="99615"/>
            <a:ext cx="4694477" cy="67098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9DC54C-50A5-68D7-BC2A-E58C0C919B09}"/>
              </a:ext>
            </a:extLst>
          </p:cNvPr>
          <p:cNvSpPr/>
          <p:nvPr/>
        </p:nvSpPr>
        <p:spPr>
          <a:xfrm>
            <a:off x="-44971" y="152680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НПП «Старт»</a:t>
            </a:r>
            <a:endParaRPr lang="ru-RU" sz="36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hlinkClick r:id="rId7" action="ppaction://hlinksldjump"/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801195"/>
            <a:ext cx="540000" cy="9258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717074" y="6130591"/>
            <a:ext cx="405898" cy="611107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39231 -0.1157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9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37539 -0.1266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5156 0.2062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093 L -0.24753 0.2053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1327</Words>
  <Application>Microsoft Office PowerPoint</Application>
  <PresentationFormat>Широкоэкранный</PresentationFormat>
  <Paragraphs>111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Шатрова</dc:creator>
  <cp:lastModifiedBy>Надежда Левчук</cp:lastModifiedBy>
  <cp:revision>46</cp:revision>
  <dcterms:created xsi:type="dcterms:W3CDTF">2024-11-22T11:40:20Z</dcterms:created>
  <dcterms:modified xsi:type="dcterms:W3CDTF">2024-12-14T16:17:15Z</dcterms:modified>
</cp:coreProperties>
</file>