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0" r:id="rId3"/>
    <p:sldId id="262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9B8FEE-6D9C-4C1F-3E67-C9ACD381C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D253AD-1F86-1E4D-B362-4BBC55D7F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DCCF9C2-3FCB-F2CF-BBC1-03291073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E84C8B-94B6-67F6-D2FF-997D9429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FEDA399-6126-6AA8-A876-58AA5F8B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59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A6EEE9-70CE-A7EA-90AB-A8EA33B6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64D11A5-E5FB-1CCF-F84B-ABC2CF8D7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81F223-98B1-C87F-5FD6-DDDB5EED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BFE2B60-CC65-BBF1-B292-04BF63F5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95AC0D8-58CF-6AEC-0C85-1F99AA31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35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8D05A98-7D49-BD2D-8461-1FB5D918E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203D280-798E-4E43-5CD3-CB33F0932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1540C71-6BFC-9888-F307-1E604728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FB320C-ED10-2B77-5C6A-F3CFB8C5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A9060D-4497-38C0-F8CB-00A37286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6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8BC968-D97D-1C8B-6473-ED26DEB5D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ECE3148-1D81-4C4F-004D-771F58247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1528A6-39BC-EB3F-1ACC-6B46F098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4F2105-F8B7-3187-6055-CA94A8E6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14A289B-488E-93F6-753B-E8649EB9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921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70BCAF-FDAA-7FC5-2D53-F33A7E5A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FAA78A9-D679-6AF6-E205-886824D7C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57A1218-5DA8-A14C-B5BD-FD7A3D4C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8CC0907-5B8C-BC71-0F37-12A9C941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FFC66B4-F2BC-ABFB-87E3-2019FE94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31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EB1C0F-3879-422D-2DA5-382E742B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FA7F4D-4E4F-DD2C-5730-752CC47B7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512E62E-030B-13DA-2571-B15539398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5FDE8C3-FB90-E39A-156E-D36CCDEB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E6433CC-E00A-F5E1-290E-1DA884B11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EE0C54C-509E-072A-BF01-1B2C2523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4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6EECA1-F8DD-180E-2E2A-31D7A19A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620F38-01B1-FF01-AA7E-6785CCBDB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EF7D182-A1EF-2813-38CB-3CC10249F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9164815-4D54-C25C-684C-A0C262183B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5C1BA23-0E9F-C2A4-7E20-143CA8B4C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68FC5E4-5CF8-BAB8-15CF-4372F183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3F96C90-2EEF-2190-ED0E-5B3DF4CF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B8B8193-CF6F-A03B-134B-3B6C5CDF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88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544F7-F523-1219-6138-E89560731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4D9A336-CFEC-7E68-0CB6-62BC7806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82CF874-0E66-1D40-543D-78D968934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5A93D7B-4A55-C72A-34D5-FA18AD69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98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D0158D7-3ED0-551E-3BF6-99D80504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DC74012-AE76-0F92-5810-96C912C6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E846149-324B-5CF7-57C9-26531F2E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495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7B351D-D8F8-57EB-0E01-6DCCE4A6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FE17AD7-A037-4C7F-9954-671DB3E9B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B5D2F76-E6BF-E192-9E29-142112567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3340CD8-4BDC-C1C6-DB5A-10597F17E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A9F7CA4-D8B6-2153-7828-6B6A6BFB5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B70826F-C724-3555-452F-7C8D378E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80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3EE7C1-B9AF-BA65-E494-F4499644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6CA3DCF-AE09-D9BB-BFD3-8A0D747F7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E1016B6-0E5B-3E96-07C3-626BEC3BC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A733C5-AA35-F45D-73C8-C29AE234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1450313-CD06-CB66-3E80-8C286FE5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CFEB6EB-D653-1F86-5186-B4939BCB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92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4C7229-B3F1-A955-63DB-4069C60AB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039D10-0F3C-9F05-A42C-7326856B4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4F01F49-5280-3312-D788-ED90B6B08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60DB34-DC50-44A2-B751-C540609988B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80163F-32DF-83C3-3CF9-2A9B2338B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74D4CC-83C7-BDE1-F063-870B6A9D1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39202D-D6E9-4552-88CB-BF2C3A9C3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1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arspot.ru/6442-kak-rozhdayutsya-vintokrylye-mashiny" TargetMode="External"/><Relationship Id="rId3" Type="http://schemas.openxmlformats.org/officeDocument/2006/relationships/hyperlink" Target="https://www.rostvertolplc.ru/about/history/" TargetMode="External"/><Relationship Id="rId7" Type="http://schemas.openxmlformats.org/officeDocument/2006/relationships/hyperlink" Target="https://rostvertolplc.ru/exhibitio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.xml"/><Relationship Id="rId5" Type="http://schemas.openxmlformats.org/officeDocument/2006/relationships/hyperlink" Target="https://rostvertolplc.ru/additional/movie-gallery/mi-26/mi-26t/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rostvertolplc.ru/additional/photo-gallery/mi-26/mi-26t/" TargetMode="External"/><Relationship Id="rId9" Type="http://schemas.openxmlformats.org/officeDocument/2006/relationships/hyperlink" Target="https://rostvertolplc.ru/product/mi-28/version/mi-28n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ostvertolplc.ru/product/mi-28/version/mi-28n/" TargetMode="External"/><Relationship Id="rId13" Type="http://schemas.openxmlformats.org/officeDocument/2006/relationships/slide" Target="slide1.xml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hyperlink" Target="https://rostvertolplc.ru/product/blades-steering-screw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ostvertolplc.ru/product/mi-24/version/mi-24p/" TargetMode="External"/><Relationship Id="rId11" Type="http://schemas.openxmlformats.org/officeDocument/2006/relationships/hyperlink" Target="https://rostvertolplc.ru/product/blades-bearing-screw/" TargetMode="External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hyperlink" Target="https://rostvertolplc.ru/product/mi-26/version/mi-26t/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A932325-0A93-B5FB-4C61-25AF6204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78" y="1619250"/>
            <a:ext cx="9182100" cy="36195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/>
            <a:extLst>
              <a:ext uri="{FF2B5EF4-FFF2-40B4-BE49-F238E27FC236}">
                <a16:creationId xmlns="" xmlns:a16="http://schemas.microsoft.com/office/drawing/2014/main" id="{56037A70-AF1D-3A94-E5D6-4B17B44368DD}"/>
              </a:ext>
            </a:extLst>
          </p:cNvPr>
          <p:cNvSpPr/>
          <p:nvPr/>
        </p:nvSpPr>
        <p:spPr>
          <a:xfrm>
            <a:off x="303648" y="571602"/>
            <a:ext cx="3436375" cy="80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завода</a:t>
            </a:r>
          </a:p>
        </p:txBody>
      </p:sp>
      <p:sp>
        <p:nvSpPr>
          <p:cNvPr id="5" name="Прямоугольник: скругленные углы 4">
            <a:hlinkClick r:id="rId4"/>
            <a:extLst>
              <a:ext uri="{FF2B5EF4-FFF2-40B4-BE49-F238E27FC236}">
                <a16:creationId xmlns="" xmlns:a16="http://schemas.microsoft.com/office/drawing/2014/main" id="{F67C67AF-6574-EC41-EF86-1D099AEA3AA1}"/>
              </a:ext>
            </a:extLst>
          </p:cNvPr>
          <p:cNvSpPr/>
          <p:nvPr/>
        </p:nvSpPr>
        <p:spPr>
          <a:xfrm>
            <a:off x="3193453" y="5490497"/>
            <a:ext cx="2670908" cy="80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Фотогалерея</a:t>
            </a:r>
          </a:p>
        </p:txBody>
      </p:sp>
      <p:sp>
        <p:nvSpPr>
          <p:cNvPr id="6" name="Прямоугольник: скругленные углы 5">
            <a:hlinkClick r:id="rId5"/>
            <a:extLst>
              <a:ext uri="{FF2B5EF4-FFF2-40B4-BE49-F238E27FC236}">
                <a16:creationId xmlns="" xmlns:a16="http://schemas.microsoft.com/office/drawing/2014/main" id="{6C7C7394-C718-C07F-83DE-A3A8AFBDECEF}"/>
              </a:ext>
            </a:extLst>
          </p:cNvPr>
          <p:cNvSpPr/>
          <p:nvPr/>
        </p:nvSpPr>
        <p:spPr>
          <a:xfrm>
            <a:off x="6180768" y="5482611"/>
            <a:ext cx="2670907" cy="80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Видеогалерея</a:t>
            </a:r>
            <a:endParaRPr lang="ru-RU" sz="2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: скругленные углы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8F275E9A-D740-4986-B1C5-B0AF5C508647}"/>
              </a:ext>
            </a:extLst>
          </p:cNvPr>
          <p:cNvSpPr/>
          <p:nvPr/>
        </p:nvSpPr>
        <p:spPr>
          <a:xfrm>
            <a:off x="4528907" y="571601"/>
            <a:ext cx="3436375" cy="80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Продукция</a:t>
            </a:r>
          </a:p>
        </p:txBody>
      </p:sp>
      <p:sp>
        <p:nvSpPr>
          <p:cNvPr id="8" name="Прямоугольник: скругленные углы 7">
            <a:hlinkClick r:id="rId7"/>
            <a:extLst>
              <a:ext uri="{FF2B5EF4-FFF2-40B4-BE49-F238E27FC236}">
                <a16:creationId xmlns="" xmlns:a16="http://schemas.microsoft.com/office/drawing/2014/main" id="{EC02E95C-39A1-926E-7F97-21E4255C27B3}"/>
              </a:ext>
            </a:extLst>
          </p:cNvPr>
          <p:cNvSpPr/>
          <p:nvPr/>
        </p:nvSpPr>
        <p:spPr>
          <a:xfrm>
            <a:off x="9174001" y="5453941"/>
            <a:ext cx="2764718" cy="80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Выставки</a:t>
            </a:r>
          </a:p>
        </p:txBody>
      </p:sp>
      <p:sp>
        <p:nvSpPr>
          <p:cNvPr id="9" name="Прямоугольник: скругленные углы 8">
            <a:hlinkClick r:id="rId8"/>
            <a:extLst>
              <a:ext uri="{FF2B5EF4-FFF2-40B4-BE49-F238E27FC236}">
                <a16:creationId xmlns="" xmlns:a16="http://schemas.microsoft.com/office/drawing/2014/main" id="{B9BE3E61-5A02-C033-07C7-DE44E7FF9CA9}"/>
              </a:ext>
            </a:extLst>
          </p:cNvPr>
          <p:cNvSpPr/>
          <p:nvPr/>
        </p:nvSpPr>
        <p:spPr>
          <a:xfrm>
            <a:off x="200219" y="5453941"/>
            <a:ext cx="2670908" cy="80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Фотоэкскурсия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7" name="Рисунок 16">
            <a:hlinkClick r:id="rId9"/>
            <a:extLst>
              <a:ext uri="{FF2B5EF4-FFF2-40B4-BE49-F238E27FC236}">
                <a16:creationId xmlns="" xmlns:a16="http://schemas.microsoft.com/office/drawing/2014/main" id="{62B1D094-2705-988D-C276-08A075ADE2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1278" y="1627135"/>
            <a:ext cx="3847100" cy="711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Прямоугольник: скругленные углы 1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9158303-E1EF-9396-2AD6-C3622044F7A8}"/>
              </a:ext>
            </a:extLst>
          </p:cNvPr>
          <p:cNvSpPr/>
          <p:nvPr/>
        </p:nvSpPr>
        <p:spPr>
          <a:xfrm>
            <a:off x="8451979" y="563716"/>
            <a:ext cx="3436375" cy="80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Вклад в развитие ОПК</a:t>
            </a:r>
          </a:p>
        </p:txBody>
      </p:sp>
    </p:spTree>
    <p:extLst>
      <p:ext uri="{BB962C8B-B14F-4D97-AF65-F5344CB8AC3E}">
        <p14:creationId xmlns:p14="http://schemas.microsoft.com/office/powerpoint/2010/main" val="232149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007CF6-9E51-14E7-D102-D2FB24A54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FFB88329-8181-387F-B8C8-99F51B707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096" y="3429000"/>
            <a:ext cx="2340146" cy="11889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6A7FBC9-8F24-A2AF-35DB-9FE30ABC4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39300" cy="141922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ABCE1DD-44C1-6F05-B88F-157C5C1EC504}"/>
              </a:ext>
            </a:extLst>
          </p:cNvPr>
          <p:cNvSpPr/>
          <p:nvPr/>
        </p:nvSpPr>
        <p:spPr>
          <a:xfrm>
            <a:off x="9638675" y="0"/>
            <a:ext cx="2553325" cy="1419225"/>
          </a:xfrm>
          <a:prstGeom prst="rect">
            <a:avLst/>
          </a:prstGeom>
          <a:solidFill>
            <a:srgbClr val="0F204E"/>
          </a:solidFill>
          <a:ln>
            <a:solidFill>
              <a:srgbClr val="0F2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124CFEA-FA30-8648-20CA-43F0F5C8D00B}"/>
              </a:ext>
            </a:extLst>
          </p:cNvPr>
          <p:cNvSpPr/>
          <p:nvPr/>
        </p:nvSpPr>
        <p:spPr>
          <a:xfrm>
            <a:off x="0" y="1419225"/>
            <a:ext cx="12192000" cy="288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91E1A6E-A7CB-C881-0348-86226E881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19225"/>
            <a:ext cx="12191999" cy="10440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7DDE32E-1768-366F-56BC-B8DB7C767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92" y="3435647"/>
            <a:ext cx="2035285" cy="11889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BE6A73E-1094-25E2-4915-DE0CC6264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928" y="3847877"/>
            <a:ext cx="2035285" cy="7501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1CBC0DB-DEA2-602A-F384-994AD555F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641" y="3429000"/>
            <a:ext cx="2035505" cy="114497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B393439-C054-E0EE-F057-478D565D9561}"/>
              </a:ext>
            </a:extLst>
          </p:cNvPr>
          <p:cNvSpPr/>
          <p:nvPr/>
        </p:nvSpPr>
        <p:spPr>
          <a:xfrm>
            <a:off x="205392" y="2557615"/>
            <a:ext cx="2035505" cy="8780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После войны завод выпускал самолеты </a:t>
            </a:r>
            <a:r>
              <a:rPr lang="ru-RU" sz="15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По-2</a:t>
            </a:r>
            <a:endParaRPr lang="ru-RU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9DBDE208-5A55-61B8-A23D-3302106767CA}"/>
              </a:ext>
            </a:extLst>
          </p:cNvPr>
          <p:cNvSpPr/>
          <p:nvPr/>
        </p:nvSpPr>
        <p:spPr>
          <a:xfrm>
            <a:off x="2619928" y="2557615"/>
            <a:ext cx="2035505" cy="8780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В 1949 году приступил к созданию десантных планеров </a:t>
            </a:r>
            <a:r>
              <a:rPr lang="ru-RU" sz="15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Як-14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3273C5CC-C32A-60F2-FB50-7B6B2A3D4702}"/>
              </a:ext>
            </a:extLst>
          </p:cNvPr>
          <p:cNvSpPr/>
          <p:nvPr/>
        </p:nvSpPr>
        <p:spPr>
          <a:xfrm>
            <a:off x="4967861" y="2558909"/>
            <a:ext cx="2035505" cy="8780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В 1952 году начался выпуск штурмовиков </a:t>
            </a:r>
            <a:r>
              <a:rPr lang="ru-RU" sz="15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Ил-10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BCBB6EE5-4F18-6FDA-D32E-006BA2465C48}"/>
              </a:ext>
            </a:extLst>
          </p:cNvPr>
          <p:cNvSpPr/>
          <p:nvPr/>
        </p:nvSpPr>
        <p:spPr>
          <a:xfrm>
            <a:off x="7349096" y="2557615"/>
            <a:ext cx="2255837" cy="8780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В 1954 году налажено производство турбореактивных </a:t>
            </a:r>
          </a:p>
          <a:p>
            <a:pPr algn="ctr"/>
            <a:r>
              <a:rPr lang="ru-RU" sz="14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Ил-40. </a:t>
            </a:r>
          </a:p>
          <a:p>
            <a:pPr algn="ctr"/>
            <a:endParaRPr lang="ru-RU" sz="1500" b="1" u="sng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590EDD79-B711-9D6B-92AE-20F5823D3C5B}"/>
              </a:ext>
            </a:extLst>
          </p:cNvPr>
          <p:cNvSpPr/>
          <p:nvPr/>
        </p:nvSpPr>
        <p:spPr>
          <a:xfrm>
            <a:off x="205172" y="4760040"/>
            <a:ext cx="2035505" cy="8780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1956 был создан </a:t>
            </a:r>
            <a:r>
              <a:rPr lang="ru-RU" sz="15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Ми-1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F7F58FA-915F-B95E-A95A-53EBE7B6DBA6}"/>
              </a:ext>
            </a:extLst>
          </p:cNvPr>
          <p:cNvSpPr/>
          <p:nvPr/>
        </p:nvSpPr>
        <p:spPr>
          <a:xfrm>
            <a:off x="2586406" y="4760040"/>
            <a:ext cx="2035505" cy="8780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Уже летом 1957 в небо поднялся </a:t>
            </a:r>
            <a:r>
              <a:rPr lang="ru-RU" sz="15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Ми-6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(грузоподъемность – 12 тонн).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B351E74F-00EC-2837-7B96-6B52103D3DDD}"/>
              </a:ext>
            </a:extLst>
          </p:cNvPr>
          <p:cNvSpPr/>
          <p:nvPr/>
        </p:nvSpPr>
        <p:spPr>
          <a:xfrm>
            <a:off x="4967641" y="4760040"/>
            <a:ext cx="2035505" cy="8780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в 1964 завод начал выпускать </a:t>
            </a:r>
            <a:r>
              <a:rPr lang="ru-RU" sz="15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Ми-10</a:t>
            </a:r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(грузоподъемность – 15 тонн).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C0BA2802-2FF3-405B-0840-6992E94D4076}"/>
              </a:ext>
            </a:extLst>
          </p:cNvPr>
          <p:cNvSpPr/>
          <p:nvPr/>
        </p:nvSpPr>
        <p:spPr>
          <a:xfrm>
            <a:off x="7459261" y="4822212"/>
            <a:ext cx="2035505" cy="8780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1969 завод начал выпускать первые боевые вертолеты в СССР, а именно </a:t>
            </a:r>
            <a:r>
              <a:rPr lang="ru-RU" sz="15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Ми-24</a:t>
            </a:r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0FC64409-2D7B-5893-16F8-84E7DEC74F50}"/>
              </a:ext>
            </a:extLst>
          </p:cNvPr>
          <p:cNvSpPr/>
          <p:nvPr/>
        </p:nvSpPr>
        <p:spPr>
          <a:xfrm>
            <a:off x="9779115" y="4858141"/>
            <a:ext cx="2035505" cy="8780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Позже на базе Ми-24 создали </a:t>
            </a:r>
            <a:r>
              <a:rPr lang="ru-RU" sz="15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Ми-35М, </a:t>
            </a:r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который и сейчас на вооружении ВС РФ.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6DAFDC6-CEE0-3788-ADF6-711A3CF033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72" y="5669054"/>
            <a:ext cx="2087905" cy="11889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FD25367B-9882-30B0-0D8C-5134AAD75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863" y="5669054"/>
            <a:ext cx="1776589" cy="118904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F351FFDA-E9A3-EE24-87CF-F6BCE9D48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1346" y="5659692"/>
            <a:ext cx="1569020" cy="118904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073F10DA-4D3E-36EB-A25F-12262AC6BA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4122" y="5713029"/>
            <a:ext cx="1858441" cy="114497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573C52AC-4C41-AB07-9713-57B5AD2169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9814" y="5774306"/>
            <a:ext cx="1627130" cy="108369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716ACF21-9E58-69F0-CE1D-EE2EBBA68EC4}"/>
              </a:ext>
            </a:extLst>
          </p:cNvPr>
          <p:cNvGrpSpPr/>
          <p:nvPr/>
        </p:nvGrpSpPr>
        <p:grpSpPr>
          <a:xfrm>
            <a:off x="10693742" y="2721963"/>
            <a:ext cx="1120878" cy="1104190"/>
            <a:chOff x="8406581" y="2241755"/>
            <a:chExt cx="1120878" cy="1104190"/>
          </a:xfrm>
        </p:grpSpPr>
        <p:pic>
          <p:nvPicPr>
            <p:cNvPr id="10" name="Рисунок 9">
              <a:hlinkClick r:id="rId13" action="ppaction://hlinksldjump"/>
              <a:extLst>
                <a:ext uri="{FF2B5EF4-FFF2-40B4-BE49-F238E27FC236}">
                  <a16:creationId xmlns="" xmlns:a16="http://schemas.microsoft.com/office/drawing/2014/main" id="{49C05E9D-6F1D-76A3-642A-1AC123A9B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81102" y="2241755"/>
              <a:ext cx="796413" cy="7964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4F6C5E0-A896-A1B6-94FA-801BF775172C}"/>
                </a:ext>
              </a:extLst>
            </p:cNvPr>
            <p:cNvSpPr txBox="1"/>
            <p:nvPr/>
          </p:nvSpPr>
          <p:spPr>
            <a:xfrm>
              <a:off x="8406581" y="3038168"/>
              <a:ext cx="11208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На главную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010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02AF618-9747-6BBC-A75A-0A9A9A53D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722D77-AC0B-FF6F-27D1-2949D5A2F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39300" cy="141922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DAB4BB9-4485-6B61-C065-2C17AD605A7C}"/>
              </a:ext>
            </a:extLst>
          </p:cNvPr>
          <p:cNvSpPr/>
          <p:nvPr/>
        </p:nvSpPr>
        <p:spPr>
          <a:xfrm>
            <a:off x="9638675" y="0"/>
            <a:ext cx="2553325" cy="1419225"/>
          </a:xfrm>
          <a:prstGeom prst="rect">
            <a:avLst/>
          </a:prstGeom>
          <a:solidFill>
            <a:srgbClr val="0F204E"/>
          </a:solidFill>
          <a:ln>
            <a:solidFill>
              <a:srgbClr val="0F2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F838CB7-7DB2-C094-0B40-D2569AACAC9A}"/>
              </a:ext>
            </a:extLst>
          </p:cNvPr>
          <p:cNvSpPr/>
          <p:nvPr/>
        </p:nvSpPr>
        <p:spPr>
          <a:xfrm>
            <a:off x="0" y="1419225"/>
            <a:ext cx="12192000" cy="288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1E7907C-F255-7B8F-EF65-7F46CDA13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19225"/>
            <a:ext cx="12191999" cy="104406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EC482D6C-F7B7-41A1-DBE6-33018FDF2975}"/>
              </a:ext>
            </a:extLst>
          </p:cNvPr>
          <p:cNvGrpSpPr/>
          <p:nvPr/>
        </p:nvGrpSpPr>
        <p:grpSpPr>
          <a:xfrm>
            <a:off x="89485" y="2706642"/>
            <a:ext cx="2981325" cy="2514362"/>
            <a:chOff x="89485" y="2706642"/>
            <a:chExt cx="2981325" cy="2514362"/>
          </a:xfrm>
        </p:grpSpPr>
        <p:pic>
          <p:nvPicPr>
            <p:cNvPr id="2" name="Рисунок 1">
              <a:hlinkClick r:id="rId4"/>
              <a:extLst>
                <a:ext uri="{FF2B5EF4-FFF2-40B4-BE49-F238E27FC236}">
                  <a16:creationId xmlns="" xmlns:a16="http://schemas.microsoft.com/office/drawing/2014/main" id="{4DCB7450-003A-DF9A-4A4A-0D450B24E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85" y="3568416"/>
              <a:ext cx="2981325" cy="16525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E435772-1ADC-038A-6979-726C0034BCE5}"/>
                </a:ext>
              </a:extLst>
            </p:cNvPr>
            <p:cNvSpPr txBox="1"/>
            <p:nvPr/>
          </p:nvSpPr>
          <p:spPr>
            <a:xfrm>
              <a:off x="311871" y="2706642"/>
              <a:ext cx="249839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0F204E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Ми-26</a:t>
              </a:r>
            </a:p>
            <a:p>
              <a:pPr algn="ctr"/>
              <a:r>
                <a:rPr lang="ru-RU" b="1" dirty="0">
                  <a:solidFill>
                    <a:srgbClr val="0F204E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«Летающая корова»</a:t>
              </a:r>
              <a:endParaRPr lang="ru-RU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D06FDB8A-18F0-2FA4-5550-4A81E5C5F589}"/>
              </a:ext>
            </a:extLst>
          </p:cNvPr>
          <p:cNvGrpSpPr/>
          <p:nvPr/>
        </p:nvGrpSpPr>
        <p:grpSpPr>
          <a:xfrm>
            <a:off x="3506405" y="2758354"/>
            <a:ext cx="2648674" cy="2450823"/>
            <a:chOff x="3506405" y="2758354"/>
            <a:chExt cx="2648674" cy="2450823"/>
          </a:xfrm>
        </p:grpSpPr>
        <p:pic>
          <p:nvPicPr>
            <p:cNvPr id="8" name="Рисунок 7">
              <a:hlinkClick r:id="rId6"/>
              <a:extLst>
                <a:ext uri="{FF2B5EF4-FFF2-40B4-BE49-F238E27FC236}">
                  <a16:creationId xmlns="" xmlns:a16="http://schemas.microsoft.com/office/drawing/2014/main" id="{0663105C-9D52-0049-49EA-3CFADE1E4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06405" y="3580242"/>
              <a:ext cx="2648674" cy="16289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BAA1979-D55A-C672-E93E-0F422374E3F6}"/>
                </a:ext>
              </a:extLst>
            </p:cNvPr>
            <p:cNvSpPr txBox="1"/>
            <p:nvPr/>
          </p:nvSpPr>
          <p:spPr>
            <a:xfrm>
              <a:off x="4113750" y="2758354"/>
              <a:ext cx="16202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rgbClr val="0F204E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Ми-24</a:t>
              </a:r>
            </a:p>
            <a:p>
              <a:r>
                <a:rPr lang="ru-RU" b="1" dirty="0">
                  <a:solidFill>
                    <a:srgbClr val="0F204E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«Крокодил»</a:t>
              </a:r>
              <a:endParaRPr lang="ru-RU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4658AB4D-81E3-B1F0-DAA5-271616A83058}"/>
              </a:ext>
            </a:extLst>
          </p:cNvPr>
          <p:cNvGrpSpPr/>
          <p:nvPr/>
        </p:nvGrpSpPr>
        <p:grpSpPr>
          <a:xfrm>
            <a:off x="6590674" y="2838450"/>
            <a:ext cx="3048000" cy="2414576"/>
            <a:chOff x="6590674" y="2838450"/>
            <a:chExt cx="3048000" cy="2414576"/>
          </a:xfrm>
        </p:grpSpPr>
        <p:pic>
          <p:nvPicPr>
            <p:cNvPr id="1026" name="Picture 2" descr="Picture background">
              <a:hlinkClick r:id="rId8"/>
              <a:extLst>
                <a:ext uri="{FF2B5EF4-FFF2-40B4-BE49-F238E27FC236}">
                  <a16:creationId xmlns="" xmlns:a16="http://schemas.microsoft.com/office/drawing/2014/main" id="{FCE6FC25-A8E5-116F-B01E-BEED39633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8800" l="158" r="99317">
                          <a14:foregroundMark x1="90379" y1="68300" x2="93007" y2="74200"/>
                          <a14:foregroundMark x1="93007" y1="74200" x2="92114" y2="83400"/>
                          <a14:foregroundMark x1="92114" y1="83400" x2="89064" y2="84100"/>
                          <a14:foregroundMark x1="71030" y1="91400" x2="70557" y2="98800"/>
                          <a14:foregroundMark x1="70557" y1="98800" x2="71819" y2="93400"/>
                          <a14:foregroundMark x1="35121" y1="5000" x2="38538" y2="11000"/>
                          <a14:foregroundMark x1="93691" y1="2000" x2="90116" y2="6500"/>
                          <a14:foregroundMark x1="90116" y1="6500" x2="90116" y2="6500"/>
                          <a14:foregroundMark x1="81178" y1="44600" x2="95216" y2="40600"/>
                          <a14:foregroundMark x1="95216" y1="40600" x2="99317" y2="40600"/>
                          <a14:foregroundMark x1="7361" y1="61100" x2="11356" y2="60300"/>
                          <a14:foregroundMark x1="11356" y1="60300" x2="11567" y2="60300"/>
                          <a14:foregroundMark x1="683" y1="34800" x2="5205" y2="38700"/>
                          <a14:foregroundMark x1="5205" y1="38700" x2="6835" y2="36800"/>
                          <a14:foregroundMark x1="5941" y1="43100" x2="158" y2="46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674" y="3650445"/>
              <a:ext cx="3048000" cy="1602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CE9E15C-21D9-E370-ACA2-5B8BF743EF9F}"/>
                </a:ext>
              </a:extLst>
            </p:cNvPr>
            <p:cNvSpPr txBox="1"/>
            <p:nvPr/>
          </p:nvSpPr>
          <p:spPr>
            <a:xfrm>
              <a:off x="6776943" y="2838450"/>
              <a:ext cx="2260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0F204E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Ми-28</a:t>
              </a:r>
            </a:p>
            <a:p>
              <a:pPr algn="ctr"/>
              <a:r>
                <a:rPr lang="ru-RU" b="1" dirty="0">
                  <a:solidFill>
                    <a:srgbClr val="0F204E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«Ночной охотник»</a:t>
              </a:r>
              <a:endParaRPr lang="ru-RU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3C981C7-3676-A786-1563-7BD8EB17CF83}"/>
              </a:ext>
            </a:extLst>
          </p:cNvPr>
          <p:cNvSpPr txBox="1"/>
          <p:nvPr/>
        </p:nvSpPr>
        <p:spPr>
          <a:xfrm>
            <a:off x="10080636" y="3127124"/>
            <a:ext cx="20129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также производством </a:t>
            </a:r>
            <a:r>
              <a:rPr lang="ru-RU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лопастей несущего </a:t>
            </a:r>
            <a:r>
              <a:rPr lang="ru-RU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рулевого винта</a:t>
            </a:r>
            <a:endParaRPr lang="ru-RU" b="1" dirty="0">
              <a:solidFill>
                <a:srgbClr val="0F20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C9783A1-15FB-2809-15F9-774E87D96DDA}"/>
              </a:ext>
            </a:extLst>
          </p:cNvPr>
          <p:cNvSpPr txBox="1"/>
          <p:nvPr/>
        </p:nvSpPr>
        <p:spPr>
          <a:xfrm>
            <a:off x="5318141" y="1551086"/>
            <a:ext cx="463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сейчас занимается производством</a:t>
            </a:r>
          </a:p>
        </p:txBody>
      </p:sp>
      <p:sp>
        <p:nvSpPr>
          <p:cNvPr id="16" name="Стрелка: вниз 15">
            <a:extLst>
              <a:ext uri="{FF2B5EF4-FFF2-40B4-BE49-F238E27FC236}">
                <a16:creationId xmlns="" xmlns:a16="http://schemas.microsoft.com/office/drawing/2014/main" id="{10C23BE2-B778-C2C8-2DFB-FCD5626CB071}"/>
              </a:ext>
            </a:extLst>
          </p:cNvPr>
          <p:cNvSpPr/>
          <p:nvPr/>
        </p:nvSpPr>
        <p:spPr>
          <a:xfrm>
            <a:off x="11005533" y="2518617"/>
            <a:ext cx="193806" cy="4460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="" xmlns:a16="http://schemas.microsoft.com/office/drawing/2014/main" id="{94B9C18B-B41C-0685-9B54-3B2A0B5D02FB}"/>
              </a:ext>
            </a:extLst>
          </p:cNvPr>
          <p:cNvSpPr/>
          <p:nvPr/>
        </p:nvSpPr>
        <p:spPr>
          <a:xfrm>
            <a:off x="1483244" y="2463291"/>
            <a:ext cx="193806" cy="4460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="" xmlns:a16="http://schemas.microsoft.com/office/drawing/2014/main" id="{C9EFE5B9-8C1A-D701-BF86-21B06049E884}"/>
              </a:ext>
            </a:extLst>
          </p:cNvPr>
          <p:cNvSpPr/>
          <p:nvPr/>
        </p:nvSpPr>
        <p:spPr>
          <a:xfrm>
            <a:off x="4743643" y="2504146"/>
            <a:ext cx="193806" cy="4460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="" xmlns:a16="http://schemas.microsoft.com/office/drawing/2014/main" id="{C5ECE7F8-450E-28EC-2D9E-424FFAFE96DD}"/>
              </a:ext>
            </a:extLst>
          </p:cNvPr>
          <p:cNvSpPr/>
          <p:nvPr/>
        </p:nvSpPr>
        <p:spPr>
          <a:xfrm>
            <a:off x="7874588" y="2534901"/>
            <a:ext cx="193806" cy="4460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AF7957B-009C-3B8E-5116-63F535D16BF2}"/>
              </a:ext>
            </a:extLst>
          </p:cNvPr>
          <p:cNvSpPr txBox="1"/>
          <p:nvPr/>
        </p:nvSpPr>
        <p:spPr>
          <a:xfrm>
            <a:off x="275961" y="5103674"/>
            <a:ext cx="2917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Варианты применения: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Транспортный;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Десантный;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Топливнозаправочный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Санитарный;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Противопожарный.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977926A-E062-A59C-8E9D-3BE23455AAA4}"/>
              </a:ext>
            </a:extLst>
          </p:cNvPr>
          <p:cNvSpPr txBox="1"/>
          <p:nvPr/>
        </p:nvSpPr>
        <p:spPr>
          <a:xfrm>
            <a:off x="3538664" y="5103674"/>
            <a:ext cx="29589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Варианты применения: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Транспортный;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Десантный;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Санитарный.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09107DF-DAC3-2E04-1963-C87BD615AC17}"/>
              </a:ext>
            </a:extLst>
          </p:cNvPr>
          <p:cNvSpPr txBox="1"/>
          <p:nvPr/>
        </p:nvSpPr>
        <p:spPr>
          <a:xfrm>
            <a:off x="6995567" y="5143235"/>
            <a:ext cx="2958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F20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Варианты применения: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Боевой.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7356EB32-59EF-E0FD-795F-BC98FC021815}"/>
              </a:ext>
            </a:extLst>
          </p:cNvPr>
          <p:cNvGrpSpPr/>
          <p:nvPr/>
        </p:nvGrpSpPr>
        <p:grpSpPr>
          <a:xfrm>
            <a:off x="10677832" y="5501149"/>
            <a:ext cx="1120878" cy="1104190"/>
            <a:chOff x="8406581" y="2241755"/>
            <a:chExt cx="1120878" cy="1104190"/>
          </a:xfrm>
        </p:grpSpPr>
        <p:pic>
          <p:nvPicPr>
            <p:cNvPr id="14" name="Рисунок 13">
              <a:hlinkClick r:id="rId13" action="ppaction://hlinksldjump"/>
              <a:extLst>
                <a:ext uri="{FF2B5EF4-FFF2-40B4-BE49-F238E27FC236}">
                  <a16:creationId xmlns="" xmlns:a16="http://schemas.microsoft.com/office/drawing/2014/main" id="{648E222D-910A-072A-21F4-B6FAD390D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81102" y="2241755"/>
              <a:ext cx="796413" cy="7964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523904A-2B97-1231-BCCA-CA80722DB436}"/>
                </a:ext>
              </a:extLst>
            </p:cNvPr>
            <p:cNvSpPr txBox="1"/>
            <p:nvPr/>
          </p:nvSpPr>
          <p:spPr>
            <a:xfrm>
              <a:off x="8406581" y="3038168"/>
              <a:ext cx="11208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На главную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7352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161</Words>
  <Application>Microsoft Office PowerPoint</Application>
  <PresentationFormat>Широкоэкранный</PresentationFormat>
  <Paragraphs>47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Пыженко Виктория Владимировна</dc:creator>
  <cp:lastModifiedBy>УО - СЕМЁНОВА ЮЛИЯ ГЕННАДЬЕВНА</cp:lastModifiedBy>
  <cp:revision>3</cp:revision>
  <dcterms:created xsi:type="dcterms:W3CDTF">2024-12-12T17:31:25Z</dcterms:created>
  <dcterms:modified xsi:type="dcterms:W3CDTF">2024-12-14T11:48:24Z</dcterms:modified>
</cp:coreProperties>
</file>