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91" r:id="rId26"/>
  </p:sldIdLst>
  <p:sldSz cx="12192000" cy="6858000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352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96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740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17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4779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825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478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680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48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70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19.12.2024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slide" Target="slide2.xml"/><Relationship Id="rId21" Type="http://schemas.openxmlformats.org/officeDocument/2006/relationships/slide" Target="slide21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1.xml"/><Relationship Id="rId5" Type="http://schemas.openxmlformats.org/officeDocument/2006/relationships/slide" Target="slide4.xml"/><Relationship Id="rId15" Type="http://schemas.openxmlformats.org/officeDocument/2006/relationships/slide" Target="slide15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3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30668" y="-128676"/>
            <a:ext cx="18845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СВОЯ ИГРА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9600" y="467102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ФИЗИКА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9600" y="1408714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ХИМИЯ</a:t>
            </a:r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600" y="2345360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БИОЛОГИЯ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600" y="3327441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ОБиЗР</a:t>
            </a:r>
            <a:endParaRPr lang="ru-RU" sz="2800" b="1" dirty="0"/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4746171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5794922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6843673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7892424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8941175" y="46710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4746171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21" name="Скругленный прямоугольник 20">
            <a:hlinkClick r:id="rId9" action="ppaction://hlinksldjump"/>
          </p:cNvPr>
          <p:cNvSpPr/>
          <p:nvPr/>
        </p:nvSpPr>
        <p:spPr>
          <a:xfrm>
            <a:off x="5794922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22" name="Скругленный прямоугольник 21">
            <a:hlinkClick r:id="rId10" action="ppaction://hlinksldjump"/>
          </p:cNvPr>
          <p:cNvSpPr/>
          <p:nvPr/>
        </p:nvSpPr>
        <p:spPr>
          <a:xfrm>
            <a:off x="6843673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23" name="Скругленный прямоугольник 22">
            <a:hlinkClick r:id="rId11" action="ppaction://hlinksldjump"/>
          </p:cNvPr>
          <p:cNvSpPr/>
          <p:nvPr/>
        </p:nvSpPr>
        <p:spPr>
          <a:xfrm>
            <a:off x="7892424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24" name="Скругленный прямоугольник 23">
            <a:hlinkClick r:id="rId12" action="ppaction://hlinksldjump"/>
          </p:cNvPr>
          <p:cNvSpPr/>
          <p:nvPr/>
        </p:nvSpPr>
        <p:spPr>
          <a:xfrm>
            <a:off x="8941175" y="144941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27" name="Скругленный прямоугольник 26">
            <a:hlinkClick r:id="rId13" action="ppaction://hlinksldjump"/>
          </p:cNvPr>
          <p:cNvSpPr/>
          <p:nvPr/>
        </p:nvSpPr>
        <p:spPr>
          <a:xfrm>
            <a:off x="4746171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28" name="Скругленный прямоугольник 27">
            <a:hlinkClick r:id="rId14" action="ppaction://hlinksldjump"/>
          </p:cNvPr>
          <p:cNvSpPr/>
          <p:nvPr/>
        </p:nvSpPr>
        <p:spPr>
          <a:xfrm>
            <a:off x="5794922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29" name="Скругленный прямоугольник 28">
            <a:hlinkClick r:id="rId15" action="ppaction://hlinksldjump"/>
          </p:cNvPr>
          <p:cNvSpPr/>
          <p:nvPr/>
        </p:nvSpPr>
        <p:spPr>
          <a:xfrm>
            <a:off x="6843673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0" name="Скругленный прямоугольник 29">
            <a:hlinkClick r:id="rId16" action="ppaction://hlinksldjump"/>
          </p:cNvPr>
          <p:cNvSpPr/>
          <p:nvPr/>
        </p:nvSpPr>
        <p:spPr>
          <a:xfrm>
            <a:off x="7892424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1" name="Скругленный прямоугольник 30">
            <a:hlinkClick r:id="rId17" action="ppaction://hlinksldjump"/>
          </p:cNvPr>
          <p:cNvSpPr/>
          <p:nvPr/>
        </p:nvSpPr>
        <p:spPr>
          <a:xfrm>
            <a:off x="8941175" y="242652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34" name="Скругленный прямоугольник 33">
            <a:hlinkClick r:id="rId18" action="ppaction://hlinksldjump"/>
          </p:cNvPr>
          <p:cNvSpPr/>
          <p:nvPr/>
        </p:nvSpPr>
        <p:spPr>
          <a:xfrm>
            <a:off x="4746171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35" name="Скругленный прямоугольник 34">
            <a:hlinkClick r:id="rId19" action="ppaction://hlinksldjump"/>
          </p:cNvPr>
          <p:cNvSpPr/>
          <p:nvPr/>
        </p:nvSpPr>
        <p:spPr>
          <a:xfrm>
            <a:off x="5794922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2</a:t>
            </a:r>
            <a:endParaRPr lang="ru-RU" sz="4400" dirty="0"/>
          </a:p>
        </p:txBody>
      </p:sp>
      <p:sp>
        <p:nvSpPr>
          <p:cNvPr id="36" name="Скругленный прямоугольник 35">
            <a:hlinkClick r:id="rId20" action="ppaction://hlinksldjump"/>
          </p:cNvPr>
          <p:cNvSpPr/>
          <p:nvPr/>
        </p:nvSpPr>
        <p:spPr>
          <a:xfrm>
            <a:off x="6843673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3</a:t>
            </a:r>
            <a:endParaRPr lang="ru-RU" sz="4400" dirty="0"/>
          </a:p>
        </p:txBody>
      </p:sp>
      <p:sp>
        <p:nvSpPr>
          <p:cNvPr id="37" name="Скругленный прямоугольник 36">
            <a:hlinkClick r:id="rId21" action="ppaction://hlinksldjump"/>
          </p:cNvPr>
          <p:cNvSpPr/>
          <p:nvPr/>
        </p:nvSpPr>
        <p:spPr>
          <a:xfrm>
            <a:off x="7892424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4</a:t>
            </a:r>
            <a:endParaRPr lang="ru-RU" sz="4400" dirty="0"/>
          </a:p>
        </p:txBody>
      </p:sp>
      <p:sp>
        <p:nvSpPr>
          <p:cNvPr id="38" name="Скругленный прямоугольник 37">
            <a:hlinkClick r:id="rId22" action="ppaction://hlinksldjump"/>
          </p:cNvPr>
          <p:cNvSpPr/>
          <p:nvPr/>
        </p:nvSpPr>
        <p:spPr>
          <a:xfrm>
            <a:off x="8941175" y="336269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5</a:t>
            </a:r>
            <a:endParaRPr lang="ru-RU" sz="4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09600" y="5301627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КОМАНДА1</a:t>
            </a:r>
            <a:endParaRPr lang="ru-RU" sz="2400" dirty="0"/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04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1310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2695263" y="5281669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240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737912" y="5301627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3</a:t>
            </a:r>
            <a:endParaRPr lang="ru-RU" sz="2400" dirty="0"/>
          </a:p>
        </p:txBody>
      </p:sp>
      <p:sp>
        <p:nvSpPr>
          <p:cNvPr id="106" name="Овал 105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Овал 10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08" name="Овал 107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09" name="Овал 108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10" name="Овал 10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11" name="Овал 110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12" name="Овал 11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13" name="Овал 112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14" name="Овал 11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15" name="Овал 114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16" name="Овал 11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17" name="Овал 11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18" name="Овал 11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19" name="Овал 11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20" name="Овал 119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21" name="Овал 12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22" name="Овал 121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23" name="Овал 122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24" name="Овал 123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25" name="Овал 124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26" name="Овал 125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27" name="Овал 126"/>
          <p:cNvSpPr>
            <a:spLocks/>
          </p:cNvSpPr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28" name="Овал 127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29" name="Овал 128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30" name="Овал 129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31" name="Овал 130"/>
          <p:cNvSpPr/>
          <p:nvPr/>
        </p:nvSpPr>
        <p:spPr>
          <a:xfrm>
            <a:off x="525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32" name="Прямоугольник 131"/>
          <p:cNvSpPr/>
          <p:nvPr/>
        </p:nvSpPr>
        <p:spPr>
          <a:xfrm>
            <a:off x="6713098" y="5306813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</a:t>
            </a:r>
            <a:r>
              <a:rPr lang="en-US" sz="2400" dirty="0" smtClean="0"/>
              <a:t>4</a:t>
            </a:r>
            <a:endParaRPr lang="ru-RU" sz="2400" dirty="0"/>
          </a:p>
        </p:txBody>
      </p:sp>
      <p:sp>
        <p:nvSpPr>
          <p:cNvPr id="133" name="Овал 132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Овал 13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35" name="Овал 134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36" name="Овал 135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37" name="Овал 13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38" name="Овал 137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39" name="Овал 13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40" name="Овал 139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41" name="Овал 14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42" name="Овал 141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43" name="Овал 14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44" name="Овал 14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45" name="Овал 14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46" name="Овал 14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47" name="Овал 146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48" name="Овал 14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49" name="Овал 148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50" name="Овал 149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51" name="Овал 150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152" name="Овал 151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153" name="Овал 152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154" name="Овал 153"/>
          <p:cNvSpPr>
            <a:spLocks/>
          </p:cNvSpPr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155" name="Овал 154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156" name="Овал 155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157" name="Овал 156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158" name="Овал 157"/>
          <p:cNvSpPr/>
          <p:nvPr/>
        </p:nvSpPr>
        <p:spPr>
          <a:xfrm>
            <a:off x="7236000" y="60480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  <p:sp>
        <p:nvSpPr>
          <p:cNvPr id="159" name="Прямоугольник 158"/>
          <p:cNvSpPr/>
          <p:nvPr/>
        </p:nvSpPr>
        <p:spPr>
          <a:xfrm>
            <a:off x="8658954" y="5306813"/>
            <a:ext cx="1736597" cy="633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КОМАНДА5</a:t>
            </a:r>
            <a:endParaRPr lang="ru-RU" sz="2400" dirty="0"/>
          </a:p>
        </p:txBody>
      </p:sp>
      <p:sp>
        <p:nvSpPr>
          <p:cNvPr id="181" name="Овал 180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2" name="Овал 18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ru-RU" sz="2400" b="1" dirty="0"/>
          </a:p>
        </p:txBody>
      </p:sp>
      <p:sp>
        <p:nvSpPr>
          <p:cNvPr id="183" name="Овал 182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84" name="Овал 183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5" name="Овал 18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186" name="Овал 185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</a:t>
            </a:r>
            <a:endParaRPr lang="ru-RU" sz="2400" b="1" dirty="0"/>
          </a:p>
        </p:txBody>
      </p:sp>
      <p:sp>
        <p:nvSpPr>
          <p:cNvPr id="187" name="Овал 18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ru-RU" sz="2400" b="1" dirty="0"/>
          </a:p>
        </p:txBody>
      </p:sp>
      <p:sp>
        <p:nvSpPr>
          <p:cNvPr id="188" name="Овал 187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189" name="Овал 18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8</a:t>
            </a:r>
            <a:endParaRPr lang="ru-RU" sz="2400" b="1" dirty="0"/>
          </a:p>
        </p:txBody>
      </p:sp>
      <p:sp>
        <p:nvSpPr>
          <p:cNvPr id="190" name="Овал 189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9</a:t>
            </a:r>
            <a:endParaRPr lang="ru-RU" sz="2400" b="1" dirty="0"/>
          </a:p>
        </p:txBody>
      </p:sp>
      <p:sp>
        <p:nvSpPr>
          <p:cNvPr id="191" name="Овал 19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</a:t>
            </a:r>
            <a:endParaRPr lang="ru-RU" sz="2400" b="1" dirty="0"/>
          </a:p>
        </p:txBody>
      </p:sp>
      <p:sp>
        <p:nvSpPr>
          <p:cNvPr id="192" name="Овал 19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</a:t>
            </a:r>
            <a:endParaRPr lang="ru-RU" sz="2400" b="1" dirty="0"/>
          </a:p>
        </p:txBody>
      </p:sp>
      <p:sp>
        <p:nvSpPr>
          <p:cNvPr id="193" name="Овал 19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12</a:t>
            </a:r>
            <a:endParaRPr lang="ru-RU" sz="2400" b="1" dirty="0"/>
          </a:p>
        </p:txBody>
      </p:sp>
      <p:sp>
        <p:nvSpPr>
          <p:cNvPr id="194" name="Овал 19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</a:t>
            </a:r>
            <a:endParaRPr lang="ru-RU" sz="2400" b="1" dirty="0"/>
          </a:p>
        </p:txBody>
      </p:sp>
      <p:sp>
        <p:nvSpPr>
          <p:cNvPr id="195" name="Овал 194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</a:t>
            </a:r>
            <a:endParaRPr lang="ru-RU" sz="2400" b="1" dirty="0"/>
          </a:p>
        </p:txBody>
      </p:sp>
      <p:sp>
        <p:nvSpPr>
          <p:cNvPr id="196" name="Овал 19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15</a:t>
            </a:r>
            <a:endParaRPr lang="ru-RU" sz="2400" b="1" dirty="0"/>
          </a:p>
        </p:txBody>
      </p:sp>
      <p:sp>
        <p:nvSpPr>
          <p:cNvPr id="197" name="Овал 196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</a:t>
            </a:r>
            <a:endParaRPr lang="ru-RU" sz="2400" b="1" dirty="0"/>
          </a:p>
        </p:txBody>
      </p:sp>
      <p:sp>
        <p:nvSpPr>
          <p:cNvPr id="198" name="Овал 197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</a:t>
            </a:r>
            <a:endParaRPr lang="ru-RU" sz="2400" b="1" dirty="0"/>
          </a:p>
        </p:txBody>
      </p:sp>
      <p:sp>
        <p:nvSpPr>
          <p:cNvPr id="199" name="Овал 198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</a:t>
            </a:r>
            <a:endParaRPr lang="ru-RU" sz="2400" b="1" dirty="0"/>
          </a:p>
        </p:txBody>
      </p:sp>
      <p:sp>
        <p:nvSpPr>
          <p:cNvPr id="200" name="Овал 199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</a:t>
            </a:r>
            <a:endParaRPr lang="ru-RU" sz="2400" b="1" dirty="0"/>
          </a:p>
        </p:txBody>
      </p:sp>
      <p:sp>
        <p:nvSpPr>
          <p:cNvPr id="201" name="Овал 200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</a:t>
            </a:r>
            <a:endParaRPr lang="ru-RU" sz="2400" b="1" dirty="0"/>
          </a:p>
        </p:txBody>
      </p:sp>
      <p:sp>
        <p:nvSpPr>
          <p:cNvPr id="202" name="Овал 201"/>
          <p:cNvSpPr>
            <a:spLocks/>
          </p:cNvSpPr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</a:t>
            </a:r>
            <a:endParaRPr lang="ru-RU" sz="2400" b="1" dirty="0"/>
          </a:p>
        </p:txBody>
      </p:sp>
      <p:sp>
        <p:nvSpPr>
          <p:cNvPr id="203" name="Овал 202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22</a:t>
            </a:r>
            <a:endParaRPr lang="ru-RU" sz="2400" b="1" dirty="0"/>
          </a:p>
        </p:txBody>
      </p:sp>
      <p:sp>
        <p:nvSpPr>
          <p:cNvPr id="204" name="Овал 203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23</a:t>
            </a:r>
            <a:endParaRPr lang="ru-RU" sz="2400" b="1" dirty="0"/>
          </a:p>
        </p:txBody>
      </p:sp>
      <p:sp>
        <p:nvSpPr>
          <p:cNvPr id="205" name="Овал 204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24</a:t>
            </a:r>
            <a:endParaRPr lang="ru-RU" sz="2400" b="1" dirty="0"/>
          </a:p>
        </p:txBody>
      </p:sp>
      <p:sp>
        <p:nvSpPr>
          <p:cNvPr id="206" name="Овал 205"/>
          <p:cNvSpPr/>
          <p:nvPr/>
        </p:nvSpPr>
        <p:spPr>
          <a:xfrm>
            <a:off x="9146862" y="60479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0" fill="hold">
                      <p:stCondLst>
                        <p:cond delay="indefinite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fill="hold">
                      <p:stCondLst>
                        <p:cond delay="indefinite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2" fill="hold">
                      <p:stCondLst>
                        <p:cond delay="indefinite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7" fill="hold">
                      <p:stCondLst>
                        <p:cond delay="indefinite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2" fill="hold">
                      <p:stCondLst>
                        <p:cond delay="indefinite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72" y="400872"/>
            <a:ext cx="11284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Каким важнейшим </a:t>
            </a:r>
            <a:r>
              <a:rPr lang="ru-RU" sz="3200" dirty="0" smtClean="0"/>
              <a:t>химико-физическим свойствами </a:t>
            </a:r>
            <a:r>
              <a:rPr lang="ru-RU" sz="3200" dirty="0"/>
              <a:t>обладает обшивка современного минного тральщика?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44929" y="5260762"/>
            <a:ext cx="10823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Обшивка обладает диэлектрическими свойствами. Это необходимо, чтобы магнитные мины не смогли прикрепляться к судну.</a:t>
            </a:r>
          </a:p>
          <a:p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659" y="1676248"/>
            <a:ext cx="5474682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65" y="0"/>
            <a:ext cx="11575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Как называется сталь содержащая легирующие добавки(</a:t>
            </a:r>
            <a:r>
              <a:rPr lang="en-US" sz="2800" dirty="0" smtClean="0"/>
              <a:t>Cr ,Ni ,</a:t>
            </a:r>
            <a:r>
              <a:rPr lang="en-US" sz="2800" dirty="0" err="1" smtClean="0"/>
              <a:t>Mn</a:t>
            </a:r>
            <a:r>
              <a:rPr lang="en-US" sz="2800" dirty="0" smtClean="0"/>
              <a:t>)</a:t>
            </a:r>
            <a:r>
              <a:rPr lang="ru-RU" sz="2800" dirty="0" smtClean="0"/>
              <a:t>, используемые в </a:t>
            </a:r>
            <a:r>
              <a:rPr lang="ru-RU" sz="2800" dirty="0" err="1" smtClean="0"/>
              <a:t>судостроительстве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66537" y="5707039"/>
            <a:ext cx="518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Нержавеющая сталь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847" y="1111463"/>
            <a:ext cx="6702533" cy="44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4368"/>
            <a:ext cx="11727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Практически на каждом производственном предприятии России производили какие либо устройства или  приспособления для бытовых нужд. Что помимо судов производили на заводе </a:t>
            </a:r>
            <a:r>
              <a:rPr lang="en-US" sz="3200" dirty="0"/>
              <a:t>“</a:t>
            </a:r>
            <a:r>
              <a:rPr lang="ru-RU" sz="3200" dirty="0"/>
              <a:t>Авангарде</a:t>
            </a:r>
            <a:r>
              <a:rPr lang="en-US" sz="3200" dirty="0"/>
              <a:t>”</a:t>
            </a:r>
            <a:r>
              <a:rPr lang="ru-RU" sz="3200" dirty="0"/>
              <a:t>?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506" y="1863541"/>
            <a:ext cx="3664014" cy="3365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6286" y="5707039"/>
            <a:ext cx="7300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cap="all" dirty="0"/>
              <a:t>ЛЕГЕНДАРНАЯ "АВАНГАРДОВСКАЯ" ТАБУРЕТКА</a:t>
            </a:r>
            <a:endParaRPr lang="ru-RU" sz="2800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82" y="1863541"/>
            <a:ext cx="5339977" cy="34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102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</a:t>
            </a:r>
            <a:r>
              <a:rPr lang="ru-RU" sz="2800" dirty="0" smtClean="0"/>
              <a:t>остояние</a:t>
            </a:r>
            <a:r>
              <a:rPr lang="ru-RU" sz="2800" dirty="0"/>
              <a:t>, возникающее вследствие морской качки. Проявляется тошнотой, </a:t>
            </a:r>
            <a:r>
              <a:rPr lang="ru-RU" sz="2800" dirty="0" smtClean="0"/>
              <a:t>головокружением. Как называется данная болезнь?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39867" y="5744865"/>
            <a:ext cx="381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Морская болезнь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968" t="4994" r="9478" b="16048"/>
          <a:stretch/>
        </p:blipFill>
        <p:spPr>
          <a:xfrm>
            <a:off x="3915294" y="2108223"/>
            <a:ext cx="4297681" cy="32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52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Какие живые обитатели водных глубин передвигаются за счёт реактивного движения?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27909" y="5814760"/>
            <a:ext cx="6882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Кальмары, осьминоги, медузы, </a:t>
            </a:r>
            <a:r>
              <a:rPr lang="ru-RU" sz="2800" dirty="0" err="1"/>
              <a:t>маллюски</a:t>
            </a:r>
            <a:r>
              <a:rPr lang="ru-RU" sz="2800" dirty="0"/>
              <a:t>, каракатицы</a:t>
            </a:r>
            <a:r>
              <a:rPr lang="ru-RU" dirty="0"/>
              <a:t>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167" y="2161313"/>
            <a:ext cx="7799503" cy="30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495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Наблюдения за какими живыми существами   могли натолкнуть на идею создания </a:t>
            </a:r>
            <a:r>
              <a:rPr lang="ru-RU" sz="2800" dirty="0" err="1"/>
              <a:t>экранопланов</a:t>
            </a:r>
            <a:r>
              <a:rPr lang="ru-RU" sz="2800" dirty="0"/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33747" y="5399261"/>
            <a:ext cx="9671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Можно утверждать, что идея создания </a:t>
            </a:r>
            <a:r>
              <a:rPr lang="ru-RU" sz="2400" dirty="0" err="1"/>
              <a:t>экраноплана</a:t>
            </a:r>
            <a:r>
              <a:rPr lang="ru-RU" sz="2400" dirty="0"/>
              <a:t> была заимствована у природы. Наблюдения позволили установить, что летучие рыбы при своем полете используют экранный эффект.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80" y="1756843"/>
            <a:ext cx="5073535" cy="33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16034" y="5999426"/>
            <a:ext cx="690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Атомный ледокол </a:t>
            </a:r>
            <a:r>
              <a:rPr lang="en-US" sz="3200" dirty="0" smtClean="0"/>
              <a:t>“</a:t>
            </a:r>
            <a:r>
              <a:rPr lang="ru-RU" sz="3200" dirty="0" smtClean="0"/>
              <a:t>ЛЕНИН</a:t>
            </a:r>
            <a:r>
              <a:rPr lang="en-US" sz="3200" dirty="0" smtClean="0"/>
              <a:t>”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93" y="1746358"/>
            <a:ext cx="3664014" cy="33652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402" y="1203741"/>
            <a:ext cx="6675777" cy="4450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770" y="207855"/>
            <a:ext cx="882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первый в мире ледокол с ядерной силовой установкой, сделанный в СССР, спасательные шлюпки для которого</a:t>
            </a:r>
            <a:r>
              <a:rPr lang="ru-RU" dirty="0"/>
              <a:t> </a:t>
            </a:r>
            <a:r>
              <a:rPr lang="ru-RU" dirty="0" smtClean="0"/>
              <a:t>были изготовлены на заводе</a:t>
            </a:r>
            <a:r>
              <a:rPr lang="en-US" dirty="0" smtClean="0"/>
              <a:t>”</a:t>
            </a:r>
            <a:r>
              <a:rPr lang="ru-RU" dirty="0" smtClean="0"/>
              <a:t>АВАНГАРД</a:t>
            </a:r>
            <a:r>
              <a:rPr lang="en-US" dirty="0" smtClean="0"/>
              <a:t>”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615" y="406848"/>
            <a:ext cx="120163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Почему </a:t>
            </a:r>
            <a:r>
              <a:rPr lang="ru-RU" sz="3200" dirty="0" smtClean="0"/>
              <a:t>именно </a:t>
            </a:r>
            <a:r>
              <a:rPr lang="ru-RU" sz="3200" dirty="0"/>
              <a:t>в </a:t>
            </a:r>
            <a:r>
              <a:rPr lang="ru-RU" sz="3200" dirty="0" smtClean="0"/>
              <a:t>Карелии, крае озер и лесов, </a:t>
            </a:r>
            <a:r>
              <a:rPr lang="ru-RU" sz="3200" dirty="0"/>
              <a:t>проводятся испытания </a:t>
            </a:r>
            <a:r>
              <a:rPr lang="ru-RU" sz="3200" dirty="0" err="1"/>
              <a:t>экранопланов</a:t>
            </a:r>
            <a:r>
              <a:rPr lang="ru-RU" sz="3200" dirty="0"/>
              <a:t>?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845558" y="5399261"/>
            <a:ext cx="752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Для испытаний удобно использовать большую площадь льда. В Карелии два больших озера, которые замерзают зимой и имеют большую толщину льда.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85" y="1516006"/>
            <a:ext cx="6556137" cy="36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246" y="0"/>
            <a:ext cx="116294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стране в период с 1938-1939 года строилось огромное количество заводов в том числе на севере (на границе с Финляндией ) завод </a:t>
            </a:r>
            <a:r>
              <a:rPr lang="en-US" sz="3200" dirty="0" smtClean="0"/>
              <a:t>“</a:t>
            </a:r>
            <a:r>
              <a:rPr lang="ru-RU" sz="3200" dirty="0" smtClean="0"/>
              <a:t>Авангард</a:t>
            </a:r>
            <a:r>
              <a:rPr lang="en-US" sz="3200" dirty="0" smtClean="0"/>
              <a:t>”</a:t>
            </a:r>
            <a:r>
              <a:rPr lang="ru-RU" sz="3200" dirty="0" smtClean="0"/>
              <a:t>.</a:t>
            </a:r>
            <a:r>
              <a:rPr lang="en-US" sz="3200" dirty="0" smtClean="0"/>
              <a:t> </a:t>
            </a:r>
            <a:r>
              <a:rPr lang="ru-RU" sz="3200" dirty="0" smtClean="0"/>
              <a:t>О каком виде промышленности может идти речь в данном случае?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46131" y="5768021"/>
            <a:ext cx="9213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данном случае речь может идти об обеспечении потребностей </a:t>
            </a:r>
            <a:r>
              <a:rPr lang="ru-RU" sz="2800" dirty="0" smtClean="0"/>
              <a:t>государства в </a:t>
            </a:r>
            <a:r>
              <a:rPr lang="ru-RU" sz="2800" dirty="0"/>
              <a:t>оборонной промышленности.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393" y="2028492"/>
            <a:ext cx="5227864" cy="36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776" y="961122"/>
            <a:ext cx="7238867" cy="5038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625" y="66191"/>
            <a:ext cx="11577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</a:t>
            </a:r>
            <a:r>
              <a:rPr lang="ru-RU" sz="3200" dirty="0" smtClean="0"/>
              <a:t>авод </a:t>
            </a:r>
            <a:r>
              <a:rPr lang="en-US" sz="3200" dirty="0"/>
              <a:t>“</a:t>
            </a:r>
            <a:r>
              <a:rPr lang="ru-RU" sz="3200" dirty="0"/>
              <a:t>Авангард</a:t>
            </a:r>
            <a:r>
              <a:rPr lang="en-US" sz="3200" dirty="0"/>
              <a:t>”</a:t>
            </a:r>
            <a:r>
              <a:rPr lang="ru-RU" sz="3200" dirty="0"/>
              <a:t> получил название </a:t>
            </a:r>
            <a:r>
              <a:rPr lang="en-US" sz="3200" dirty="0"/>
              <a:t>“</a:t>
            </a:r>
            <a:r>
              <a:rPr lang="ru-RU" sz="3200" dirty="0"/>
              <a:t>Северная точка</a:t>
            </a:r>
            <a:r>
              <a:rPr lang="en-US" sz="3200" dirty="0" smtClean="0"/>
              <a:t>”</a:t>
            </a:r>
            <a:r>
              <a:rPr lang="ru-RU" sz="3200" dirty="0" smtClean="0"/>
              <a:t> с чем это может быть связанно?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1597" y="5707037"/>
            <a:ext cx="8040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Он находится на севере страны, и граничит с </a:t>
            </a:r>
            <a:r>
              <a:rPr lang="ru-RU" sz="3200" dirty="0" smtClean="0"/>
              <a:t>Финляндией.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862388" y="2633662"/>
            <a:ext cx="90487" cy="928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072" y="5414650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8502" y="4583652"/>
            <a:ext cx="9043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 закону Архимеда, выталкивающая сила должна быть больше силы тяжести</a:t>
            </a:r>
          </a:p>
          <a:p>
            <a:pPr algn="just"/>
            <a:r>
              <a:rPr lang="ru-RU" sz="2000" dirty="0"/>
              <a:t>Средняя плотность железного гвоздя больше плотности воды. Это значит, что выталкивающая сила, действующая на гвоздь меньше, чем сила тяжести, действующая на него же.</a:t>
            </a:r>
          </a:p>
          <a:p>
            <a:pPr algn="just"/>
            <a:r>
              <a:rPr lang="ru-RU" sz="2000" dirty="0"/>
              <a:t>Корабль   внутри полый, его средняя плотность (по всему объему)  меньше, чем плотность воды. Корабль погружается до тех пор, пока сила тяжести, действующая на него не уравновесится выталкивающей силой.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30072" y="299258"/>
            <a:ext cx="1084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Почему маленький железный гвоздь тонет, а </a:t>
            </a:r>
            <a:r>
              <a:rPr lang="ru-RU" sz="3200" dirty="0" smtClean="0"/>
              <a:t>корабль нет</a:t>
            </a:r>
            <a:r>
              <a:rPr lang="ru-RU" sz="3200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146" y="931669"/>
            <a:ext cx="6407727" cy="360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98" y="653258"/>
            <a:ext cx="11647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Испытания какой техники произведенной на заводе </a:t>
            </a:r>
            <a:r>
              <a:rPr lang="en-US" sz="3200" dirty="0" smtClean="0"/>
              <a:t>“</a:t>
            </a:r>
            <a:r>
              <a:rPr lang="ru-RU" sz="3200" dirty="0" smtClean="0"/>
              <a:t>Авангард</a:t>
            </a:r>
            <a:r>
              <a:rPr lang="en-US" sz="3200" dirty="0" smtClean="0"/>
              <a:t>”</a:t>
            </a:r>
            <a:r>
              <a:rPr lang="ru-RU" sz="3200" dirty="0" smtClean="0"/>
              <a:t> проводились в 2023 году?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76423" y="5737816"/>
            <a:ext cx="473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экраноплан</a:t>
            </a:r>
            <a:r>
              <a:rPr lang="ru-RU" sz="2800" dirty="0"/>
              <a:t> «Орион-25»</a:t>
            </a:r>
            <a:endParaRPr lang="ru-RU" sz="44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568" y="1566326"/>
            <a:ext cx="6979481" cy="433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1" y="791570"/>
            <a:ext cx="1091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Связи с чем завод называли Почтовым ящиком?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26823" y="5707039"/>
            <a:ext cx="722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Он был военным секретным объектом.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783081"/>
            <a:ext cx="9070101" cy="31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71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Что означает слово </a:t>
            </a:r>
            <a:r>
              <a:rPr lang="en-US" sz="3200" dirty="0" smtClean="0"/>
              <a:t>“</a:t>
            </a:r>
            <a:r>
              <a:rPr lang="ru-RU" sz="3200" dirty="0" smtClean="0"/>
              <a:t>Авангард</a:t>
            </a:r>
            <a:r>
              <a:rPr lang="en-US" sz="3200" dirty="0" smtClean="0"/>
              <a:t>”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36515" y="5531991"/>
            <a:ext cx="9065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Часть войск (или флота), находящаяся впереди главных сил (при движении в сторону противника). 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89" y="1792462"/>
            <a:ext cx="3660321" cy="3365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782" y="1750062"/>
            <a:ext cx="5966841" cy="34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ТЕКСТ ОТВЕТА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1905000"/>
            <a:ext cx="3314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8757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Почему завод </a:t>
            </a:r>
            <a:r>
              <a:rPr lang="en-US" sz="3200" dirty="0" smtClean="0"/>
              <a:t>“</a:t>
            </a:r>
            <a:r>
              <a:rPr lang="ru-RU" sz="3200" dirty="0" smtClean="0"/>
              <a:t>Авангард</a:t>
            </a:r>
            <a:r>
              <a:rPr lang="en-US" sz="3200" dirty="0" smtClean="0"/>
              <a:t>”</a:t>
            </a:r>
            <a:r>
              <a:rPr lang="ru-RU" sz="3200" dirty="0" smtClean="0"/>
              <a:t> получил название </a:t>
            </a:r>
            <a:r>
              <a:rPr lang="en-US" sz="3200" dirty="0" smtClean="0"/>
              <a:t>“</a:t>
            </a:r>
            <a:r>
              <a:rPr lang="ru-RU" sz="3200" dirty="0" smtClean="0"/>
              <a:t>Северная точка</a:t>
            </a:r>
            <a:r>
              <a:rPr lang="en-US" sz="3200" dirty="0" smtClean="0"/>
              <a:t>”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93699" y="5707038"/>
            <a:ext cx="6806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Он находится на севере страны, и граничит с Финляндией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5" y="1562407"/>
            <a:ext cx="5135343" cy="41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ВОПРОС</a:t>
            </a:r>
            <a:r>
              <a:rPr lang="en-US" sz="3200" dirty="0" smtClean="0"/>
              <a:t> </a:t>
            </a:r>
            <a:r>
              <a:rPr lang="ru-RU" sz="3200" dirty="0"/>
              <a:t> …требовалось все больше и больше «изделий». По стране строили новые заводы и развитие «Северной точки»</a:t>
            </a:r>
            <a:r>
              <a:rPr lang="ru-RU" sz="3200" i="1" dirty="0"/>
              <a:t> </a:t>
            </a:r>
            <a:r>
              <a:rPr lang="ru-RU" sz="3200" dirty="0"/>
              <a:t>На производство какой промышленности был направлен  завод </a:t>
            </a:r>
            <a:r>
              <a:rPr lang="en-US" sz="3200" dirty="0"/>
              <a:t>“</a:t>
            </a:r>
            <a:r>
              <a:rPr lang="ru-RU" sz="3200" dirty="0"/>
              <a:t>Авангард</a:t>
            </a:r>
            <a:r>
              <a:rPr lang="en-US" sz="3200" dirty="0"/>
              <a:t>”</a:t>
            </a:r>
            <a:r>
              <a:rPr lang="ru-RU" sz="3200" dirty="0"/>
              <a:t>? 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13445" y="5707038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ТЕКСТ ОТВЕТА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0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798" y="443227"/>
            <a:ext cx="11226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Как изменится осадка тральщика, выпущенного на заводе «Авангард» при переходе из Онежского озера (пресная вода) в море?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05664" y="4737543"/>
            <a:ext cx="8890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Осадка корабля уменьшится. При увеличении плотности жидкости выталкивающая сила станет больше силы тяжести, действующее на корабль. Он будет подыматься на поверхность до тех пор, пока сила тяжести и сила Архимеда не сравняются</a:t>
            </a:r>
            <a:r>
              <a:rPr lang="ru-RU" sz="2400" dirty="0" smtClean="0"/>
              <a:t>.</a:t>
            </a:r>
            <a:r>
              <a:rPr lang="en-US" sz="2400" dirty="0" smtClean="0"/>
              <a:t> </a:t>
            </a:r>
            <a:r>
              <a:rPr lang="ru-RU" sz="2400" dirty="0" smtClean="0"/>
              <a:t>Объём </a:t>
            </a:r>
            <a:r>
              <a:rPr lang="ru-RU" sz="2400" dirty="0"/>
              <a:t>погружённой части при этом станет меньше.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122" y="139733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432" y="226305"/>
            <a:ext cx="1022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чём заключается принцип полёта </a:t>
            </a:r>
            <a:r>
              <a:rPr lang="ru-RU" sz="3200" dirty="0" err="1"/>
              <a:t>экранопланов</a:t>
            </a:r>
            <a:r>
              <a:rPr lang="ru-RU" sz="32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699" y="5337706"/>
            <a:ext cx="9081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 Эффект экрана — это создание определенной воздушной подушки за счет нагнетания воздуха. Воздушные потоки от крыла летательного аппарата доходят до поверхности и отражаются, за счет чего давление под крылом растет, что и помогает использовать эффект для передвижения.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399297" y="1074965"/>
            <a:ext cx="7109077" cy="39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942" y="492930"/>
            <a:ext cx="12477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 каких характеристик конструкции  и физических величин </a:t>
            </a:r>
          </a:p>
          <a:p>
            <a:r>
              <a:rPr lang="ru-RU" sz="3200" dirty="0"/>
              <a:t>зависит экранный эффект?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34193" y="5553150"/>
            <a:ext cx="8186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Чем больше ширина крыла, тем выше экранный эффект.</a:t>
            </a:r>
          </a:p>
          <a:p>
            <a:r>
              <a:rPr lang="ru-RU" sz="2400" dirty="0"/>
              <a:t>Чем ниже скорость полёта и высота, тем выше экранный эффект.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16" y="2400069"/>
            <a:ext cx="5254770" cy="24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72" y="456422"/>
            <a:ext cx="10335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 какой целью на заводе был построен самый крупный в стране </a:t>
            </a:r>
            <a:r>
              <a:rPr lang="ru-RU" sz="3200" dirty="0" err="1" smtClean="0"/>
              <a:t>кантователь</a:t>
            </a:r>
            <a:r>
              <a:rPr lang="ru-RU" sz="3200" dirty="0"/>
              <a:t>?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336798" y="5487780"/>
            <a:ext cx="9329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err="1" smtClean="0"/>
              <a:t>Кантователь</a:t>
            </a:r>
            <a:r>
              <a:rPr lang="ru-RU" sz="3200" dirty="0" smtClean="0"/>
              <a:t> переворачивал судно для создания элемента судна-создания шахты(20)</a:t>
            </a:r>
            <a:endParaRPr lang="ru-RU" sz="32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428" b="48837"/>
          <a:stretch/>
        </p:blipFill>
        <p:spPr>
          <a:xfrm>
            <a:off x="2336798" y="2026082"/>
            <a:ext cx="7206343" cy="30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13" y="2441632"/>
            <a:ext cx="5135496" cy="3326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877" y="330528"/>
            <a:ext cx="10402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Практически на каждом производственном предприятии России производили какие либо устройства</a:t>
            </a:r>
            <a:r>
              <a:rPr lang="ru-RU" sz="3200" dirty="0"/>
              <a:t> </a:t>
            </a:r>
            <a:r>
              <a:rPr lang="ru-RU" sz="3200" dirty="0" smtClean="0"/>
              <a:t>или  приспособления для бытовых нужд. Что помимо судов производили на заводе </a:t>
            </a:r>
            <a:r>
              <a:rPr lang="en-US" sz="3200" dirty="0" smtClean="0"/>
              <a:t>“</a:t>
            </a:r>
            <a:r>
              <a:rPr lang="ru-RU" sz="3200" dirty="0" smtClean="0"/>
              <a:t>Авангарде</a:t>
            </a:r>
            <a:r>
              <a:rPr lang="en-US" sz="3200" dirty="0" smtClean="0"/>
              <a:t>”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08666" y="5768594"/>
            <a:ext cx="7534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cap="all" dirty="0"/>
              <a:t>ЛЕГЕНДАРНАЯ "АВАНГАРДОВСКАЯ" ТАБУРЕТКА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AutoShape 2" descr="https://static.mk.ru/upload/entities/2022/07/27/11/articlesImages/image/f1/50/dc/28/3e4b2b85fa3be1e46626fdaa2b486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0828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</a:t>
            </a:r>
            <a:r>
              <a:rPr lang="ru-RU" sz="3200" dirty="0" err="1"/>
              <a:t>судостроительстве</a:t>
            </a:r>
            <a:r>
              <a:rPr lang="ru-RU" sz="3200" dirty="0"/>
              <a:t> используются различные материалы и сплавы. Этот сплав устойчив к действию соли; включает в себя хром, никель, кремний, марганец в разных пропорциях. В основе этого сплава лежит металл, окрашивающий кровь человека в красный цвет. Что это за сплав и что это за металл?</a:t>
            </a: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976" y="5815997"/>
            <a:ext cx="39043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Сталь + Железо </a:t>
            </a:r>
          </a:p>
          <a:p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265" y="2467538"/>
            <a:ext cx="5155783" cy="34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10062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Для чего по бортам судов крепят цинковые слитки</a:t>
            </a:r>
            <a:r>
              <a:rPr lang="ru-RU" sz="32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941731" y="6030204"/>
            <a:ext cx="385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Защита от </a:t>
            </a:r>
            <a:r>
              <a:rPr lang="ru-RU" sz="2800" dirty="0" smtClean="0"/>
              <a:t>коррозии</a:t>
            </a:r>
            <a:endParaRPr lang="ru-RU" sz="2800" dirty="0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431" y="1572771"/>
            <a:ext cx="5994947" cy="42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  <p:tag name="ISPRING_RESOURCE_PATHS_HASH_2" val="d5de1aabb4e56473b02a2a78ec7054bacfc35e2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988</Words>
  <Application>Microsoft Office PowerPoint</Application>
  <PresentationFormat>Широкоэкранный</PresentationFormat>
  <Paragraphs>257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Борисов А.Ю.</cp:lastModifiedBy>
  <cp:revision>60</cp:revision>
  <dcterms:created xsi:type="dcterms:W3CDTF">2017-08-05T04:53:38Z</dcterms:created>
  <dcterms:modified xsi:type="dcterms:W3CDTF">2024-12-19T09:52:03Z</dcterms:modified>
</cp:coreProperties>
</file>