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71" r:id="rId13"/>
    <p:sldId id="272" r:id="rId14"/>
    <p:sldId id="273" r:id="rId15"/>
    <p:sldId id="274" r:id="rId16"/>
    <p:sldId id="275" r:id="rId17"/>
    <p:sldId id="278" r:id="rId18"/>
    <p:sldId id="279" r:id="rId19"/>
    <p:sldId id="280" r:id="rId20"/>
    <p:sldId id="281" r:id="rId21"/>
    <p:sldId id="283" r:id="rId22"/>
  </p:sldIdLst>
  <p:sldSz cx="12192000" cy="6858000"/>
  <p:notesSz cx="6858000" cy="9144000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-1392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135EB-A87F-445C-8F45-6A070E21BA82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77F41-E331-4245-85F8-8CB53CD9C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119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951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882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665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135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468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785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591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3015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352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9686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740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4943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4174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779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070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94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072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485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461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753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991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37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72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57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98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25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54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54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34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23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31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69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9AF2A-1DFE-4284-9BA0-38E327E9BDA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5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18" Type="http://schemas.openxmlformats.org/officeDocument/2006/relationships/slide" Target="slide16.xml"/><Relationship Id="rId3" Type="http://schemas.openxmlformats.org/officeDocument/2006/relationships/image" Target="../media/image1.jpeg"/><Relationship Id="rId21" Type="http://schemas.openxmlformats.org/officeDocument/2006/relationships/slide" Target="slide19.xml"/><Relationship Id="rId7" Type="http://schemas.openxmlformats.org/officeDocument/2006/relationships/slide" Target="slide5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" Type="http://schemas.openxmlformats.org/officeDocument/2006/relationships/notesSlide" Target="../notesSlides/notesSlide1.xml"/><Relationship Id="rId16" Type="http://schemas.openxmlformats.org/officeDocument/2006/relationships/slide" Target="slide14.xml"/><Relationship Id="rId20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3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10" Type="http://schemas.openxmlformats.org/officeDocument/2006/relationships/slide" Target="slide8.xml"/><Relationship Id="rId19" Type="http://schemas.openxmlformats.org/officeDocument/2006/relationships/slide" Target="slide17.xml"/><Relationship Id="rId4" Type="http://schemas.openxmlformats.org/officeDocument/2006/relationships/slide" Target="slide2.xml"/><Relationship Id="rId9" Type="http://schemas.openxmlformats.org/officeDocument/2006/relationships/slide" Target="slide7.xml"/><Relationship Id="rId14" Type="http://schemas.openxmlformats.org/officeDocument/2006/relationships/slide" Target="slide12.xml"/><Relationship Id="rId22" Type="http://schemas.openxmlformats.org/officeDocument/2006/relationships/slide" Target="slide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2" descr="Самолеты МиГ - весь модельный ряд, фото, видео">
            <a:extLst>
              <a:ext uri="{FF2B5EF4-FFF2-40B4-BE49-F238E27FC236}">
                <a16:creationId xmlns="" xmlns:a16="http://schemas.microsoft.com/office/drawing/2014/main" id="{BAE344AF-460B-4B23-3911-25942D633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7297"/>
            <a:ext cx="12181114" cy="713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25363" y="-128676"/>
            <a:ext cx="50951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СВОЯ </a:t>
            </a:r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ИГРА «Есть только МиГ…»</a:t>
            </a:r>
            <a:endParaRPr lang="ru-RU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9600" y="467101"/>
            <a:ext cx="3755572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Физика на службе Отечеству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9600" y="1414157"/>
            <a:ext cx="3755572" cy="849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Защита Родины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9600" y="2391271"/>
            <a:ext cx="3755572" cy="849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Химия на службе Отечеству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9600" y="3327441"/>
            <a:ext cx="3755572" cy="849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Биология на службе Отечеству</a:t>
            </a:r>
          </a:p>
        </p:txBody>
      </p:sp>
      <p:sp>
        <p:nvSpPr>
          <p:cNvPr id="12" name="Скругленный прямоугольник 11">
            <a:hlinkClick r:id="rId4" action="ppaction://hlinksldjump"/>
          </p:cNvPr>
          <p:cNvSpPr/>
          <p:nvPr/>
        </p:nvSpPr>
        <p:spPr>
          <a:xfrm>
            <a:off x="4746171" y="46710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</a:t>
            </a:r>
            <a:endParaRPr lang="ru-RU" sz="5400" dirty="0"/>
          </a:p>
        </p:txBody>
      </p:sp>
      <p:sp>
        <p:nvSpPr>
          <p:cNvPr id="13" name="Скругленный прямоугольник 12">
            <a:hlinkClick r:id="rId5" action="ppaction://hlinksldjump"/>
          </p:cNvPr>
          <p:cNvSpPr/>
          <p:nvPr/>
        </p:nvSpPr>
        <p:spPr>
          <a:xfrm>
            <a:off x="5794922" y="46710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2</a:t>
            </a:r>
            <a:endParaRPr lang="ru-RU" sz="5400" dirty="0"/>
          </a:p>
        </p:txBody>
      </p:sp>
      <p:sp>
        <p:nvSpPr>
          <p:cNvPr id="14" name="Скругленный прямоугольник 13">
            <a:hlinkClick r:id="rId6" action="ppaction://hlinksldjump"/>
          </p:cNvPr>
          <p:cNvSpPr/>
          <p:nvPr/>
        </p:nvSpPr>
        <p:spPr>
          <a:xfrm>
            <a:off x="6843673" y="46710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3</a:t>
            </a:r>
            <a:endParaRPr lang="ru-RU" sz="5400" dirty="0"/>
          </a:p>
        </p:txBody>
      </p:sp>
      <p:sp>
        <p:nvSpPr>
          <p:cNvPr id="15" name="Скругленный прямоугольник 14">
            <a:hlinkClick r:id="rId7" action="ppaction://hlinksldjump"/>
          </p:cNvPr>
          <p:cNvSpPr/>
          <p:nvPr/>
        </p:nvSpPr>
        <p:spPr>
          <a:xfrm>
            <a:off x="7892424" y="46710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4</a:t>
            </a:r>
            <a:endParaRPr lang="ru-RU" sz="5400" dirty="0"/>
          </a:p>
        </p:txBody>
      </p:sp>
      <p:sp>
        <p:nvSpPr>
          <p:cNvPr id="16" name="Скругленный прямоугольник 15">
            <a:hlinkClick r:id="rId8" action="ppaction://hlinksldjump"/>
          </p:cNvPr>
          <p:cNvSpPr/>
          <p:nvPr/>
        </p:nvSpPr>
        <p:spPr>
          <a:xfrm>
            <a:off x="8941175" y="46710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5</a:t>
            </a:r>
            <a:endParaRPr lang="ru-RU" sz="5400" dirty="0"/>
          </a:p>
        </p:txBody>
      </p:sp>
      <p:sp>
        <p:nvSpPr>
          <p:cNvPr id="20" name="Скругленный прямоугольник 19">
            <a:hlinkClick r:id="rId9" action="ppaction://hlinksldjump"/>
          </p:cNvPr>
          <p:cNvSpPr/>
          <p:nvPr/>
        </p:nvSpPr>
        <p:spPr>
          <a:xfrm>
            <a:off x="4746171" y="144941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</a:t>
            </a:r>
            <a:endParaRPr lang="ru-RU" sz="5400" dirty="0"/>
          </a:p>
        </p:txBody>
      </p:sp>
      <p:sp>
        <p:nvSpPr>
          <p:cNvPr id="21" name="Скругленный прямоугольник 20">
            <a:hlinkClick r:id="rId10" action="ppaction://hlinksldjump"/>
          </p:cNvPr>
          <p:cNvSpPr/>
          <p:nvPr/>
        </p:nvSpPr>
        <p:spPr>
          <a:xfrm>
            <a:off x="5794922" y="144941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2</a:t>
            </a:r>
            <a:endParaRPr lang="ru-RU" sz="5400" dirty="0"/>
          </a:p>
        </p:txBody>
      </p:sp>
      <p:sp>
        <p:nvSpPr>
          <p:cNvPr id="22" name="Скругленный прямоугольник 21">
            <a:hlinkClick r:id="rId11" action="ppaction://hlinksldjump"/>
          </p:cNvPr>
          <p:cNvSpPr/>
          <p:nvPr/>
        </p:nvSpPr>
        <p:spPr>
          <a:xfrm>
            <a:off x="6843673" y="144941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3</a:t>
            </a:r>
            <a:endParaRPr lang="ru-RU" sz="5400" dirty="0"/>
          </a:p>
        </p:txBody>
      </p:sp>
      <p:sp>
        <p:nvSpPr>
          <p:cNvPr id="23" name="Скругленный прямоугольник 22">
            <a:hlinkClick r:id="rId12" action="ppaction://hlinksldjump"/>
          </p:cNvPr>
          <p:cNvSpPr/>
          <p:nvPr/>
        </p:nvSpPr>
        <p:spPr>
          <a:xfrm>
            <a:off x="7892424" y="144941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4</a:t>
            </a:r>
            <a:endParaRPr lang="ru-RU" sz="5400" dirty="0"/>
          </a:p>
        </p:txBody>
      </p:sp>
      <p:sp>
        <p:nvSpPr>
          <p:cNvPr id="24" name="Скругленный прямоугольник 23">
            <a:hlinkClick r:id="rId13" action="ppaction://hlinksldjump"/>
          </p:cNvPr>
          <p:cNvSpPr/>
          <p:nvPr/>
        </p:nvSpPr>
        <p:spPr>
          <a:xfrm>
            <a:off x="8941175" y="144941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5</a:t>
            </a:r>
            <a:endParaRPr lang="ru-RU" sz="5400" dirty="0"/>
          </a:p>
        </p:txBody>
      </p:sp>
      <p:sp>
        <p:nvSpPr>
          <p:cNvPr id="27" name="Скругленный прямоугольник 26">
            <a:hlinkClick r:id="rId14" action="ppaction://hlinksldjump"/>
          </p:cNvPr>
          <p:cNvSpPr/>
          <p:nvPr/>
        </p:nvSpPr>
        <p:spPr>
          <a:xfrm>
            <a:off x="4746171" y="242652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</a:t>
            </a:r>
            <a:endParaRPr lang="ru-RU" sz="5400" dirty="0"/>
          </a:p>
        </p:txBody>
      </p:sp>
      <p:sp>
        <p:nvSpPr>
          <p:cNvPr id="28" name="Скругленный прямоугольник 27">
            <a:hlinkClick r:id="rId15" action="ppaction://hlinksldjump"/>
          </p:cNvPr>
          <p:cNvSpPr/>
          <p:nvPr/>
        </p:nvSpPr>
        <p:spPr>
          <a:xfrm>
            <a:off x="5794922" y="242652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2</a:t>
            </a:r>
            <a:endParaRPr lang="ru-RU" sz="5400" dirty="0"/>
          </a:p>
        </p:txBody>
      </p:sp>
      <p:sp>
        <p:nvSpPr>
          <p:cNvPr id="29" name="Скругленный прямоугольник 28">
            <a:hlinkClick r:id="rId16" action="ppaction://hlinksldjump"/>
          </p:cNvPr>
          <p:cNvSpPr/>
          <p:nvPr/>
        </p:nvSpPr>
        <p:spPr>
          <a:xfrm>
            <a:off x="6843673" y="242652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3</a:t>
            </a:r>
            <a:endParaRPr lang="ru-RU" sz="5400" dirty="0"/>
          </a:p>
        </p:txBody>
      </p:sp>
      <p:sp>
        <p:nvSpPr>
          <p:cNvPr id="30" name="Скругленный прямоугольник 29">
            <a:hlinkClick r:id="rId17" action="ppaction://hlinksldjump"/>
          </p:cNvPr>
          <p:cNvSpPr/>
          <p:nvPr/>
        </p:nvSpPr>
        <p:spPr>
          <a:xfrm>
            <a:off x="7892424" y="242652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4</a:t>
            </a:r>
            <a:endParaRPr lang="ru-RU" sz="5400" dirty="0"/>
          </a:p>
        </p:txBody>
      </p:sp>
      <p:sp>
        <p:nvSpPr>
          <p:cNvPr id="31" name="Скругленный прямоугольник 30">
            <a:hlinkClick r:id="rId18" action="ppaction://hlinksldjump"/>
          </p:cNvPr>
          <p:cNvSpPr/>
          <p:nvPr/>
        </p:nvSpPr>
        <p:spPr>
          <a:xfrm>
            <a:off x="8941175" y="242652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5</a:t>
            </a:r>
            <a:endParaRPr lang="ru-RU" sz="5400" dirty="0"/>
          </a:p>
        </p:txBody>
      </p:sp>
      <p:sp>
        <p:nvSpPr>
          <p:cNvPr id="34" name="Скругленный прямоугольник 33">
            <a:hlinkClick r:id="rId19" action="ppaction://hlinksldjump"/>
          </p:cNvPr>
          <p:cNvSpPr/>
          <p:nvPr/>
        </p:nvSpPr>
        <p:spPr>
          <a:xfrm>
            <a:off x="4746171" y="336269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</a:t>
            </a:r>
            <a:endParaRPr lang="ru-RU" sz="5400" dirty="0"/>
          </a:p>
        </p:txBody>
      </p:sp>
      <p:sp>
        <p:nvSpPr>
          <p:cNvPr id="35" name="Скругленный прямоугольник 34">
            <a:hlinkClick r:id="rId20" action="ppaction://hlinksldjump"/>
          </p:cNvPr>
          <p:cNvSpPr/>
          <p:nvPr/>
        </p:nvSpPr>
        <p:spPr>
          <a:xfrm>
            <a:off x="5794922" y="336269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2</a:t>
            </a:r>
            <a:endParaRPr lang="ru-RU" sz="5400" dirty="0"/>
          </a:p>
        </p:txBody>
      </p:sp>
      <p:sp>
        <p:nvSpPr>
          <p:cNvPr id="36" name="Скругленный прямоугольник 35">
            <a:hlinkClick r:id="rId21" action="ppaction://hlinksldjump"/>
          </p:cNvPr>
          <p:cNvSpPr/>
          <p:nvPr/>
        </p:nvSpPr>
        <p:spPr>
          <a:xfrm>
            <a:off x="6843673" y="336269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3</a:t>
            </a:r>
            <a:endParaRPr lang="ru-RU" sz="5400" dirty="0"/>
          </a:p>
        </p:txBody>
      </p:sp>
      <p:sp>
        <p:nvSpPr>
          <p:cNvPr id="37" name="Скругленный прямоугольник 36">
            <a:hlinkClick r:id="rId22" action="ppaction://hlinksldjump"/>
          </p:cNvPr>
          <p:cNvSpPr/>
          <p:nvPr/>
        </p:nvSpPr>
        <p:spPr>
          <a:xfrm>
            <a:off x="7892424" y="336269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4</a:t>
            </a:r>
            <a:endParaRPr lang="ru-RU" sz="5400" dirty="0"/>
          </a:p>
        </p:txBody>
      </p:sp>
      <p:sp>
        <p:nvSpPr>
          <p:cNvPr id="38" name="Скругленный прямоугольник 37">
            <a:hlinkClick r:id="rId23" action="ppaction://hlinksldjump"/>
          </p:cNvPr>
          <p:cNvSpPr/>
          <p:nvPr/>
        </p:nvSpPr>
        <p:spPr>
          <a:xfrm>
            <a:off x="8941175" y="336269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5</a:t>
            </a:r>
            <a:endParaRPr lang="ru-RU" sz="54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980442" y="5281670"/>
            <a:ext cx="1736597" cy="63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КОМАНДА1</a:t>
            </a:r>
            <a:endParaRPr lang="ru-RU" sz="2400" dirty="0"/>
          </a:p>
        </p:txBody>
      </p:sp>
      <p:sp>
        <p:nvSpPr>
          <p:cNvPr id="49" name="Овал 48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ru-RU" sz="2400" b="1" dirty="0"/>
          </a:p>
        </p:txBody>
      </p:sp>
      <p:sp>
        <p:nvSpPr>
          <p:cNvPr id="52" name="Овал 51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53" name="Овал 52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54" name="Овал 53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55" name="Овал 54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</a:t>
            </a:r>
            <a:endParaRPr lang="ru-RU" sz="2400" b="1" dirty="0"/>
          </a:p>
        </p:txBody>
      </p:sp>
      <p:sp>
        <p:nvSpPr>
          <p:cNvPr id="56" name="Овал 55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6</a:t>
            </a:r>
            <a:endParaRPr lang="ru-RU" sz="2400" b="1" dirty="0"/>
          </a:p>
        </p:txBody>
      </p:sp>
      <p:sp>
        <p:nvSpPr>
          <p:cNvPr id="57" name="Овал 56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58" name="Овал 57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8</a:t>
            </a:r>
            <a:endParaRPr lang="ru-RU" sz="2400" b="1" dirty="0"/>
          </a:p>
        </p:txBody>
      </p:sp>
      <p:sp>
        <p:nvSpPr>
          <p:cNvPr id="59" name="Овал 58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9</a:t>
            </a:r>
            <a:endParaRPr lang="ru-RU" sz="2400" b="1" dirty="0"/>
          </a:p>
        </p:txBody>
      </p:sp>
      <p:sp>
        <p:nvSpPr>
          <p:cNvPr id="60" name="Овал 59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10</a:t>
            </a:r>
            <a:endParaRPr lang="ru-RU" sz="2400" b="1" dirty="0"/>
          </a:p>
        </p:txBody>
      </p:sp>
      <p:sp>
        <p:nvSpPr>
          <p:cNvPr id="61" name="Овал 60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11</a:t>
            </a:r>
            <a:endParaRPr lang="ru-RU" sz="2400" b="1" dirty="0"/>
          </a:p>
        </p:txBody>
      </p:sp>
      <p:sp>
        <p:nvSpPr>
          <p:cNvPr id="62" name="Овал 61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ru-RU" sz="2400" b="1" dirty="0"/>
          </a:p>
        </p:txBody>
      </p:sp>
      <p:sp>
        <p:nvSpPr>
          <p:cNvPr id="63" name="Овал 62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13</a:t>
            </a:r>
            <a:endParaRPr lang="ru-RU" sz="2400" b="1" dirty="0"/>
          </a:p>
        </p:txBody>
      </p:sp>
      <p:sp>
        <p:nvSpPr>
          <p:cNvPr id="64" name="Овал 63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14</a:t>
            </a:r>
            <a:endParaRPr lang="ru-RU" sz="2400" b="1" dirty="0"/>
          </a:p>
        </p:txBody>
      </p:sp>
      <p:sp>
        <p:nvSpPr>
          <p:cNvPr id="65" name="Овал 64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15</a:t>
            </a:r>
            <a:endParaRPr lang="ru-RU" sz="2400" b="1" dirty="0"/>
          </a:p>
        </p:txBody>
      </p:sp>
      <p:sp>
        <p:nvSpPr>
          <p:cNvPr id="66" name="Овал 65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16</a:t>
            </a:r>
            <a:endParaRPr lang="ru-RU" sz="2400" b="1" dirty="0"/>
          </a:p>
        </p:txBody>
      </p:sp>
      <p:sp>
        <p:nvSpPr>
          <p:cNvPr id="67" name="Овал 66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17</a:t>
            </a:r>
            <a:endParaRPr lang="ru-RU" sz="2400" b="1" dirty="0"/>
          </a:p>
        </p:txBody>
      </p:sp>
      <p:sp>
        <p:nvSpPr>
          <p:cNvPr id="68" name="Овал 67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18</a:t>
            </a:r>
            <a:endParaRPr lang="ru-RU" sz="2400" b="1" dirty="0"/>
          </a:p>
        </p:txBody>
      </p:sp>
      <p:sp>
        <p:nvSpPr>
          <p:cNvPr id="69" name="Овал 68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19</a:t>
            </a:r>
            <a:endParaRPr lang="ru-RU" sz="2400" b="1" dirty="0"/>
          </a:p>
        </p:txBody>
      </p:sp>
      <p:sp>
        <p:nvSpPr>
          <p:cNvPr id="70" name="Овал 69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20</a:t>
            </a:r>
            <a:endParaRPr lang="ru-RU" sz="2400" b="1" dirty="0"/>
          </a:p>
        </p:txBody>
      </p:sp>
      <p:sp>
        <p:nvSpPr>
          <p:cNvPr id="71" name="Овал 70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21</a:t>
            </a:r>
            <a:endParaRPr lang="ru-RU" sz="2400" b="1" dirty="0"/>
          </a:p>
        </p:txBody>
      </p:sp>
      <p:sp>
        <p:nvSpPr>
          <p:cNvPr id="72" name="Овал 71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22</a:t>
            </a:r>
            <a:endParaRPr lang="ru-RU" sz="2400" b="1" dirty="0"/>
          </a:p>
        </p:txBody>
      </p:sp>
      <p:sp>
        <p:nvSpPr>
          <p:cNvPr id="73" name="Овал 72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23</a:t>
            </a:r>
            <a:endParaRPr lang="ru-RU" sz="2400" b="1" dirty="0"/>
          </a:p>
        </p:txBody>
      </p:sp>
      <p:sp>
        <p:nvSpPr>
          <p:cNvPr id="74" name="Овал 73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24</a:t>
            </a:r>
            <a:endParaRPr lang="ru-RU" sz="2400" b="1" dirty="0"/>
          </a:p>
        </p:txBody>
      </p:sp>
      <p:sp>
        <p:nvSpPr>
          <p:cNvPr id="75" name="Овал 74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25</a:t>
            </a:r>
            <a:endParaRPr lang="ru-RU" sz="2400" b="1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2918099" y="5301627"/>
            <a:ext cx="1736597" cy="63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КОМАНДА</a:t>
            </a:r>
            <a:r>
              <a:rPr lang="en-US" sz="2400" dirty="0" smtClean="0"/>
              <a:t>2</a:t>
            </a:r>
            <a:endParaRPr lang="ru-RU" sz="2400" dirty="0"/>
          </a:p>
        </p:txBody>
      </p:sp>
      <p:sp>
        <p:nvSpPr>
          <p:cNvPr id="79" name="Овал 78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ru-RU" sz="2400" b="1" dirty="0"/>
          </a:p>
        </p:txBody>
      </p:sp>
      <p:sp>
        <p:nvSpPr>
          <p:cNvPr id="81" name="Овал 80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82" name="Овал 81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83" name="Овал 82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84" name="Овал 83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</a:t>
            </a:r>
            <a:endParaRPr lang="ru-RU" sz="2400" b="1" dirty="0"/>
          </a:p>
        </p:txBody>
      </p:sp>
      <p:sp>
        <p:nvSpPr>
          <p:cNvPr id="85" name="Овал 84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6</a:t>
            </a:r>
            <a:endParaRPr lang="ru-RU" sz="2400" b="1" dirty="0"/>
          </a:p>
        </p:txBody>
      </p:sp>
      <p:sp>
        <p:nvSpPr>
          <p:cNvPr id="86" name="Овал 85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87" name="Овал 86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8</a:t>
            </a:r>
            <a:endParaRPr lang="ru-RU" sz="2400" b="1" dirty="0"/>
          </a:p>
        </p:txBody>
      </p:sp>
      <p:sp>
        <p:nvSpPr>
          <p:cNvPr id="88" name="Овал 87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9</a:t>
            </a:r>
            <a:endParaRPr lang="ru-RU" sz="2400" b="1" dirty="0"/>
          </a:p>
        </p:txBody>
      </p:sp>
      <p:sp>
        <p:nvSpPr>
          <p:cNvPr id="89" name="Овал 88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10</a:t>
            </a:r>
            <a:endParaRPr lang="ru-RU" sz="2400" b="1" dirty="0"/>
          </a:p>
        </p:txBody>
      </p:sp>
      <p:sp>
        <p:nvSpPr>
          <p:cNvPr id="90" name="Овал 89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11</a:t>
            </a:r>
            <a:endParaRPr lang="ru-RU" sz="2400" b="1" dirty="0"/>
          </a:p>
        </p:txBody>
      </p:sp>
      <p:sp>
        <p:nvSpPr>
          <p:cNvPr id="91" name="Овал 90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ru-RU" sz="2400" b="1" dirty="0"/>
          </a:p>
        </p:txBody>
      </p:sp>
      <p:sp>
        <p:nvSpPr>
          <p:cNvPr id="92" name="Овал 91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13</a:t>
            </a:r>
            <a:endParaRPr lang="ru-RU" sz="2400" b="1" dirty="0"/>
          </a:p>
        </p:txBody>
      </p:sp>
      <p:sp>
        <p:nvSpPr>
          <p:cNvPr id="93" name="Овал 92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14</a:t>
            </a:r>
            <a:endParaRPr lang="ru-RU" sz="2400" b="1" dirty="0"/>
          </a:p>
        </p:txBody>
      </p:sp>
      <p:sp>
        <p:nvSpPr>
          <p:cNvPr id="94" name="Овал 93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15</a:t>
            </a:r>
            <a:endParaRPr lang="ru-RU" sz="2400" b="1" dirty="0"/>
          </a:p>
        </p:txBody>
      </p:sp>
      <p:sp>
        <p:nvSpPr>
          <p:cNvPr id="95" name="Овал 94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16</a:t>
            </a:r>
            <a:endParaRPr lang="ru-RU" sz="2400" b="1" dirty="0"/>
          </a:p>
        </p:txBody>
      </p:sp>
      <p:sp>
        <p:nvSpPr>
          <p:cNvPr id="96" name="Овал 95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17</a:t>
            </a:r>
            <a:endParaRPr lang="ru-RU" sz="2400" b="1" dirty="0"/>
          </a:p>
        </p:txBody>
      </p:sp>
      <p:sp>
        <p:nvSpPr>
          <p:cNvPr id="97" name="Овал 96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18</a:t>
            </a:r>
            <a:endParaRPr lang="ru-RU" sz="2400" b="1" dirty="0"/>
          </a:p>
        </p:txBody>
      </p:sp>
      <p:sp>
        <p:nvSpPr>
          <p:cNvPr id="98" name="Овал 97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19</a:t>
            </a:r>
            <a:endParaRPr lang="ru-RU" sz="2400" b="1" dirty="0"/>
          </a:p>
        </p:txBody>
      </p:sp>
      <p:sp>
        <p:nvSpPr>
          <p:cNvPr id="99" name="Овал 98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20</a:t>
            </a:r>
            <a:endParaRPr lang="ru-RU" sz="2400" b="1" dirty="0"/>
          </a:p>
        </p:txBody>
      </p:sp>
      <p:sp>
        <p:nvSpPr>
          <p:cNvPr id="100" name="Овал 99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21</a:t>
            </a:r>
            <a:endParaRPr lang="ru-RU" sz="2400" b="1" dirty="0"/>
          </a:p>
        </p:txBody>
      </p:sp>
      <p:sp>
        <p:nvSpPr>
          <p:cNvPr id="101" name="Овал 100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22</a:t>
            </a:r>
            <a:endParaRPr lang="ru-RU" sz="2400" b="1" dirty="0"/>
          </a:p>
        </p:txBody>
      </p:sp>
      <p:sp>
        <p:nvSpPr>
          <p:cNvPr id="102" name="Овал 101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23</a:t>
            </a:r>
            <a:endParaRPr lang="ru-RU" sz="2400" b="1" dirty="0"/>
          </a:p>
        </p:txBody>
      </p:sp>
      <p:sp>
        <p:nvSpPr>
          <p:cNvPr id="103" name="Овал 102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24</a:t>
            </a:r>
            <a:endParaRPr lang="ru-RU" sz="2400" b="1" dirty="0"/>
          </a:p>
        </p:txBody>
      </p:sp>
      <p:sp>
        <p:nvSpPr>
          <p:cNvPr id="104" name="Овал 103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25</a:t>
            </a:r>
            <a:endParaRPr lang="ru-RU" sz="2400" b="1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4902177" y="5330221"/>
            <a:ext cx="1736597" cy="63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КОМАНДА</a:t>
            </a:r>
            <a:r>
              <a:rPr lang="en-US" sz="2400" dirty="0" smtClean="0"/>
              <a:t>3</a:t>
            </a:r>
            <a:endParaRPr lang="ru-RU" sz="2400" dirty="0"/>
          </a:p>
        </p:txBody>
      </p:sp>
      <p:sp>
        <p:nvSpPr>
          <p:cNvPr id="106" name="Овал 105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ru-RU" sz="2400" b="1" dirty="0"/>
          </a:p>
        </p:txBody>
      </p:sp>
      <p:sp>
        <p:nvSpPr>
          <p:cNvPr id="108" name="Овал 107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109" name="Овал 108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110" name="Овал 109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111" name="Овал 110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</a:t>
            </a:r>
            <a:endParaRPr lang="ru-RU" sz="2400" b="1" dirty="0"/>
          </a:p>
        </p:txBody>
      </p:sp>
      <p:sp>
        <p:nvSpPr>
          <p:cNvPr id="112" name="Овал 111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6</a:t>
            </a:r>
            <a:endParaRPr lang="ru-RU" sz="2400" b="1" dirty="0"/>
          </a:p>
        </p:txBody>
      </p:sp>
      <p:sp>
        <p:nvSpPr>
          <p:cNvPr id="113" name="Овал 112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114" name="Овал 113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8</a:t>
            </a:r>
            <a:endParaRPr lang="ru-RU" sz="2400" b="1" dirty="0"/>
          </a:p>
        </p:txBody>
      </p:sp>
      <p:sp>
        <p:nvSpPr>
          <p:cNvPr id="115" name="Овал 114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9</a:t>
            </a:r>
            <a:endParaRPr lang="ru-RU" sz="2400" b="1" dirty="0"/>
          </a:p>
        </p:txBody>
      </p:sp>
      <p:sp>
        <p:nvSpPr>
          <p:cNvPr id="116" name="Овал 115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10</a:t>
            </a:r>
            <a:endParaRPr lang="ru-RU" sz="2400" b="1" dirty="0"/>
          </a:p>
        </p:txBody>
      </p:sp>
      <p:sp>
        <p:nvSpPr>
          <p:cNvPr id="117" name="Овал 116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11</a:t>
            </a:r>
            <a:endParaRPr lang="ru-RU" sz="2400" b="1" dirty="0"/>
          </a:p>
        </p:txBody>
      </p:sp>
      <p:sp>
        <p:nvSpPr>
          <p:cNvPr id="118" name="Овал 117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ru-RU" sz="2400" b="1" dirty="0"/>
          </a:p>
        </p:txBody>
      </p:sp>
      <p:sp>
        <p:nvSpPr>
          <p:cNvPr id="119" name="Овал 118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13</a:t>
            </a:r>
            <a:endParaRPr lang="ru-RU" sz="2400" b="1" dirty="0"/>
          </a:p>
        </p:txBody>
      </p:sp>
      <p:sp>
        <p:nvSpPr>
          <p:cNvPr id="120" name="Овал 119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14</a:t>
            </a:r>
            <a:endParaRPr lang="ru-RU" sz="2400" b="1" dirty="0"/>
          </a:p>
        </p:txBody>
      </p:sp>
      <p:sp>
        <p:nvSpPr>
          <p:cNvPr id="121" name="Овал 120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15</a:t>
            </a:r>
            <a:endParaRPr lang="ru-RU" sz="2400" b="1" dirty="0"/>
          </a:p>
        </p:txBody>
      </p:sp>
      <p:sp>
        <p:nvSpPr>
          <p:cNvPr id="122" name="Овал 121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16</a:t>
            </a:r>
            <a:endParaRPr lang="ru-RU" sz="2400" b="1" dirty="0"/>
          </a:p>
        </p:txBody>
      </p:sp>
      <p:sp>
        <p:nvSpPr>
          <p:cNvPr id="123" name="Овал 122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17</a:t>
            </a:r>
            <a:endParaRPr lang="ru-RU" sz="2400" b="1" dirty="0"/>
          </a:p>
        </p:txBody>
      </p:sp>
      <p:sp>
        <p:nvSpPr>
          <p:cNvPr id="124" name="Овал 123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18</a:t>
            </a:r>
            <a:endParaRPr lang="ru-RU" sz="2400" b="1" dirty="0"/>
          </a:p>
        </p:txBody>
      </p:sp>
      <p:sp>
        <p:nvSpPr>
          <p:cNvPr id="125" name="Овал 124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19</a:t>
            </a:r>
            <a:endParaRPr lang="ru-RU" sz="2400" b="1" dirty="0"/>
          </a:p>
        </p:txBody>
      </p:sp>
      <p:sp>
        <p:nvSpPr>
          <p:cNvPr id="126" name="Овал 125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20</a:t>
            </a:r>
            <a:endParaRPr lang="ru-RU" sz="2400" b="1" dirty="0"/>
          </a:p>
        </p:txBody>
      </p:sp>
      <p:sp>
        <p:nvSpPr>
          <p:cNvPr id="127" name="Овал 126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21</a:t>
            </a:r>
            <a:endParaRPr lang="ru-RU" sz="2400" b="1" dirty="0"/>
          </a:p>
        </p:txBody>
      </p:sp>
      <p:sp>
        <p:nvSpPr>
          <p:cNvPr id="128" name="Овал 127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22</a:t>
            </a:r>
            <a:endParaRPr lang="ru-RU" sz="2400" b="1" dirty="0"/>
          </a:p>
        </p:txBody>
      </p:sp>
      <p:sp>
        <p:nvSpPr>
          <p:cNvPr id="129" name="Овал 128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23</a:t>
            </a:r>
            <a:endParaRPr lang="ru-RU" sz="2400" b="1" dirty="0"/>
          </a:p>
        </p:txBody>
      </p:sp>
      <p:sp>
        <p:nvSpPr>
          <p:cNvPr id="130" name="Овал 129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24</a:t>
            </a:r>
            <a:endParaRPr lang="ru-RU" sz="2400" b="1" dirty="0"/>
          </a:p>
        </p:txBody>
      </p:sp>
      <p:sp>
        <p:nvSpPr>
          <p:cNvPr id="131" name="Овал 130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25</a:t>
            </a:r>
            <a:endParaRPr lang="ru-RU" sz="2400" b="1" dirty="0"/>
          </a:p>
        </p:txBody>
      </p:sp>
      <p:sp>
        <p:nvSpPr>
          <p:cNvPr id="132" name="Прямоугольник 131"/>
          <p:cNvSpPr/>
          <p:nvPr/>
        </p:nvSpPr>
        <p:spPr>
          <a:xfrm>
            <a:off x="6823575" y="5330221"/>
            <a:ext cx="1736597" cy="63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КОМАНДА</a:t>
            </a:r>
            <a:r>
              <a:rPr lang="en-US" sz="2400" dirty="0" smtClean="0"/>
              <a:t>4</a:t>
            </a:r>
            <a:endParaRPr lang="ru-RU" sz="2400" dirty="0"/>
          </a:p>
        </p:txBody>
      </p:sp>
      <p:sp>
        <p:nvSpPr>
          <p:cNvPr id="133" name="Овал 132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ru-RU" sz="2400" b="1" dirty="0"/>
          </a:p>
        </p:txBody>
      </p:sp>
      <p:sp>
        <p:nvSpPr>
          <p:cNvPr id="135" name="Овал 134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136" name="Овал 135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137" name="Овал 136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138" name="Овал 137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</a:t>
            </a:r>
            <a:endParaRPr lang="ru-RU" sz="2400" b="1" dirty="0"/>
          </a:p>
        </p:txBody>
      </p:sp>
      <p:sp>
        <p:nvSpPr>
          <p:cNvPr id="139" name="Овал 138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6</a:t>
            </a:r>
            <a:endParaRPr lang="ru-RU" sz="2400" b="1" dirty="0"/>
          </a:p>
        </p:txBody>
      </p:sp>
      <p:sp>
        <p:nvSpPr>
          <p:cNvPr id="140" name="Овал 139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141" name="Овал 140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8</a:t>
            </a:r>
            <a:endParaRPr lang="ru-RU" sz="2400" b="1" dirty="0"/>
          </a:p>
        </p:txBody>
      </p:sp>
      <p:sp>
        <p:nvSpPr>
          <p:cNvPr id="142" name="Овал 141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9</a:t>
            </a:r>
            <a:endParaRPr lang="ru-RU" sz="2400" b="1" dirty="0"/>
          </a:p>
        </p:txBody>
      </p:sp>
      <p:sp>
        <p:nvSpPr>
          <p:cNvPr id="143" name="Овал 142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10</a:t>
            </a:r>
            <a:endParaRPr lang="ru-RU" sz="2400" b="1" dirty="0"/>
          </a:p>
        </p:txBody>
      </p:sp>
      <p:sp>
        <p:nvSpPr>
          <p:cNvPr id="144" name="Овал 143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11</a:t>
            </a:r>
            <a:endParaRPr lang="ru-RU" sz="2400" b="1" dirty="0"/>
          </a:p>
        </p:txBody>
      </p:sp>
      <p:sp>
        <p:nvSpPr>
          <p:cNvPr id="145" name="Овал 144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ru-RU" sz="2400" b="1" dirty="0"/>
          </a:p>
        </p:txBody>
      </p:sp>
      <p:sp>
        <p:nvSpPr>
          <p:cNvPr id="146" name="Овал 145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13</a:t>
            </a:r>
            <a:endParaRPr lang="ru-RU" sz="2400" b="1" dirty="0"/>
          </a:p>
        </p:txBody>
      </p:sp>
      <p:sp>
        <p:nvSpPr>
          <p:cNvPr id="147" name="Овал 146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14</a:t>
            </a:r>
            <a:endParaRPr lang="ru-RU" sz="2400" b="1" dirty="0"/>
          </a:p>
        </p:txBody>
      </p:sp>
      <p:sp>
        <p:nvSpPr>
          <p:cNvPr id="148" name="Овал 147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15</a:t>
            </a:r>
            <a:endParaRPr lang="ru-RU" sz="2400" b="1" dirty="0"/>
          </a:p>
        </p:txBody>
      </p:sp>
      <p:sp>
        <p:nvSpPr>
          <p:cNvPr id="149" name="Овал 148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16</a:t>
            </a:r>
            <a:endParaRPr lang="ru-RU" sz="2400" b="1" dirty="0"/>
          </a:p>
        </p:txBody>
      </p:sp>
      <p:sp>
        <p:nvSpPr>
          <p:cNvPr id="150" name="Овал 149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17</a:t>
            </a:r>
            <a:endParaRPr lang="ru-RU" sz="2400" b="1" dirty="0"/>
          </a:p>
        </p:txBody>
      </p:sp>
      <p:sp>
        <p:nvSpPr>
          <p:cNvPr id="151" name="Овал 150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18</a:t>
            </a:r>
            <a:endParaRPr lang="ru-RU" sz="2400" b="1" dirty="0"/>
          </a:p>
        </p:txBody>
      </p:sp>
      <p:sp>
        <p:nvSpPr>
          <p:cNvPr id="152" name="Овал 151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19</a:t>
            </a:r>
            <a:endParaRPr lang="ru-RU" sz="2400" b="1" dirty="0"/>
          </a:p>
        </p:txBody>
      </p:sp>
      <p:sp>
        <p:nvSpPr>
          <p:cNvPr id="153" name="Овал 152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20</a:t>
            </a:r>
            <a:endParaRPr lang="ru-RU" sz="2400" b="1" dirty="0"/>
          </a:p>
        </p:txBody>
      </p:sp>
      <p:sp>
        <p:nvSpPr>
          <p:cNvPr id="154" name="Овал 153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21</a:t>
            </a:r>
            <a:endParaRPr lang="ru-RU" sz="2400" b="1" dirty="0"/>
          </a:p>
        </p:txBody>
      </p:sp>
      <p:sp>
        <p:nvSpPr>
          <p:cNvPr id="155" name="Овал 154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22</a:t>
            </a:r>
            <a:endParaRPr lang="ru-RU" sz="2400" b="1" dirty="0"/>
          </a:p>
        </p:txBody>
      </p:sp>
      <p:sp>
        <p:nvSpPr>
          <p:cNvPr id="156" name="Овал 155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23</a:t>
            </a:r>
            <a:endParaRPr lang="ru-RU" sz="2400" b="1" dirty="0"/>
          </a:p>
        </p:txBody>
      </p:sp>
      <p:sp>
        <p:nvSpPr>
          <p:cNvPr id="157" name="Овал 156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24</a:t>
            </a:r>
            <a:endParaRPr lang="ru-RU" sz="2400" b="1" dirty="0"/>
          </a:p>
        </p:txBody>
      </p:sp>
      <p:sp>
        <p:nvSpPr>
          <p:cNvPr id="158" name="Овал 157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25</a:t>
            </a:r>
            <a:endParaRPr lang="ru-RU" sz="2400" b="1" dirty="0"/>
          </a:p>
        </p:txBody>
      </p:sp>
      <p:sp>
        <p:nvSpPr>
          <p:cNvPr id="159" name="Прямоугольник 158"/>
          <p:cNvSpPr/>
          <p:nvPr/>
        </p:nvSpPr>
        <p:spPr>
          <a:xfrm>
            <a:off x="8763282" y="5330221"/>
            <a:ext cx="1736597" cy="63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КОМАНДА5</a:t>
            </a:r>
            <a:endParaRPr lang="ru-RU" sz="2400" dirty="0"/>
          </a:p>
        </p:txBody>
      </p:sp>
      <p:sp>
        <p:nvSpPr>
          <p:cNvPr id="181" name="Овал 180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Овал 181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ru-RU" sz="2400" b="1" dirty="0"/>
          </a:p>
        </p:txBody>
      </p:sp>
      <p:sp>
        <p:nvSpPr>
          <p:cNvPr id="183" name="Овал 182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184" name="Овал 183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185" name="Овал 184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186" name="Овал 185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</a:t>
            </a:r>
            <a:endParaRPr lang="ru-RU" sz="2400" b="1" dirty="0"/>
          </a:p>
        </p:txBody>
      </p:sp>
      <p:sp>
        <p:nvSpPr>
          <p:cNvPr id="187" name="Овал 186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6</a:t>
            </a:r>
            <a:endParaRPr lang="ru-RU" sz="2400" b="1" dirty="0"/>
          </a:p>
        </p:txBody>
      </p:sp>
      <p:sp>
        <p:nvSpPr>
          <p:cNvPr id="188" name="Овал 187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189" name="Овал 188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8</a:t>
            </a:r>
            <a:endParaRPr lang="ru-RU" sz="2400" b="1" dirty="0"/>
          </a:p>
        </p:txBody>
      </p:sp>
      <p:sp>
        <p:nvSpPr>
          <p:cNvPr id="190" name="Овал 189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9</a:t>
            </a:r>
            <a:endParaRPr lang="ru-RU" sz="2400" b="1" dirty="0"/>
          </a:p>
        </p:txBody>
      </p:sp>
      <p:sp>
        <p:nvSpPr>
          <p:cNvPr id="191" name="Овал 190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10</a:t>
            </a:r>
            <a:endParaRPr lang="ru-RU" sz="2400" b="1" dirty="0"/>
          </a:p>
        </p:txBody>
      </p:sp>
      <p:sp>
        <p:nvSpPr>
          <p:cNvPr id="192" name="Овал 191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11</a:t>
            </a:r>
            <a:endParaRPr lang="ru-RU" sz="2400" b="1" dirty="0"/>
          </a:p>
        </p:txBody>
      </p:sp>
      <p:sp>
        <p:nvSpPr>
          <p:cNvPr id="193" name="Овал 192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ru-RU" sz="2400" b="1" dirty="0"/>
          </a:p>
        </p:txBody>
      </p:sp>
      <p:sp>
        <p:nvSpPr>
          <p:cNvPr id="194" name="Овал 193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13</a:t>
            </a:r>
            <a:endParaRPr lang="ru-RU" sz="2400" b="1" dirty="0"/>
          </a:p>
        </p:txBody>
      </p:sp>
      <p:sp>
        <p:nvSpPr>
          <p:cNvPr id="195" name="Овал 194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14</a:t>
            </a:r>
            <a:endParaRPr lang="ru-RU" sz="2400" b="1" dirty="0"/>
          </a:p>
        </p:txBody>
      </p:sp>
      <p:sp>
        <p:nvSpPr>
          <p:cNvPr id="196" name="Овал 195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15</a:t>
            </a:r>
            <a:endParaRPr lang="ru-RU" sz="2400" b="1" dirty="0"/>
          </a:p>
        </p:txBody>
      </p:sp>
      <p:sp>
        <p:nvSpPr>
          <p:cNvPr id="197" name="Овал 196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16</a:t>
            </a:r>
            <a:endParaRPr lang="ru-RU" sz="2400" b="1" dirty="0"/>
          </a:p>
        </p:txBody>
      </p:sp>
      <p:sp>
        <p:nvSpPr>
          <p:cNvPr id="198" name="Овал 197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17</a:t>
            </a:r>
            <a:endParaRPr lang="ru-RU" sz="2400" b="1" dirty="0"/>
          </a:p>
        </p:txBody>
      </p:sp>
      <p:sp>
        <p:nvSpPr>
          <p:cNvPr id="199" name="Овал 198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18</a:t>
            </a:r>
            <a:endParaRPr lang="ru-RU" sz="2400" b="1" dirty="0"/>
          </a:p>
        </p:txBody>
      </p:sp>
      <p:sp>
        <p:nvSpPr>
          <p:cNvPr id="200" name="Овал 199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19</a:t>
            </a:r>
            <a:endParaRPr lang="ru-RU" sz="2400" b="1" dirty="0"/>
          </a:p>
        </p:txBody>
      </p:sp>
      <p:sp>
        <p:nvSpPr>
          <p:cNvPr id="201" name="Овал 200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20</a:t>
            </a:r>
            <a:endParaRPr lang="ru-RU" sz="2400" b="1" dirty="0"/>
          </a:p>
        </p:txBody>
      </p:sp>
      <p:sp>
        <p:nvSpPr>
          <p:cNvPr id="202" name="Овал 201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21</a:t>
            </a:r>
            <a:endParaRPr lang="ru-RU" sz="2400" b="1" dirty="0"/>
          </a:p>
        </p:txBody>
      </p:sp>
      <p:sp>
        <p:nvSpPr>
          <p:cNvPr id="203" name="Овал 202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22</a:t>
            </a:r>
            <a:endParaRPr lang="ru-RU" sz="2400" b="1" dirty="0"/>
          </a:p>
        </p:txBody>
      </p:sp>
      <p:sp>
        <p:nvSpPr>
          <p:cNvPr id="204" name="Овал 203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23</a:t>
            </a:r>
            <a:endParaRPr lang="ru-RU" sz="2400" b="1" dirty="0"/>
          </a:p>
        </p:txBody>
      </p:sp>
      <p:sp>
        <p:nvSpPr>
          <p:cNvPr id="205" name="Овал 204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24</a:t>
            </a:r>
            <a:endParaRPr lang="ru-RU" sz="2400" b="1" dirty="0"/>
          </a:p>
        </p:txBody>
      </p:sp>
      <p:sp>
        <p:nvSpPr>
          <p:cNvPr id="206" name="Овал 205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25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8256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0" fill="hold">
                      <p:stCondLst>
                        <p:cond delay="indefinite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5" fill="hold">
                      <p:stCondLst>
                        <p:cond delay="indefinite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0" fill="hold">
                      <p:stCondLst>
                        <p:cond delay="indefinite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5" fill="hold">
                      <p:stCondLst>
                        <p:cond delay="indefinite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0" fill="hold">
                      <p:stCondLst>
                        <p:cond delay="indefinite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520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1" fill="hold">
                      <p:stCondLst>
                        <p:cond delay="0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1" fill="hold">
                      <p:stCondLst>
                        <p:cond delay="indefinite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6" fill="hold">
                      <p:stCondLst>
                        <p:cond delay="indefinite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6" fill="hold">
                      <p:stCondLst>
                        <p:cond delay="indefinite"/>
                      </p:stCondLst>
                      <p:childTnLst>
                        <p:par>
                          <p:cTn id="547" fill="hold">
                            <p:stCondLst>
                              <p:cond delay="0"/>
                            </p:stCondLst>
                            <p:childTnLst>
                              <p:par>
                                <p:cTn id="5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1" fill="hold">
                      <p:stCondLst>
                        <p:cond delay="indefinite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6" fill="hold">
                      <p:stCondLst>
                        <p:cond delay="indefinite"/>
                      </p:stCondLst>
                      <p:childTnLst>
                        <p:par>
                          <p:cTn id="567" fill="hold">
                            <p:stCondLst>
                              <p:cond delay="0"/>
                            </p:stCondLst>
                            <p:childTnLst>
                              <p:par>
                                <p:cTn id="5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1" fill="hold">
                      <p:stCondLst>
                        <p:cond delay="indefinite"/>
                      </p:stCondLst>
                      <p:childTnLst>
                        <p:par>
                          <p:cTn id="572" fill="hold">
                            <p:stCondLst>
                              <p:cond delay="0"/>
                            </p:stCondLst>
                            <p:childTnLst>
                              <p:par>
                                <p:cTn id="5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6" fill="hold">
                      <p:stCondLst>
                        <p:cond delay="indefinite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1" fill="hold">
                      <p:stCondLst>
                        <p:cond delay="indefinite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6" fill="hold">
                      <p:stCondLst>
                        <p:cond delay="indefinite"/>
                      </p:stCondLst>
                      <p:childTnLst>
                        <p:par>
                          <p:cTn id="587" fill="hold">
                            <p:stCondLst>
                              <p:cond delay="0"/>
                            </p:stCondLst>
                            <p:childTnLst>
                              <p:par>
                                <p:cTn id="5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1" fill="hold">
                      <p:stCondLst>
                        <p:cond delay="indefinite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6" fill="hold">
                      <p:stCondLst>
                        <p:cond delay="indefinite"/>
                      </p:stCondLst>
                      <p:childTnLst>
                        <p:par>
                          <p:cTn id="597" fill="hold">
                            <p:stCondLst>
                              <p:cond delay="0"/>
                            </p:stCondLst>
                            <p:childTnLst>
                              <p:par>
                                <p:cTn id="5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1" fill="hold">
                      <p:stCondLst>
                        <p:cond delay="indefinite"/>
                      </p:stCondLst>
                      <p:childTnLst>
                        <p:par>
                          <p:cTn id="602" fill="hold">
                            <p:stCondLst>
                              <p:cond delay="0"/>
                            </p:stCondLst>
                            <p:childTnLst>
                              <p:par>
                                <p:cTn id="6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1" fill="hold">
                      <p:stCondLst>
                        <p:cond delay="indefinite"/>
                      </p:stCondLst>
                      <p:childTnLst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6" fill="hold">
                      <p:stCondLst>
                        <p:cond delay="indefinite"/>
                      </p:stCondLst>
                      <p:childTnLst>
                        <p:par>
                          <p:cTn id="617" fill="hold">
                            <p:stCondLst>
                              <p:cond delay="0"/>
                            </p:stCondLst>
                            <p:childTnLst>
                              <p:par>
                                <p:cTn id="6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1" fill="hold">
                      <p:stCondLst>
                        <p:cond delay="indefinite"/>
                      </p:stCondLst>
                      <p:childTnLst>
                        <p:par>
                          <p:cTn id="622" fill="hold">
                            <p:stCondLst>
                              <p:cond delay="0"/>
                            </p:stCondLst>
                            <p:childTnLst>
                              <p:par>
                                <p:cTn id="6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6" fill="hold">
                      <p:stCondLst>
                        <p:cond delay="indefinite"/>
                      </p:stCondLst>
                      <p:childTnLst>
                        <p:par>
                          <p:cTn id="627" fill="hold">
                            <p:stCondLst>
                              <p:cond delay="0"/>
                            </p:stCondLst>
                            <p:childTnLst>
                              <p:par>
                                <p:cTn id="6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1" fill="hold">
                      <p:stCondLst>
                        <p:cond delay="indefinite"/>
                      </p:stCondLst>
                      <p:childTnLst>
                        <p:par>
                          <p:cTn id="632" fill="hold">
                            <p:stCondLst>
                              <p:cond delay="0"/>
                            </p:stCondLst>
                            <p:childTnLst>
                              <p:par>
                                <p:cTn id="6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6" fill="hold">
                      <p:stCondLst>
                        <p:cond delay="indefinite"/>
                      </p:stCondLst>
                      <p:childTnLst>
                        <p:par>
                          <p:cTn id="637" fill="hold">
                            <p:stCondLst>
                              <p:cond delay="0"/>
                            </p:stCondLst>
                            <p:childTnLst>
                              <p:par>
                                <p:cTn id="6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1" fill="hold">
                      <p:stCondLst>
                        <p:cond delay="indefinite"/>
                      </p:stCondLst>
                      <p:childTnLst>
                        <p:par>
                          <p:cTn id="642" fill="hold">
                            <p:stCondLst>
                              <p:cond delay="0"/>
                            </p:stCondLst>
                            <p:childTnLst>
                              <p:par>
                                <p:cTn id="6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646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7" fill="hold">
                      <p:stCondLst>
                        <p:cond delay="0"/>
                      </p:stCondLst>
                      <p:childTnLst>
                        <p:par>
                          <p:cTn id="648" fill="hold">
                            <p:stCondLst>
                              <p:cond delay="0"/>
                            </p:stCondLst>
                            <p:childTnLst>
                              <p:par>
                                <p:cTn id="6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2" fill="hold">
                      <p:stCondLst>
                        <p:cond delay="indefinite"/>
                      </p:stCondLst>
                      <p:childTnLst>
                        <p:par>
                          <p:cTn id="653" fill="hold">
                            <p:stCondLst>
                              <p:cond delay="0"/>
                            </p:stCondLst>
                            <p:childTnLst>
                              <p:par>
                                <p:cTn id="6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2" fill="hold">
                      <p:stCondLst>
                        <p:cond delay="indefinite"/>
                      </p:stCondLst>
                      <p:childTnLst>
                        <p:par>
                          <p:cTn id="663" fill="hold">
                            <p:stCondLst>
                              <p:cond delay="0"/>
                            </p:stCondLst>
                            <p:childTnLst>
                              <p:par>
                                <p:cTn id="6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7" fill="hold">
                      <p:stCondLst>
                        <p:cond delay="indefinite"/>
                      </p:stCondLst>
                      <p:childTnLst>
                        <p:par>
                          <p:cTn id="668" fill="hold">
                            <p:stCondLst>
                              <p:cond delay="0"/>
                            </p:stCondLst>
                            <p:childTnLst>
                              <p:par>
                                <p:cTn id="6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2" fill="hold">
                      <p:stCondLst>
                        <p:cond delay="indefinite"/>
                      </p:stCondLst>
                      <p:childTnLst>
                        <p:par>
                          <p:cTn id="673" fill="hold">
                            <p:stCondLst>
                              <p:cond delay="0"/>
                            </p:stCondLst>
                            <p:childTnLst>
                              <p:par>
                                <p:cTn id="6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7" fill="hold">
                      <p:stCondLst>
                        <p:cond delay="indefinite"/>
                      </p:stCondLst>
                      <p:childTnLst>
                        <p:par>
                          <p:cTn id="678" fill="hold">
                            <p:stCondLst>
                              <p:cond delay="0"/>
                            </p:stCondLst>
                            <p:childTnLst>
                              <p:par>
                                <p:cTn id="6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2" fill="hold">
                      <p:stCondLst>
                        <p:cond delay="indefinite"/>
                      </p:stCondLst>
                      <p:childTnLst>
                        <p:par>
                          <p:cTn id="683" fill="hold">
                            <p:stCondLst>
                              <p:cond delay="0"/>
                            </p:stCondLst>
                            <p:childTnLst>
                              <p:par>
                                <p:cTn id="6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7" fill="hold">
                      <p:stCondLst>
                        <p:cond delay="indefinite"/>
                      </p:stCondLst>
                      <p:childTnLst>
                        <p:par>
                          <p:cTn id="688" fill="hold">
                            <p:stCondLst>
                              <p:cond delay="0"/>
                            </p:stCondLst>
                            <p:childTnLst>
                              <p:par>
                                <p:cTn id="6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2" fill="hold">
                      <p:stCondLst>
                        <p:cond delay="indefinite"/>
                      </p:stCondLst>
                      <p:childTnLst>
                        <p:par>
                          <p:cTn id="693" fill="hold">
                            <p:stCondLst>
                              <p:cond delay="0"/>
                            </p:stCondLst>
                            <p:childTnLst>
                              <p:par>
                                <p:cTn id="6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7" fill="hold">
                      <p:stCondLst>
                        <p:cond delay="indefinite"/>
                      </p:stCondLst>
                      <p:childTnLst>
                        <p:par>
                          <p:cTn id="698" fill="hold">
                            <p:stCondLst>
                              <p:cond delay="0"/>
                            </p:stCondLst>
                            <p:childTnLst>
                              <p:par>
                                <p:cTn id="6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2" fill="hold">
                      <p:stCondLst>
                        <p:cond delay="indefinite"/>
                      </p:stCondLst>
                      <p:childTnLst>
                        <p:par>
                          <p:cTn id="703" fill="hold">
                            <p:stCondLst>
                              <p:cond delay="0"/>
                            </p:stCondLst>
                            <p:childTnLst>
                              <p:par>
                                <p:cTn id="7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7" fill="hold">
                      <p:stCondLst>
                        <p:cond delay="indefinite"/>
                      </p:stCondLst>
                      <p:childTnLst>
                        <p:par>
                          <p:cTn id="708" fill="hold">
                            <p:stCondLst>
                              <p:cond delay="0"/>
                            </p:stCondLst>
                            <p:childTnLst>
                              <p:par>
                                <p:cTn id="7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2" fill="hold">
                      <p:stCondLst>
                        <p:cond delay="indefinite"/>
                      </p:stCondLst>
                      <p:childTnLst>
                        <p:par>
                          <p:cTn id="713" fill="hold">
                            <p:stCondLst>
                              <p:cond delay="0"/>
                            </p:stCondLst>
                            <p:childTnLst>
                              <p:par>
                                <p:cTn id="7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7" fill="hold">
                      <p:stCondLst>
                        <p:cond delay="indefinite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2" fill="hold">
                      <p:stCondLst>
                        <p:cond delay="indefinite"/>
                      </p:stCondLst>
                      <p:childTnLst>
                        <p:par>
                          <p:cTn id="723" fill="hold">
                            <p:stCondLst>
                              <p:cond delay="0"/>
                            </p:stCondLst>
                            <p:childTnLst>
                              <p:par>
                                <p:cTn id="7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7" fill="hold">
                      <p:stCondLst>
                        <p:cond delay="indefinite"/>
                      </p:stCondLst>
                      <p:childTnLst>
                        <p:par>
                          <p:cTn id="728" fill="hold">
                            <p:stCondLst>
                              <p:cond delay="0"/>
                            </p:stCondLst>
                            <p:childTnLst>
                              <p:par>
                                <p:cTn id="7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2" fill="hold">
                      <p:stCondLst>
                        <p:cond delay="indefinite"/>
                      </p:stCondLst>
                      <p:childTnLst>
                        <p:par>
                          <p:cTn id="733" fill="hold">
                            <p:stCondLst>
                              <p:cond delay="0"/>
                            </p:stCondLst>
                            <p:childTnLst>
                              <p:par>
                                <p:cTn id="7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7" fill="hold">
                      <p:stCondLst>
                        <p:cond delay="indefinite"/>
                      </p:stCondLst>
                      <p:childTnLst>
                        <p:par>
                          <p:cTn id="738" fill="hold">
                            <p:stCondLst>
                              <p:cond delay="0"/>
                            </p:stCondLst>
                            <p:childTnLst>
                              <p:par>
                                <p:cTn id="7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7" fill="hold">
                      <p:stCondLst>
                        <p:cond delay="indefinite"/>
                      </p:stCondLst>
                      <p:childTnLst>
                        <p:par>
                          <p:cTn id="748" fill="hold">
                            <p:stCondLst>
                              <p:cond delay="0"/>
                            </p:stCondLst>
                            <p:childTnLst>
                              <p:par>
                                <p:cTn id="7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2" fill="hold">
                      <p:stCondLst>
                        <p:cond delay="indefinite"/>
                      </p:stCondLst>
                      <p:childTnLst>
                        <p:par>
                          <p:cTn id="753" fill="hold">
                            <p:stCondLst>
                              <p:cond delay="0"/>
                            </p:stCondLst>
                            <p:childTnLst>
                              <p:par>
                                <p:cTn id="7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7" fill="hold">
                      <p:stCondLst>
                        <p:cond delay="indefinite"/>
                      </p:stCondLst>
                      <p:childTnLst>
                        <p:par>
                          <p:cTn id="758" fill="hold">
                            <p:stCondLst>
                              <p:cond delay="0"/>
                            </p:stCondLst>
                            <p:childTnLst>
                              <p:par>
                                <p:cTn id="7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2" fill="hold">
                      <p:stCondLst>
                        <p:cond delay="indefinite"/>
                      </p:stCondLst>
                      <p:childTnLst>
                        <p:par>
                          <p:cTn id="763" fill="hold">
                            <p:stCondLst>
                              <p:cond delay="0"/>
                            </p:stCondLst>
                            <p:childTnLst>
                              <p:par>
                                <p:cTn id="7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7" fill="hold">
                      <p:stCondLst>
                        <p:cond delay="indefinite"/>
                      </p:stCondLst>
                      <p:childTnLst>
                        <p:par>
                          <p:cTn id="768" fill="hold">
                            <p:stCondLst>
                              <p:cond delay="0"/>
                            </p:stCondLst>
                            <p:childTnLst>
                              <p:par>
                                <p:cTn id="7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8">
            <a:extLst>
              <a:ext uri="{FF2B5EF4-FFF2-40B4-BE49-F238E27FC236}">
                <a16:creationId xmlns=""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Модернизированный МиГ-31 обеспечит безопасность российской ...">
            <a:extLst>
              <a:ext uri="{FF2B5EF4-FFF2-40B4-BE49-F238E27FC236}">
                <a16:creationId xmlns="" xmlns:a16="http://schemas.microsoft.com/office/drawing/2014/main" id="{1CBC531B-16F6-2443-1D1B-F0D8340EB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0" r="1721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0">
            <a:extLst>
              <a:ext uri="{FF2B5EF4-FFF2-40B4-BE49-F238E27FC236}">
                <a16:creationId xmlns="" xmlns:a16="http://schemas.microsoft.com/office/drawing/2014/main" id="{D1EA859B-E555-4109-94F3-6700E046E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C8CF27B9-E01C-75FB-4D52-D883F9446D14}"/>
              </a:ext>
            </a:extLst>
          </p:cNvPr>
          <p:cNvSpPr txBox="1">
            <a:spLocks/>
          </p:cNvSpPr>
          <p:nvPr/>
        </p:nvSpPr>
        <p:spPr>
          <a:xfrm>
            <a:off x="7531610" y="365125"/>
            <a:ext cx="3822189" cy="18999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="" xmlns:a16="http://schemas.microsoft.com/office/drawing/2014/main" id="{1EB408D8-A577-B6CE-82BE-619ABAC1BF45}"/>
              </a:ext>
            </a:extLst>
          </p:cNvPr>
          <p:cNvSpPr txBox="1">
            <a:spLocks/>
          </p:cNvSpPr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какой модификации используется изменяемая геометрия крыла, обеспечивающая короткий взлёт и посадку с не слишком приспособленных аэродромов? Изменение площади и стреловидности крыльев самолета обеспечивает большую или меньшую высотность полёта, маневренность и скорость 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D5313E04-7233-73E7-E3F8-0791153D720B}"/>
              </a:ext>
            </a:extLst>
          </p:cNvPr>
          <p:cNvSpPr txBox="1">
            <a:spLocks/>
          </p:cNvSpPr>
          <p:nvPr/>
        </p:nvSpPr>
        <p:spPr>
          <a:xfrm>
            <a:off x="7531610" y="365125"/>
            <a:ext cx="4007247" cy="189991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4000" dirty="0">
                <a:latin typeface="+mj-lt"/>
                <a:ea typeface="+mj-ea"/>
                <a:cs typeface="+mj-cs"/>
              </a:rPr>
              <a:t>ОСНОВЫ БЕЗОПАСНОСТИ И ЗАЩИТЫ РОДИНЫ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0946" y="6259948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706931" y="6236037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МиГ-23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3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8">
            <a:extLst>
              <a:ext uri="{FF2B5EF4-FFF2-40B4-BE49-F238E27FC236}">
                <a16:creationId xmlns=""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Модернизированный МиГ-31 обеспечит безопасность российской ...">
            <a:extLst>
              <a:ext uri="{FF2B5EF4-FFF2-40B4-BE49-F238E27FC236}">
                <a16:creationId xmlns="" xmlns:a16="http://schemas.microsoft.com/office/drawing/2014/main" id="{1CBC531B-16F6-2443-1D1B-F0D8340EB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0" r="1721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0">
            <a:extLst>
              <a:ext uri="{FF2B5EF4-FFF2-40B4-BE49-F238E27FC236}">
                <a16:creationId xmlns="" xmlns:a16="http://schemas.microsoft.com/office/drawing/2014/main" id="{D1EA859B-E555-4109-94F3-6700E046E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C8CF27B9-E01C-75FB-4D52-D883F9446D14}"/>
              </a:ext>
            </a:extLst>
          </p:cNvPr>
          <p:cNvSpPr txBox="1">
            <a:spLocks/>
          </p:cNvSpPr>
          <p:nvPr/>
        </p:nvSpPr>
        <p:spPr>
          <a:xfrm>
            <a:off x="7531610" y="365125"/>
            <a:ext cx="3822189" cy="18999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="" xmlns:a16="http://schemas.microsoft.com/office/drawing/2014/main" id="{1EB408D8-A577-B6CE-82BE-619ABAC1BF45}"/>
              </a:ext>
            </a:extLst>
          </p:cNvPr>
          <p:cNvSpPr txBox="1">
            <a:spLocks/>
          </p:cNvSpPr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ptos" panose="020B0004020202020204" pitchFamily="34" charset="0"/>
                <a:cs typeface="Times New Roman" panose="02020603050405020304" pitchFamily="18" charset="0"/>
              </a:rPr>
              <a:t>Как называется часть пилотируемого летательного аппарата, предназначенная для размещения экипажа, оборудования и целевой нагрузки? Она связывает между собой консоли крыла, оперение и иногда шасси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D5313E04-7233-73E7-E3F8-0791153D720B}"/>
              </a:ext>
            </a:extLst>
          </p:cNvPr>
          <p:cNvSpPr txBox="1">
            <a:spLocks/>
          </p:cNvSpPr>
          <p:nvPr/>
        </p:nvSpPr>
        <p:spPr>
          <a:xfrm>
            <a:off x="7531610" y="365125"/>
            <a:ext cx="4007247" cy="189991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4000" dirty="0">
                <a:latin typeface="+mj-lt"/>
                <a:ea typeface="+mj-ea"/>
                <a:cs typeface="+mj-cs"/>
              </a:rPr>
              <a:t>ОСНОВЫ БЕЗОПАСНОСТИ И ЗАЩИТЫ РОДИНЫ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5253" y="6273225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543594" y="6273225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Фюзеляж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16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8">
            <a:extLst>
              <a:ext uri="{FF2B5EF4-FFF2-40B4-BE49-F238E27FC236}">
                <a16:creationId xmlns="" xmlns:a16="http://schemas.microsoft.com/office/drawing/2014/main" id="{327D73B4-9F5C-4A64-A179-51B9500CB8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367CD1EB-EE4D-CE70-4F2B-E27DE70C1363}"/>
              </a:ext>
            </a:extLst>
          </p:cNvPr>
          <p:cNvSpPr txBox="1">
            <a:spLocks/>
          </p:cNvSpPr>
          <p:nvPr/>
        </p:nvSpPr>
        <p:spPr>
          <a:xfrm>
            <a:off x="6657715" y="467271"/>
            <a:ext cx="4195674" cy="205252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ХИМИЯ</a:t>
            </a:r>
          </a:p>
        </p:txBody>
      </p:sp>
      <p:sp>
        <p:nvSpPr>
          <p:cNvPr id="9" name="Oval 10">
            <a:extLst>
              <a:ext uri="{FF2B5EF4-FFF2-40B4-BE49-F238E27FC236}">
                <a16:creationId xmlns="" xmlns:a16="http://schemas.microsoft.com/office/drawing/2014/main" id="{C1F06963-6374-4B48-844F-071A9BAAAE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 descr="Магний (Mg, Magnesium) - влияние на организм, польза и вред, описание -  Calorizator.ru">
            <a:extLst>
              <a:ext uri="{FF2B5EF4-FFF2-40B4-BE49-F238E27FC236}">
                <a16:creationId xmlns="" xmlns:a16="http://schemas.microsoft.com/office/drawing/2014/main" id="{91C373C1-D490-CEDD-A38A-D67DF7DFD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5" r="14060" b="-1"/>
          <a:stretch/>
        </p:blipFill>
        <p:spPr bwMode="auto"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!!plus graphic">
            <a:extLst>
              <a:ext uri="{FF2B5EF4-FFF2-40B4-BE49-F238E27FC236}">
                <a16:creationId xmlns="" xmlns:a16="http://schemas.microsoft.com/office/drawing/2014/main" id="{6CB927A4-E432-4310-9CD5-E89FF50631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!!circle graphic">
            <a:extLst>
              <a:ext uri="{FF2B5EF4-FFF2-40B4-BE49-F238E27FC236}">
                <a16:creationId xmlns="" xmlns:a16="http://schemas.microsoft.com/office/drawing/2014/main" id="{1453BF6C-B012-48B7-B4E8-6D7AC7C27D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Объект 2">
            <a:extLst>
              <a:ext uri="{FF2B5EF4-FFF2-40B4-BE49-F238E27FC236}">
                <a16:creationId xmlns="" xmlns:a16="http://schemas.microsoft.com/office/drawing/2014/main" id="{E84E4CA8-C42D-6F54-ABA2-6C396F7A4D00}"/>
              </a:ext>
            </a:extLst>
          </p:cNvPr>
          <p:cNvSpPr txBox="1">
            <a:spLocks/>
          </p:cNvSpPr>
          <p:nvPr/>
        </p:nvSpPr>
        <p:spPr>
          <a:xfrm>
            <a:off x="6657715" y="2990818"/>
            <a:ext cx="4195673" cy="2913872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Какой процесс используется в гальваническом цехе Луховицкого авиазавода для создания защитных покрытий на деталях и агрегатах самолётов?</a:t>
            </a:r>
          </a:p>
        </p:txBody>
      </p:sp>
      <p:sp>
        <p:nvSpPr>
          <p:cNvPr id="14" name="!!dot graphic">
            <a:extLst>
              <a:ext uri="{FF2B5EF4-FFF2-40B4-BE49-F238E27FC236}">
                <a16:creationId xmlns="" xmlns:a16="http://schemas.microsoft.com/office/drawing/2014/main" id="{E3020543-B24B-4EC4-8FFC-8DD88EEA91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5" name="!!Straight Connector">
            <a:extLst>
              <a:ext uri="{FF2B5EF4-FFF2-40B4-BE49-F238E27FC236}">
                <a16:creationId xmlns="" xmlns:a16="http://schemas.microsoft.com/office/drawing/2014/main" id="{C49DA8F6-BCC1-4447-B54C-57856834B9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10452" y="6193710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416003" y="6193709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Электролиз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94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8">
            <a:extLst>
              <a:ext uri="{FF2B5EF4-FFF2-40B4-BE49-F238E27FC236}">
                <a16:creationId xmlns="" xmlns:a16="http://schemas.microsoft.com/office/drawing/2014/main" id="{6CBF334D-FE34-7199-AE22-855FA3DDE7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B274F2DC-0897-323F-FC14-5A5BD29E333C}"/>
              </a:ext>
            </a:extLst>
          </p:cNvPr>
          <p:cNvSpPr txBox="1">
            <a:spLocks/>
          </p:cNvSpPr>
          <p:nvPr/>
        </p:nvSpPr>
        <p:spPr>
          <a:xfrm>
            <a:off x="6657715" y="467271"/>
            <a:ext cx="4195674" cy="205252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ХИМИЯ</a:t>
            </a:r>
          </a:p>
        </p:txBody>
      </p:sp>
      <p:sp>
        <p:nvSpPr>
          <p:cNvPr id="9" name="Oval 10">
            <a:extLst>
              <a:ext uri="{FF2B5EF4-FFF2-40B4-BE49-F238E27FC236}">
                <a16:creationId xmlns="" xmlns:a16="http://schemas.microsoft.com/office/drawing/2014/main" id="{DAF2F53A-2942-5864-5EBF-94E192D772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 descr="Магний (Mg, Magnesium) - влияние на организм, польза и вред, описание -  Calorizator.ru">
            <a:extLst>
              <a:ext uri="{FF2B5EF4-FFF2-40B4-BE49-F238E27FC236}">
                <a16:creationId xmlns="" xmlns:a16="http://schemas.microsoft.com/office/drawing/2014/main" id="{221DCDAD-9204-4822-BC8B-C72B8B222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5" r="14060" b="-1"/>
          <a:stretch/>
        </p:blipFill>
        <p:spPr bwMode="auto"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!!plus graphic">
            <a:extLst>
              <a:ext uri="{FF2B5EF4-FFF2-40B4-BE49-F238E27FC236}">
                <a16:creationId xmlns="" xmlns:a16="http://schemas.microsoft.com/office/drawing/2014/main" id="{AE3B508A-D75F-CBB1-3859-19CBB3FB39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!!circle graphic">
            <a:extLst>
              <a:ext uri="{FF2B5EF4-FFF2-40B4-BE49-F238E27FC236}">
                <a16:creationId xmlns="" xmlns:a16="http://schemas.microsoft.com/office/drawing/2014/main" id="{F0F205A6-2AB6-014A-1881-53DB4D62ED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Объект 2">
            <a:extLst>
              <a:ext uri="{FF2B5EF4-FFF2-40B4-BE49-F238E27FC236}">
                <a16:creationId xmlns="" xmlns:a16="http://schemas.microsoft.com/office/drawing/2014/main" id="{1DAB2089-A7CC-538A-61E8-44C3A592FC3C}"/>
              </a:ext>
            </a:extLst>
          </p:cNvPr>
          <p:cNvSpPr txBox="1">
            <a:spLocks/>
          </p:cNvSpPr>
          <p:nvPr/>
        </p:nvSpPr>
        <p:spPr>
          <a:xfrm>
            <a:off x="6657715" y="2990818"/>
            <a:ext cx="4195673" cy="2913872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Какое топливо используется для заправки самолётов марки МиГ?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!!dot graphic">
            <a:extLst>
              <a:ext uri="{FF2B5EF4-FFF2-40B4-BE49-F238E27FC236}">
                <a16:creationId xmlns="" xmlns:a16="http://schemas.microsoft.com/office/drawing/2014/main" id="{21F2D541-1E5C-F842-1632-D889819260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5" name="!!Straight Connector">
            <a:extLst>
              <a:ext uri="{FF2B5EF4-FFF2-40B4-BE49-F238E27FC236}">
                <a16:creationId xmlns="" xmlns:a16="http://schemas.microsoft.com/office/drawing/2014/main" id="{A56B4DF5-FAB2-2448-323D-E29D1D891A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04956" y="6193710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879720" y="6193709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Керосин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45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8">
            <a:extLst>
              <a:ext uri="{FF2B5EF4-FFF2-40B4-BE49-F238E27FC236}">
                <a16:creationId xmlns="" xmlns:a16="http://schemas.microsoft.com/office/drawing/2014/main" id="{3AE14ADB-FDAA-5B87-72B5-7580757989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4B471B8A-8290-886E-8C93-F2C51572FCB2}"/>
              </a:ext>
            </a:extLst>
          </p:cNvPr>
          <p:cNvSpPr txBox="1">
            <a:spLocks/>
          </p:cNvSpPr>
          <p:nvPr/>
        </p:nvSpPr>
        <p:spPr>
          <a:xfrm>
            <a:off x="6657715" y="467271"/>
            <a:ext cx="4195674" cy="205252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ХИМИЯ</a:t>
            </a:r>
          </a:p>
        </p:txBody>
      </p:sp>
      <p:sp>
        <p:nvSpPr>
          <p:cNvPr id="9" name="Oval 10">
            <a:extLst>
              <a:ext uri="{FF2B5EF4-FFF2-40B4-BE49-F238E27FC236}">
                <a16:creationId xmlns="" xmlns:a16="http://schemas.microsoft.com/office/drawing/2014/main" id="{360B608C-47B4-9624-922C-9C74A5D96E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 descr="Магний (Mg, Magnesium) - влияние на организм, польза и вред, описание -  Calorizator.ru">
            <a:extLst>
              <a:ext uri="{FF2B5EF4-FFF2-40B4-BE49-F238E27FC236}">
                <a16:creationId xmlns="" xmlns:a16="http://schemas.microsoft.com/office/drawing/2014/main" id="{99C79541-0C42-E12E-E587-4E348B624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5" r="14060" b="-1"/>
          <a:stretch/>
        </p:blipFill>
        <p:spPr bwMode="auto"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!!plus graphic">
            <a:extLst>
              <a:ext uri="{FF2B5EF4-FFF2-40B4-BE49-F238E27FC236}">
                <a16:creationId xmlns="" xmlns:a16="http://schemas.microsoft.com/office/drawing/2014/main" id="{1FF0F94D-6748-07AC-2FDC-474B48C8F3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!!circle graphic">
            <a:extLst>
              <a:ext uri="{FF2B5EF4-FFF2-40B4-BE49-F238E27FC236}">
                <a16:creationId xmlns="" xmlns:a16="http://schemas.microsoft.com/office/drawing/2014/main" id="{07A21A93-8EAB-2130-E0C4-7943AA8126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Объект 2">
            <a:extLst>
              <a:ext uri="{FF2B5EF4-FFF2-40B4-BE49-F238E27FC236}">
                <a16:creationId xmlns="" xmlns:a16="http://schemas.microsoft.com/office/drawing/2014/main" id="{6E57B037-DF8F-0DFF-91FD-BB6303BF59D6}"/>
              </a:ext>
            </a:extLst>
          </p:cNvPr>
          <p:cNvSpPr txBox="1">
            <a:spLocks/>
          </p:cNvSpPr>
          <p:nvPr/>
        </p:nvSpPr>
        <p:spPr>
          <a:xfrm>
            <a:off x="6657715" y="2990818"/>
            <a:ext cx="4195673" cy="2913872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Какие виды материалов, из которых изготавливают некоторые детали и агрегаты самолётов МиГ, обеспечивают ему большую радиопроницаемость и облегчают вес самолёта</a:t>
            </a: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!!dot graphic">
            <a:extLst>
              <a:ext uri="{FF2B5EF4-FFF2-40B4-BE49-F238E27FC236}">
                <a16:creationId xmlns="" xmlns:a16="http://schemas.microsoft.com/office/drawing/2014/main" id="{A0CDFAC1-2ACB-22E3-618C-79358281DE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5" name="!!Straight Connector">
            <a:extLst>
              <a:ext uri="{FF2B5EF4-FFF2-40B4-BE49-F238E27FC236}">
                <a16:creationId xmlns="" xmlns:a16="http://schemas.microsoft.com/office/drawing/2014/main" id="{8F71143F-3A67-C0A1-6143-1E23137165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90713" y="6193710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274828" y="6193709"/>
            <a:ext cx="7081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Полимерные композитные материалы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20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8">
            <a:extLst>
              <a:ext uri="{FF2B5EF4-FFF2-40B4-BE49-F238E27FC236}">
                <a16:creationId xmlns="" xmlns:a16="http://schemas.microsoft.com/office/drawing/2014/main" id="{327D73B4-9F5C-4A64-A179-51B9500CB8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27ED49C0-EB2A-DD33-BFBC-C62028D97329}"/>
              </a:ext>
            </a:extLst>
          </p:cNvPr>
          <p:cNvSpPr txBox="1">
            <a:spLocks/>
          </p:cNvSpPr>
          <p:nvPr/>
        </p:nvSpPr>
        <p:spPr>
          <a:xfrm>
            <a:off x="6657715" y="467271"/>
            <a:ext cx="4195674" cy="205252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ХИМИЯ</a:t>
            </a:r>
          </a:p>
        </p:txBody>
      </p:sp>
      <p:sp>
        <p:nvSpPr>
          <p:cNvPr id="9" name="Oval 10">
            <a:extLst>
              <a:ext uri="{FF2B5EF4-FFF2-40B4-BE49-F238E27FC236}">
                <a16:creationId xmlns="" xmlns:a16="http://schemas.microsoft.com/office/drawing/2014/main" id="{C1F06963-6374-4B48-844F-071A9BAAAE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 descr="Магний (Mg, Magnesium) - влияние на организм, польза и вред, описание -  Calorizator.ru">
            <a:extLst>
              <a:ext uri="{FF2B5EF4-FFF2-40B4-BE49-F238E27FC236}">
                <a16:creationId xmlns="" xmlns:a16="http://schemas.microsoft.com/office/drawing/2014/main" id="{5AD0FCC8-AB9B-C4F3-0013-6F6576139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5" r="14060" b="-1"/>
          <a:stretch/>
        </p:blipFill>
        <p:spPr bwMode="auto"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!!plus graphic">
            <a:extLst>
              <a:ext uri="{FF2B5EF4-FFF2-40B4-BE49-F238E27FC236}">
                <a16:creationId xmlns="" xmlns:a16="http://schemas.microsoft.com/office/drawing/2014/main" id="{6CB927A4-E432-4310-9CD5-E89FF50631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!!circle graphic">
            <a:extLst>
              <a:ext uri="{FF2B5EF4-FFF2-40B4-BE49-F238E27FC236}">
                <a16:creationId xmlns="" xmlns:a16="http://schemas.microsoft.com/office/drawing/2014/main" id="{1453BF6C-B012-48B7-B4E8-6D7AC7C27D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Объект 2">
            <a:extLst>
              <a:ext uri="{FF2B5EF4-FFF2-40B4-BE49-F238E27FC236}">
                <a16:creationId xmlns="" xmlns:a16="http://schemas.microsoft.com/office/drawing/2014/main" id="{8A6633B8-08C2-0FB6-4C14-C40E569B8C7A}"/>
              </a:ext>
            </a:extLst>
          </p:cNvPr>
          <p:cNvSpPr txBox="1">
            <a:spLocks/>
          </p:cNvSpPr>
          <p:nvPr/>
        </p:nvSpPr>
        <p:spPr>
          <a:xfrm>
            <a:off x="6657715" y="2990818"/>
            <a:ext cx="4195673" cy="2913872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/>
              <a:t>В конструкции самолета широко используется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сплав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ЭЛЕКТРОН?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основе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какого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металла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создан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</p:txBody>
      </p:sp>
      <p:sp>
        <p:nvSpPr>
          <p:cNvPr id="14" name="!!dot graphic">
            <a:extLst>
              <a:ext uri="{FF2B5EF4-FFF2-40B4-BE49-F238E27FC236}">
                <a16:creationId xmlns="" xmlns:a16="http://schemas.microsoft.com/office/drawing/2014/main" id="{E3020543-B24B-4EC4-8FFC-8DD88EEA91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5" name="!!Straight Connector">
            <a:extLst>
              <a:ext uri="{FF2B5EF4-FFF2-40B4-BE49-F238E27FC236}">
                <a16:creationId xmlns="" xmlns:a16="http://schemas.microsoft.com/office/drawing/2014/main" id="{C49DA8F6-BCC1-4447-B54C-57856834B9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06518" y="6193710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501063" y="6193709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Магний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38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8">
            <a:extLst>
              <a:ext uri="{FF2B5EF4-FFF2-40B4-BE49-F238E27FC236}">
                <a16:creationId xmlns="" xmlns:a16="http://schemas.microsoft.com/office/drawing/2014/main" id="{327D73B4-9F5C-4A64-A179-51B9500CB8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27ED49C0-EB2A-DD33-BFBC-C62028D97329}"/>
              </a:ext>
            </a:extLst>
          </p:cNvPr>
          <p:cNvSpPr txBox="1">
            <a:spLocks/>
          </p:cNvSpPr>
          <p:nvPr/>
        </p:nvSpPr>
        <p:spPr>
          <a:xfrm>
            <a:off x="6657715" y="467271"/>
            <a:ext cx="4195674" cy="205252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ХИМИЯ</a:t>
            </a:r>
          </a:p>
        </p:txBody>
      </p:sp>
      <p:sp>
        <p:nvSpPr>
          <p:cNvPr id="9" name="Oval 10">
            <a:extLst>
              <a:ext uri="{FF2B5EF4-FFF2-40B4-BE49-F238E27FC236}">
                <a16:creationId xmlns="" xmlns:a16="http://schemas.microsoft.com/office/drawing/2014/main" id="{C1F06963-6374-4B48-844F-071A9BAAAE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 descr="Магний (Mg, Magnesium) - влияние на организм, польза и вред, описание -  Calorizator.ru">
            <a:extLst>
              <a:ext uri="{FF2B5EF4-FFF2-40B4-BE49-F238E27FC236}">
                <a16:creationId xmlns="" xmlns:a16="http://schemas.microsoft.com/office/drawing/2014/main" id="{5AD0FCC8-AB9B-C4F3-0013-6F6576139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5" r="14060" b="-1"/>
          <a:stretch/>
        </p:blipFill>
        <p:spPr bwMode="auto"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!!plus graphic">
            <a:extLst>
              <a:ext uri="{FF2B5EF4-FFF2-40B4-BE49-F238E27FC236}">
                <a16:creationId xmlns="" xmlns:a16="http://schemas.microsoft.com/office/drawing/2014/main" id="{6CB927A4-E432-4310-9CD5-E89FF50631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!!circle graphic">
            <a:extLst>
              <a:ext uri="{FF2B5EF4-FFF2-40B4-BE49-F238E27FC236}">
                <a16:creationId xmlns="" xmlns:a16="http://schemas.microsoft.com/office/drawing/2014/main" id="{1453BF6C-B012-48B7-B4E8-6D7AC7C27D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Объект 2">
            <a:extLst>
              <a:ext uri="{FF2B5EF4-FFF2-40B4-BE49-F238E27FC236}">
                <a16:creationId xmlns="" xmlns:a16="http://schemas.microsoft.com/office/drawing/2014/main" id="{8A6633B8-08C2-0FB6-4C14-C40E569B8C7A}"/>
              </a:ext>
            </a:extLst>
          </p:cNvPr>
          <p:cNvSpPr txBox="1">
            <a:spLocks/>
          </p:cNvSpPr>
          <p:nvPr/>
        </p:nvSpPr>
        <p:spPr>
          <a:xfrm>
            <a:off x="6657715" y="2990818"/>
            <a:ext cx="4195673" cy="2913872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Чьи имена зашифрованы в названии марки самолётов МиГ?</a:t>
            </a:r>
          </a:p>
        </p:txBody>
      </p:sp>
      <p:sp>
        <p:nvSpPr>
          <p:cNvPr id="14" name="!!dot graphic">
            <a:extLst>
              <a:ext uri="{FF2B5EF4-FFF2-40B4-BE49-F238E27FC236}">
                <a16:creationId xmlns="" xmlns:a16="http://schemas.microsoft.com/office/drawing/2014/main" id="{E3020543-B24B-4EC4-8FFC-8DD88EEA91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5" name="!!Straight Connector">
            <a:extLst>
              <a:ext uri="{FF2B5EF4-FFF2-40B4-BE49-F238E27FC236}">
                <a16:creationId xmlns="" xmlns:a16="http://schemas.microsoft.com/office/drawing/2014/main" id="{C49DA8F6-BCC1-4447-B54C-57856834B9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04956" y="6193710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289828" y="6193710"/>
            <a:ext cx="6140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ptos" panose="020B0004020202020204" pitchFamily="34" charset="0"/>
                <a:cs typeface="Times New Roman" panose="02020603050405020304" pitchFamily="18" charset="0"/>
              </a:rPr>
              <a:t>А.И. Микоян и М.И. Гуревич 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48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27654">
            <a:extLst>
              <a:ext uri="{FF2B5EF4-FFF2-40B4-BE49-F238E27FC236}">
                <a16:creationId xmlns="" xmlns:a16="http://schemas.microsoft.com/office/drawing/2014/main" id="{68287314-E6AD-13C4-7B5E-7E6016AB60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Путин поздравил конструкторов с началом испытаний МиГ-35 - Газета.Ru">
            <a:extLst>
              <a:ext uri="{FF2B5EF4-FFF2-40B4-BE49-F238E27FC236}">
                <a16:creationId xmlns="" xmlns:a16="http://schemas.microsoft.com/office/drawing/2014/main" id="{9464304B-C1AD-1808-3BED-0D6ED474D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3" r="12423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7656">
            <a:extLst>
              <a:ext uri="{FF2B5EF4-FFF2-40B4-BE49-F238E27FC236}">
                <a16:creationId xmlns="" xmlns:a16="http://schemas.microsoft.com/office/drawing/2014/main" id="{03D8869A-3799-1BEC-2F50-1273C92EA7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514986DA-EA6F-9D62-A0B1-47FCD6286EC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3822189" cy="18999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БИОЛОГИЯ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="" xmlns:a16="http://schemas.microsoft.com/office/drawing/2014/main" id="{AC973A48-4DD9-BC89-7B6D-31A3DE66AE7F}"/>
              </a:ext>
            </a:extLst>
          </p:cNvPr>
          <p:cNvSpPr txBox="1">
            <a:spLocks/>
          </p:cNvSpPr>
          <p:nvPr/>
        </p:nvSpPr>
        <p:spPr>
          <a:xfrm>
            <a:off x="404567" y="2462482"/>
            <a:ext cx="4337115" cy="27316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Какой представитель животного мира послужил прототипом создания летательного аппарата?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72" y="6193710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308916" y="6193709"/>
            <a:ext cx="1697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Птицы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96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27654">
            <a:extLst>
              <a:ext uri="{FF2B5EF4-FFF2-40B4-BE49-F238E27FC236}">
                <a16:creationId xmlns=""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Путин поздравил конструкторов с началом испытаний МиГ-35 - Газета.Ru">
            <a:extLst>
              <a:ext uri="{FF2B5EF4-FFF2-40B4-BE49-F238E27FC236}">
                <a16:creationId xmlns="" xmlns:a16="http://schemas.microsoft.com/office/drawing/2014/main" id="{39B61C85-C621-2C16-9E21-C762BE1F0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3" r="12423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7656">
            <a:extLst>
              <a:ext uri="{FF2B5EF4-FFF2-40B4-BE49-F238E27FC236}">
                <a16:creationId xmlns="" xmlns:a16="http://schemas.microsoft.com/office/drawing/2014/main" id="{D1EA859B-E555-4109-94F3-6700E046E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8BFA440A-F83B-D133-E1E2-5C9786422E0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3822189" cy="18999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БИОЛОГИЯ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="" xmlns:a16="http://schemas.microsoft.com/office/drawing/2014/main" id="{C33BFAA7-95C8-DC7D-E3E9-50C4664BFC5D}"/>
              </a:ext>
            </a:extLst>
          </p:cNvPr>
          <p:cNvSpPr txBox="1">
            <a:spLocks/>
          </p:cNvSpPr>
          <p:nvPr/>
        </p:nvSpPr>
        <p:spPr>
          <a:xfrm>
            <a:off x="838200" y="2434201"/>
            <a:ext cx="3822189" cy="3742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Назовите аналог ЦЕВКИ у птицы в строении самолёта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71" y="6193710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117752" y="619371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Стойка шасси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0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27654">
            <a:extLst>
              <a:ext uri="{FF2B5EF4-FFF2-40B4-BE49-F238E27FC236}">
                <a16:creationId xmlns=""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Путин поздравил конструкторов с началом испытаний МиГ-35 - Газета.Ru">
            <a:extLst>
              <a:ext uri="{FF2B5EF4-FFF2-40B4-BE49-F238E27FC236}">
                <a16:creationId xmlns="" xmlns:a16="http://schemas.microsoft.com/office/drawing/2014/main" id="{39B61C85-C621-2C16-9E21-C762BE1F0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3" r="12423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7656">
            <a:extLst>
              <a:ext uri="{FF2B5EF4-FFF2-40B4-BE49-F238E27FC236}">
                <a16:creationId xmlns="" xmlns:a16="http://schemas.microsoft.com/office/drawing/2014/main" id="{D1EA859B-E555-4109-94F3-6700E046E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8BFA440A-F83B-D133-E1E2-5C9786422E0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3822189" cy="18999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БИОЛОГИЯ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="" xmlns:a16="http://schemas.microsoft.com/office/drawing/2014/main" id="{C33BFAA7-95C8-DC7D-E3E9-50C4664BFC5D}"/>
              </a:ext>
            </a:extLst>
          </p:cNvPr>
          <p:cNvSpPr txBox="1">
            <a:spLocks/>
          </p:cNvSpPr>
          <p:nvPr/>
        </p:nvSpPr>
        <p:spPr>
          <a:xfrm>
            <a:off x="381000" y="2434201"/>
            <a:ext cx="4279390" cy="3742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Назовите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растение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которое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использует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же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приспособление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пилот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катапультировании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6193710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213444" y="619371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181818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Одуванчик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79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11">
            <a:extLst>
              <a:ext uri="{FF2B5EF4-FFF2-40B4-BE49-F238E27FC236}">
                <a16:creationId xmlns="" xmlns:a16="http://schemas.microsoft.com/office/drawing/2014/main" id="{C2CEAE3B-65C5-F7AE-AA0C-DB60CCDF16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Объект 4" descr="Изображение выглядит как небо, самолет, транспорт, Путешествие по воздуху&#10;&#10;Автоматически созданное описание">
            <a:extLst>
              <a:ext uri="{FF2B5EF4-FFF2-40B4-BE49-F238E27FC236}">
                <a16:creationId xmlns="" xmlns:a16="http://schemas.microsoft.com/office/drawing/2014/main" id="{8B451314-EC8A-020D-7378-5C951E56CF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46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9" name="Rectangle 13">
            <a:extLst>
              <a:ext uri="{FF2B5EF4-FFF2-40B4-BE49-F238E27FC236}">
                <a16:creationId xmlns="" xmlns:a16="http://schemas.microsoft.com/office/drawing/2014/main" id="{E4203280-4FE1-1ACD-C86E-16E63F870B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35F16C56-E908-994C-3BAF-BF7D8522591C}"/>
              </a:ext>
            </a:extLst>
          </p:cNvPr>
          <p:cNvSpPr txBox="1">
            <a:spLocks/>
          </p:cNvSpPr>
          <p:nvPr/>
        </p:nvSpPr>
        <p:spPr>
          <a:xfrm>
            <a:off x="7531610" y="365125"/>
            <a:ext cx="3822189" cy="18999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ФИЗИКА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Content Placeholder 8">
            <a:extLst>
              <a:ext uri="{FF2B5EF4-FFF2-40B4-BE49-F238E27FC236}">
                <a16:creationId xmlns="" xmlns:a16="http://schemas.microsoft.com/office/drawing/2014/main" id="{20188D29-9DA4-DA49-AE5B-4FB270A06B6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315203" y="2434201"/>
            <a:ext cx="4653023" cy="2843855"/>
          </a:xfrm>
          <a:prstGeom prst="rect">
            <a:avLst/>
          </a:prstGeom>
          <a:blipFill>
            <a:blip r:embed="rId4"/>
            <a:stretch>
              <a:fillRect l="-1907" t="-3111" r="-1907"/>
            </a:stretch>
          </a:blip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6" descr="Магний (Mg, Magnesium) - влияние на организм, польза и вред, описание -  Calorizator.ru">
            <a:extLst>
              <a:ext uri="{FF2B5EF4-FFF2-40B4-BE49-F238E27FC236}">
                <a16:creationId xmlns="" xmlns:a16="http://schemas.microsoft.com/office/drawing/2014/main" id="{2BE8572F-1300-B3C4-CD0B-3CB3C49AA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5" r="14060" b="-1"/>
          <a:stretch/>
        </p:blipFill>
        <p:spPr bwMode="auto">
          <a:xfrm>
            <a:off x="9942738" y="195961"/>
            <a:ext cx="1752393" cy="175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Плотность вещества - Физика - Презентации - 7 класс">
            <a:extLst>
              <a:ext uri="{FF2B5EF4-FFF2-40B4-BE49-F238E27FC236}">
                <a16:creationId xmlns="" xmlns:a16="http://schemas.microsoft.com/office/drawing/2014/main" id="{364A8A48-278A-DC1D-8E03-ED2E6E866E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2" t="26304" r="33807" b="31250"/>
          <a:stretch/>
        </p:blipFill>
        <p:spPr bwMode="auto">
          <a:xfrm>
            <a:off x="9577938" y="5230099"/>
            <a:ext cx="1649026" cy="138398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7252" y="6238132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834822" y="625303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 1,5 раза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63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27654">
            <a:extLst>
              <a:ext uri="{FF2B5EF4-FFF2-40B4-BE49-F238E27FC236}">
                <a16:creationId xmlns="" xmlns:a16="http://schemas.microsoft.com/office/drawing/2014/main" id="{13BAE4A4-2311-5EA8-10D9-22B5230D36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Путин поздравил конструкторов с началом испытаний МиГ-35 - Газета.Ru">
            <a:extLst>
              <a:ext uri="{FF2B5EF4-FFF2-40B4-BE49-F238E27FC236}">
                <a16:creationId xmlns="" xmlns:a16="http://schemas.microsoft.com/office/drawing/2014/main" id="{D1122103-F21F-A313-4578-C7D9889D9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3" r="12423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7656">
            <a:extLst>
              <a:ext uri="{FF2B5EF4-FFF2-40B4-BE49-F238E27FC236}">
                <a16:creationId xmlns="" xmlns:a16="http://schemas.microsoft.com/office/drawing/2014/main" id="{DC1AFA73-CE9B-CC1C-6244-F8B6FA67CF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99A4C52A-5272-BFD7-BBEB-F6443884AB9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3822189" cy="18999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БИОЛОГИЯ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="" xmlns:a16="http://schemas.microsoft.com/office/drawing/2014/main" id="{5A47BC7C-7F9E-77F4-B778-F27A5EE0DA2B}"/>
              </a:ext>
            </a:extLst>
          </p:cNvPr>
          <p:cNvSpPr txBox="1">
            <a:spLocks/>
          </p:cNvSpPr>
          <p:nvPr/>
        </p:nvSpPr>
        <p:spPr>
          <a:xfrm>
            <a:off x="253738" y="2405921"/>
            <a:ext cx="3822189" cy="3742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честь стаи каких птиц назвали авиационную группу высшего пилотажа Военно-воздушных сил России?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6667" y="6193710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213444" y="619371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«Стрижи»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99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27654">
            <a:extLst>
              <a:ext uri="{FF2B5EF4-FFF2-40B4-BE49-F238E27FC236}">
                <a16:creationId xmlns="" xmlns:a16="http://schemas.microsoft.com/office/drawing/2014/main" id="{13BAE4A4-2311-5EA8-10D9-22B5230D36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Путин поздравил конструкторов с началом испытаний МиГ-35 - Газета.Ru">
            <a:extLst>
              <a:ext uri="{FF2B5EF4-FFF2-40B4-BE49-F238E27FC236}">
                <a16:creationId xmlns="" xmlns:a16="http://schemas.microsoft.com/office/drawing/2014/main" id="{D1122103-F21F-A313-4578-C7D9889D9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3" r="12423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7656">
            <a:extLst>
              <a:ext uri="{FF2B5EF4-FFF2-40B4-BE49-F238E27FC236}">
                <a16:creationId xmlns="" xmlns:a16="http://schemas.microsoft.com/office/drawing/2014/main" id="{DC1AFA73-CE9B-CC1C-6244-F8B6FA67CF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99A4C52A-5272-BFD7-BBEB-F6443884AB9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3822189" cy="18999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БИОЛОГИЯ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="" xmlns:a16="http://schemas.microsoft.com/office/drawing/2014/main" id="{5A47BC7C-7F9E-77F4-B778-F27A5EE0DA2B}"/>
              </a:ext>
            </a:extLst>
          </p:cNvPr>
          <p:cNvSpPr txBox="1">
            <a:spLocks/>
          </p:cNvSpPr>
          <p:nvPr/>
        </p:nvSpPr>
        <p:spPr>
          <a:xfrm>
            <a:off x="253738" y="2405921"/>
            <a:ext cx="3822189" cy="3742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Arial" panose="020B0604020202020204" pitchFamily="34" charset="0"/>
                <a:ea typeface="Times New Roman" panose="02020603050405020304" pitchFamily="18" charset="0"/>
              </a:rPr>
              <a:t>Какой из МиГов называют ТАНЦУЮЩИМ истребителем?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6667" y="6193710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660389" y="6193709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МиГ-29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3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11">
            <a:extLst>
              <a:ext uri="{FF2B5EF4-FFF2-40B4-BE49-F238E27FC236}">
                <a16:creationId xmlns="" xmlns:a16="http://schemas.microsoft.com/office/drawing/2014/main" id="{925A1396-69BA-0D44-65CE-D193363E5C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Объект 4" descr="Изображение выглядит как небо, самолет, транспорт, Путешествие по воздуху&#10;&#10;Автоматически созданное описание">
            <a:extLst>
              <a:ext uri="{FF2B5EF4-FFF2-40B4-BE49-F238E27FC236}">
                <a16:creationId xmlns="" xmlns:a16="http://schemas.microsoft.com/office/drawing/2014/main" id="{BF2D302C-5396-005F-1F35-940AE548E7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46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9" name="Rectangle 13">
            <a:extLst>
              <a:ext uri="{FF2B5EF4-FFF2-40B4-BE49-F238E27FC236}">
                <a16:creationId xmlns="" xmlns:a16="http://schemas.microsoft.com/office/drawing/2014/main" id="{B88FCC40-160E-1A69-9D6F-EEB07FB0AB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8105925D-2B30-26E2-D9D6-37A52281213B}"/>
              </a:ext>
            </a:extLst>
          </p:cNvPr>
          <p:cNvSpPr txBox="1">
            <a:spLocks/>
          </p:cNvSpPr>
          <p:nvPr/>
        </p:nvSpPr>
        <p:spPr>
          <a:xfrm>
            <a:off x="7531610" y="365125"/>
            <a:ext cx="3822189" cy="18999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ФИЗИКА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="" xmlns:a16="http://schemas.microsoft.com/office/drawing/2014/main" id="{E4D98D46-4AFE-522B-1657-1EF78EF34C13}"/>
              </a:ext>
            </a:extLst>
          </p:cNvPr>
          <p:cNvSpPr txBox="1">
            <a:spLocks/>
          </p:cNvSpPr>
          <p:nvPr/>
        </p:nvSpPr>
        <p:spPr>
          <a:xfrm>
            <a:off x="7531610" y="2434201"/>
            <a:ext cx="4402085" cy="3742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Сначала он плавал, потом стал и летать. Он многим, будучи их проводником, спас жизнь. Он не любит большую жару и сильную тряску. Он всегда целенаправлен. Он безразличен к драгоценным металлам и алмазам, но волнуется при взаимодействии с железом. 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8537" y="6249315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979802" y="6273225"/>
            <a:ext cx="2229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Компас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36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11">
            <a:extLst>
              <a:ext uri="{FF2B5EF4-FFF2-40B4-BE49-F238E27FC236}">
                <a16:creationId xmlns="" xmlns:a16="http://schemas.microsoft.com/office/drawing/2014/main" id="{07F0FE99-34D2-13FB-ADD7-EFCDAC366B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Объект 4" descr="Изображение выглядит как небо, самолет, транспорт, Путешествие по воздуху&#10;&#10;Автоматически созданное описание">
            <a:extLst>
              <a:ext uri="{FF2B5EF4-FFF2-40B4-BE49-F238E27FC236}">
                <a16:creationId xmlns="" xmlns:a16="http://schemas.microsoft.com/office/drawing/2014/main" id="{2CF6DBCD-C4BE-6D4E-7CAF-D8C2F7F0F1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46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9" name="Rectangle 13">
            <a:extLst>
              <a:ext uri="{FF2B5EF4-FFF2-40B4-BE49-F238E27FC236}">
                <a16:creationId xmlns="" xmlns:a16="http://schemas.microsoft.com/office/drawing/2014/main" id="{63C85CBA-8A27-AB12-A28F-E65B18C89F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0D7A8400-42EC-4410-9899-F1A399FC68FC}"/>
              </a:ext>
            </a:extLst>
          </p:cNvPr>
          <p:cNvSpPr txBox="1">
            <a:spLocks/>
          </p:cNvSpPr>
          <p:nvPr/>
        </p:nvSpPr>
        <p:spPr>
          <a:xfrm>
            <a:off x="7531610" y="365125"/>
            <a:ext cx="3822189" cy="18999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ФИЗИКА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="" xmlns:a16="http://schemas.microsoft.com/office/drawing/2014/main" id="{751BAC7C-C3BE-64F6-0A91-AB77B6CCC915}"/>
              </a:ext>
            </a:extLst>
          </p:cNvPr>
          <p:cNvSpPr txBox="1">
            <a:spLocks/>
          </p:cNvSpPr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Как называется устройство, изменяющее подъёмную силу крыла самолёта?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6385" y="6273225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933870" y="6270579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Закрылки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39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11">
            <a:extLst>
              <a:ext uri="{FF2B5EF4-FFF2-40B4-BE49-F238E27FC236}">
                <a16:creationId xmlns="" xmlns:a16="http://schemas.microsoft.com/office/drawing/2014/main" id="{80BC8170-AE7F-3EBD-23B4-EDF3E4B22F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Объект 4" descr="Изображение выглядит как небо, самолет, транспорт, Путешествие по воздуху&#10;&#10;Автоматически созданное описание">
            <a:extLst>
              <a:ext uri="{FF2B5EF4-FFF2-40B4-BE49-F238E27FC236}">
                <a16:creationId xmlns="" xmlns:a16="http://schemas.microsoft.com/office/drawing/2014/main" id="{F993F2F7-DE6C-DCB3-0724-7E5341784C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46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9" name="Rectangle 13">
            <a:extLst>
              <a:ext uri="{FF2B5EF4-FFF2-40B4-BE49-F238E27FC236}">
                <a16:creationId xmlns="" xmlns:a16="http://schemas.microsoft.com/office/drawing/2014/main" id="{7EA5C781-5798-520D-F24A-C59114575E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AB44C1AE-8F10-AA4D-5A9F-0D01D48847CE}"/>
              </a:ext>
            </a:extLst>
          </p:cNvPr>
          <p:cNvSpPr txBox="1">
            <a:spLocks/>
          </p:cNvSpPr>
          <p:nvPr/>
        </p:nvSpPr>
        <p:spPr>
          <a:xfrm>
            <a:off x="7531610" y="365125"/>
            <a:ext cx="3822189" cy="18999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ФИЗИКА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="" xmlns:a16="http://schemas.microsoft.com/office/drawing/2014/main" id="{91A07F57-30D5-42CC-D518-69512285A1C7}"/>
              </a:ext>
            </a:extLst>
          </p:cNvPr>
          <p:cNvSpPr txBox="1">
            <a:spLocks/>
          </p:cNvSpPr>
          <p:nvPr/>
        </p:nvSpPr>
        <p:spPr>
          <a:xfrm>
            <a:off x="7531610" y="2434201"/>
            <a:ext cx="4216105" cy="9947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 это за прибор?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 descr="4wd.ru - Все для джипа и не только / Словарь джипера / Альтиметр (Высотомер)">
            <a:extLst>
              <a:ext uri="{FF2B5EF4-FFF2-40B4-BE49-F238E27FC236}">
                <a16:creationId xmlns="" xmlns:a16="http://schemas.microsoft.com/office/drawing/2014/main" id="{12FCC09E-1CDF-1018-402B-18885B110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34375" y="3335716"/>
            <a:ext cx="2711773" cy="272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9682" y="6249315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976577" y="6249315"/>
            <a:ext cx="5363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Альтиметр или  высотомер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51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11">
            <a:extLst>
              <a:ext uri="{FF2B5EF4-FFF2-40B4-BE49-F238E27FC236}">
                <a16:creationId xmlns="" xmlns:a16="http://schemas.microsoft.com/office/drawing/2014/main" id="{80BC8170-AE7F-3EBD-23B4-EDF3E4B22F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Объект 4" descr="Изображение выглядит как небо, самолет, транспорт, Путешествие по воздуху&#10;&#10;Автоматически созданное описание">
            <a:extLst>
              <a:ext uri="{FF2B5EF4-FFF2-40B4-BE49-F238E27FC236}">
                <a16:creationId xmlns="" xmlns:a16="http://schemas.microsoft.com/office/drawing/2014/main" id="{F993F2F7-DE6C-DCB3-0724-7E5341784C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46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9" name="Rectangle 13">
            <a:extLst>
              <a:ext uri="{FF2B5EF4-FFF2-40B4-BE49-F238E27FC236}">
                <a16:creationId xmlns="" xmlns:a16="http://schemas.microsoft.com/office/drawing/2014/main" id="{7EA5C781-5798-520D-F24A-C59114575E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AB44C1AE-8F10-AA4D-5A9F-0D01D48847CE}"/>
              </a:ext>
            </a:extLst>
          </p:cNvPr>
          <p:cNvSpPr txBox="1">
            <a:spLocks/>
          </p:cNvSpPr>
          <p:nvPr/>
        </p:nvSpPr>
        <p:spPr>
          <a:xfrm>
            <a:off x="7531610" y="365125"/>
            <a:ext cx="3822189" cy="18999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ФИЗИКА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86385" y="6273225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455043" y="6273224"/>
            <a:ext cx="5405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Самолет СМ-9 (МиГ-19)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2">
            <a:extLst>
              <a:ext uri="{FF2B5EF4-FFF2-40B4-BE49-F238E27FC236}">
                <a16:creationId xmlns="" xmlns:a16="http://schemas.microsoft.com/office/drawing/2014/main" id="{C834BBD4-E2CD-18EC-B465-771C9FFFE5C0}"/>
              </a:ext>
            </a:extLst>
          </p:cNvPr>
          <p:cNvSpPr txBox="1">
            <a:spLocks/>
          </p:cNvSpPr>
          <p:nvPr/>
        </p:nvSpPr>
        <p:spPr>
          <a:xfrm>
            <a:off x="7531609" y="1557619"/>
            <a:ext cx="3822189" cy="3742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Самолёт МиГ какой модификации первым преодолел звуковой барьер?</a:t>
            </a:r>
          </a:p>
        </p:txBody>
      </p:sp>
    </p:spTree>
    <p:extLst>
      <p:ext uri="{BB962C8B-B14F-4D97-AF65-F5344CB8AC3E}">
        <p14:creationId xmlns:p14="http://schemas.microsoft.com/office/powerpoint/2010/main" val="273021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8">
            <a:extLst>
              <a:ext uri="{FF2B5EF4-FFF2-40B4-BE49-F238E27FC236}">
                <a16:creationId xmlns=""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Модернизированный МиГ-31 обеспечит безопасность российской ...">
            <a:extLst>
              <a:ext uri="{FF2B5EF4-FFF2-40B4-BE49-F238E27FC236}">
                <a16:creationId xmlns="" xmlns:a16="http://schemas.microsoft.com/office/drawing/2014/main" id="{6A35B120-F6CF-DCAC-F181-2C4000A6D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0" r="1721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0">
            <a:extLst>
              <a:ext uri="{FF2B5EF4-FFF2-40B4-BE49-F238E27FC236}">
                <a16:creationId xmlns="" xmlns:a16="http://schemas.microsoft.com/office/drawing/2014/main" id="{D1EA859B-E555-4109-94F3-6700E046E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576B9928-54A2-F133-C1F9-7CDCDA7BC162}"/>
              </a:ext>
            </a:extLst>
          </p:cNvPr>
          <p:cNvSpPr txBox="1">
            <a:spLocks/>
          </p:cNvSpPr>
          <p:nvPr/>
        </p:nvSpPr>
        <p:spPr>
          <a:xfrm>
            <a:off x="7531610" y="365125"/>
            <a:ext cx="4007247" cy="189991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4000" dirty="0">
                <a:latin typeface="+mj-lt"/>
                <a:ea typeface="+mj-ea"/>
                <a:cs typeface="+mj-cs"/>
              </a:rPr>
              <a:t>ОСНОВЫ БЕЗОПАСНОСТИ И ЗАЩИТЫ РОДИНЫ 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="" xmlns:a16="http://schemas.microsoft.com/office/drawing/2014/main" id="{3AFBF61A-FB16-AE38-A442-D6F2131E9C9E}"/>
              </a:ext>
            </a:extLst>
          </p:cNvPr>
          <p:cNvSpPr txBox="1">
            <a:spLocks/>
          </p:cNvSpPr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 называются системы, использующиеся в военной авиации, предназначенные для противодействия ракетам с инфракрасной головкой самонаведения?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2844" y="6270580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596757" y="6236037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Тепловые ловушки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69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=""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Модернизированный МиГ-31 обеспечит безопасность российской ...">
            <a:extLst>
              <a:ext uri="{FF2B5EF4-FFF2-40B4-BE49-F238E27FC236}">
                <a16:creationId xmlns="" xmlns:a16="http://schemas.microsoft.com/office/drawing/2014/main" id="{BF40D2E7-DB0A-2768-ADEA-985B2A8CE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0" r="1721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1">
            <a:extLst>
              <a:ext uri="{FF2B5EF4-FFF2-40B4-BE49-F238E27FC236}">
                <a16:creationId xmlns="" xmlns:a16="http://schemas.microsoft.com/office/drawing/2014/main" id="{D1EA859B-E555-4109-94F3-6700E046E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92BE5E96-AEED-B5B0-F42F-3A3BA48D643E}"/>
              </a:ext>
            </a:extLst>
          </p:cNvPr>
          <p:cNvSpPr txBox="1">
            <a:spLocks/>
          </p:cNvSpPr>
          <p:nvPr/>
        </p:nvSpPr>
        <p:spPr>
          <a:xfrm>
            <a:off x="7531610" y="365125"/>
            <a:ext cx="3822189" cy="18999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="" xmlns:a16="http://schemas.microsoft.com/office/drawing/2014/main" id="{04E60664-38D8-4190-7CAD-272E945CA0B3}"/>
              </a:ext>
            </a:extLst>
          </p:cNvPr>
          <p:cNvSpPr txBox="1">
            <a:spLocks/>
          </p:cNvSpPr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2017 году в Российской Федерации на боевое дежурство</a:t>
            </a: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nes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встал гиперзвуковой авиационно-ракетный комплекс «Кинжал», в котором роль высокоскоростного самолёта-носителя выполняет сверхзвуковой истребитель-перехватчик дальнего радиуса действия. Какой модификации МиГ является этот самолёт-носитель?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FB504D11-4F2A-210A-EB0D-B1976AE450CB}"/>
              </a:ext>
            </a:extLst>
          </p:cNvPr>
          <p:cNvSpPr txBox="1">
            <a:spLocks/>
          </p:cNvSpPr>
          <p:nvPr/>
        </p:nvSpPr>
        <p:spPr>
          <a:xfrm>
            <a:off x="7531610" y="365125"/>
            <a:ext cx="4007247" cy="189991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4000" dirty="0">
                <a:latin typeface="+mj-lt"/>
                <a:ea typeface="+mj-ea"/>
                <a:cs typeface="+mj-cs"/>
              </a:rPr>
              <a:t>ОСНОВЫ БЕЗОПАСНОСТИ И ЗАЩИТЫ РОДИНЫ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8416" y="6273225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596758" y="6249314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МиГ-31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1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8">
            <a:extLst>
              <a:ext uri="{FF2B5EF4-FFF2-40B4-BE49-F238E27FC236}">
                <a16:creationId xmlns=""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Модернизированный МиГ-31 обеспечит безопасность российской ...">
            <a:extLst>
              <a:ext uri="{FF2B5EF4-FFF2-40B4-BE49-F238E27FC236}">
                <a16:creationId xmlns="" xmlns:a16="http://schemas.microsoft.com/office/drawing/2014/main" id="{0205C194-8F79-4FDF-1287-BBA69E83B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0" r="1721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0">
            <a:extLst>
              <a:ext uri="{FF2B5EF4-FFF2-40B4-BE49-F238E27FC236}">
                <a16:creationId xmlns="" xmlns:a16="http://schemas.microsoft.com/office/drawing/2014/main" id="{D1EA859B-E555-4109-94F3-6700E046E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E1C072BD-A445-4E59-D02B-AE72EE2371A7}"/>
              </a:ext>
            </a:extLst>
          </p:cNvPr>
          <p:cNvSpPr txBox="1">
            <a:spLocks/>
          </p:cNvSpPr>
          <p:nvPr/>
        </p:nvSpPr>
        <p:spPr>
          <a:xfrm>
            <a:off x="7531610" y="365125"/>
            <a:ext cx="3822189" cy="18999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="" xmlns:a16="http://schemas.microsoft.com/office/drawing/2014/main" id="{AC65A2AA-5BFC-DDBA-2782-D1F982144CAB}"/>
              </a:ext>
            </a:extLst>
          </p:cNvPr>
          <p:cNvSpPr txBox="1">
            <a:spLocks/>
          </p:cNvSpPr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Назовите</a:t>
            </a:r>
            <a:r>
              <a:rPr kumimoji="0" lang="ru-RU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серии производства МиГ самолёты-бомбардировщики? 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25BDDFC2-1E97-8928-72DA-9BE61FE4625C}"/>
              </a:ext>
            </a:extLst>
          </p:cNvPr>
          <p:cNvSpPr txBox="1">
            <a:spLocks/>
          </p:cNvSpPr>
          <p:nvPr/>
        </p:nvSpPr>
        <p:spPr>
          <a:xfrm>
            <a:off x="7531610" y="365125"/>
            <a:ext cx="4007247" cy="189991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4000" dirty="0">
                <a:latin typeface="+mj-lt"/>
                <a:ea typeface="+mj-ea"/>
                <a:cs typeface="+mj-cs"/>
              </a:rPr>
              <a:t>ОСНОВЫ БЕЗОПАСНОСТИ И ЗАЩИТЫ РОДИНЫ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5765" y="6270580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458534" y="6257302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МиГ-23Б, МиГ-27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8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igra"/>
  <p:tag name="ISPRING_RESOURCE_PATHS_HASH_2" val="d5de1aabb4e56473b02a2a78ec7054bacfc35e2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618</Words>
  <Application>Microsoft Office PowerPoint</Application>
  <PresentationFormat>Произвольный</PresentationFormat>
  <Paragraphs>256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igra</dc:title>
  <dc:creator>Георгий Аствацатуров</dc:creator>
  <cp:lastModifiedBy>dist22</cp:lastModifiedBy>
  <cp:revision>27</cp:revision>
  <dcterms:created xsi:type="dcterms:W3CDTF">2017-08-05T04:53:38Z</dcterms:created>
  <dcterms:modified xsi:type="dcterms:W3CDTF">2024-12-20T07:47:06Z</dcterms:modified>
</cp:coreProperties>
</file>