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68" r:id="rId4"/>
    <p:sldId id="271" r:id="rId5"/>
    <p:sldId id="288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4879" autoAdjust="0"/>
  </p:normalViewPr>
  <p:slideViewPr>
    <p:cSldViewPr snapToGrid="0">
      <p:cViewPr varScale="1">
        <p:scale>
          <a:sx n="69" d="100"/>
          <a:sy n="69" d="100"/>
        </p:scale>
        <p:origin x="-12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0F37A4CE-17BB-4BB2-AC7B-97495293E2AC}" type="datetimeFigureOut">
              <a:rPr lang="ru-RU" smtClean="0"/>
              <a:t>27.11.2024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E0EF92D-82DD-4142-BCE8-036B91487D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2C86C8F5-2FDA-4718-81AA-24F4816BBD56}" type="datetimeFigureOut">
              <a:rPr lang="ru-RU" smtClean="0"/>
              <a:t>27.11.2024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58EC616-C518-4358-9496-6C33B2F5FA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58EC616-C518-4358-9496-6C33B2F5FA5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7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9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ru-RU"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rtlCol="0"/>
          <a:lstStyle>
            <a:lvl1pPr>
              <a:defRPr lang="ru-RU">
                <a:noFill/>
              </a:defRPr>
            </a:lvl1pPr>
            <a:lvl2pPr>
              <a:defRPr lang="ru-RU">
                <a:noFill/>
              </a:defRPr>
            </a:lvl2pPr>
            <a:lvl3pPr>
              <a:defRPr lang="ru-RU">
                <a:noFill/>
              </a:defRPr>
            </a:lvl3pPr>
            <a:lvl4pPr>
              <a:defRPr lang="ru-RU">
                <a:noFill/>
              </a:defRPr>
            </a:lvl4pPr>
            <a:lvl5pPr>
              <a:defRPr lang="ru-RU">
                <a:noFill/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ение изображения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 cap="none" spc="50" baseline="0">
                <a:latin typeface="+mn-lt"/>
              </a:defRPr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220C40-4EC0-BFB1-D615-1455BA15A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8B9A4D3-8D91-4865-B422-5F60885A73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5FEA1AD-EC70-422F-BADD-FCA14BF9D4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C84996E-63EA-4C88-816A-3AE158BB5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A09893-F9A1-4FA2-A462-C1C443EC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29FBC17-744B-4367-90B4-20C9CDBD1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9FD6CCE-53EA-424C-A29B-35A77F782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1ADC218-9303-4431-8BD2-4D5F9C19A2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F724929-97F8-4988-BD69-D86CAA6950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F80FEF08-1FB7-46B4-AB6B-D672A96A71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1" name="Текст 22">
            <a:extLst>
              <a:ext uri="{FF2B5EF4-FFF2-40B4-BE49-F238E27FC236}">
                <a16:creationId xmlns:a16="http://schemas.microsoft.com/office/drawing/2014/main" xmlns="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xmlns="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xmlns="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xmlns="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xmlns="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0E574CD7-C8A6-4F56-81B4-F72FB22E0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0FC7994-2504-4FF9-81F5-24405FEF0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пятью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101351-79F8-4AD7-A22B-E7AFB1C69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5B7BBE6-4278-4E33-9044-72A2E0C0E4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0E549E-0E7C-4599-B51C-97AA7E52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F7C507F-AD4D-47B6-88C3-C1D0154FB7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0266B1-BBD1-44C0-8D4C-4E651D320B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71BB1CE-E3FA-4E7F-A54B-3FB675098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xmlns="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xmlns="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xmlns="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xmlns="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8" name="Текст 22">
            <a:extLst>
              <a:ext uri="{FF2B5EF4-FFF2-40B4-BE49-F238E27FC236}">
                <a16:creationId xmlns:a16="http://schemas.microsoft.com/office/drawing/2014/main" xmlns="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9" name="Текст 22">
            <a:extLst>
              <a:ext uri="{FF2B5EF4-FFF2-40B4-BE49-F238E27FC236}">
                <a16:creationId xmlns:a16="http://schemas.microsoft.com/office/drawing/2014/main" xmlns="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xmlns="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xmlns="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xmlns="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xmlns="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xmlns="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7" name="Рисунок 9">
            <a:extLst>
              <a:ext uri="{FF2B5EF4-FFF2-40B4-BE49-F238E27FC236}">
                <a16:creationId xmlns:a16="http://schemas.microsoft.com/office/drawing/2014/main" xmlns="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33" name="Текст 17">
            <a:extLst>
              <a:ext uri="{FF2B5EF4-FFF2-40B4-BE49-F238E27FC236}">
                <a16:creationId xmlns:a16="http://schemas.microsoft.com/office/drawing/2014/main" xmlns="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xmlns="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8" name="Рисунок 9">
            <a:extLst>
              <a:ext uri="{FF2B5EF4-FFF2-40B4-BE49-F238E27FC236}">
                <a16:creationId xmlns:a16="http://schemas.microsoft.com/office/drawing/2014/main" xmlns="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35" name="Текст 17">
            <a:extLst>
              <a:ext uri="{FF2B5EF4-FFF2-40B4-BE49-F238E27FC236}">
                <a16:creationId xmlns:a16="http://schemas.microsoft.com/office/drawing/2014/main" xmlns="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3EAB4BA-80BD-7371-B929-19121B20B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D5AB06E-DF62-F8F9-5394-965FE9EF6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499703C-0E17-F953-C69A-F4BE3C334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64C6290-D338-8FBA-9D0B-CAF45DE68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104D8C7-8727-8343-DFC8-E415C809B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5886F38-E337-4504-BF25-D65176023E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rtlCol="0" anchor="t" anchorCtr="0"/>
          <a:lstStyle>
            <a:lvl1pPr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ru-RU" sz="2000" i="0" cap="none" spc="200" baseline="0">
                <a:noFill/>
                <a:latin typeface="+mj-lt"/>
              </a:defRPr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B9DAAC-E781-43E6-913C-893B8D675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xmlns="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2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2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Рисунок 5">
            <a:extLst>
              <a:ext uri="{FF2B5EF4-FFF2-40B4-BE49-F238E27FC236}">
                <a16:creationId xmlns:a16="http://schemas.microsoft.com/office/drawing/2014/main" xmlns="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2777FD6-2BEA-C70A-1C6D-8885D53E9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ABE26A-0746-BC10-0802-C29EAD6C2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6096000" cy="68580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" y="188686"/>
            <a:ext cx="5278514" cy="286222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200" b="1" dirty="0" smtClean="0"/>
              <a:t>Казанское суворовское военное ордена почёта училище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686" y="2432769"/>
            <a:ext cx="5278514" cy="618142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 smtClean="0"/>
              <a:t>Суворовцы 7-8 класса представляют команду:</a:t>
            </a:r>
          </a:p>
          <a:p>
            <a:pPr algn="ctr" rtl="0"/>
            <a:r>
              <a:rPr lang="ru-RU" sz="5400" dirty="0" smtClean="0"/>
              <a:t>КРЫЛЬЯ НАУКИ</a:t>
            </a:r>
          </a:p>
          <a:p>
            <a:pPr rtl="0"/>
            <a:endParaRPr lang="ru-RU" sz="2400" dirty="0"/>
          </a:p>
          <a:p>
            <a:pPr rtl="0"/>
            <a:endParaRPr lang="ru-RU" sz="2400" dirty="0" smtClean="0"/>
          </a:p>
          <a:p>
            <a:pPr rtl="0"/>
            <a:r>
              <a:rPr lang="ru-RU" sz="2400" dirty="0" smtClean="0"/>
              <a:t>Руководитель</a:t>
            </a:r>
            <a:r>
              <a:rPr lang="ru-RU" sz="2400" dirty="0" smtClean="0"/>
              <a:t>: преподаватель химии и биологии </a:t>
            </a:r>
            <a:r>
              <a:rPr lang="ru-RU" sz="2400" dirty="0" err="1" smtClean="0"/>
              <a:t>Нафигин</a:t>
            </a:r>
            <a:r>
              <a:rPr lang="ru-RU" sz="2400" dirty="0" smtClean="0"/>
              <a:t> Р.Р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39" y="1395945"/>
            <a:ext cx="843927" cy="1036824"/>
          </a:xfrm>
          <a:prstGeom prst="rect">
            <a:avLst/>
          </a:prstGeo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4455" b="14687"/>
          <a:stretch/>
        </p:blipFill>
        <p:spPr>
          <a:xfrm rot="21153460">
            <a:off x="5812303" y="884295"/>
            <a:ext cx="5362291" cy="5099834"/>
          </a:xfrm>
          <a:custGeom>
            <a:avLst/>
            <a:gdLst>
              <a:gd name="connsiteX0" fmla="*/ 1916972 w 5203708"/>
              <a:gd name="connsiteY0" fmla="*/ 4076503 h 4949013"/>
              <a:gd name="connsiteX1" fmla="*/ 3072919 w 5203708"/>
              <a:gd name="connsiteY1" fmla="*/ 4076503 h 4949013"/>
              <a:gd name="connsiteX2" fmla="*/ 3218340 w 5203708"/>
              <a:gd name="connsiteY2" fmla="*/ 4221924 h 4949013"/>
              <a:gd name="connsiteX3" fmla="*/ 3218340 w 5203708"/>
              <a:gd name="connsiteY3" fmla="*/ 4803592 h 4949013"/>
              <a:gd name="connsiteX4" fmla="*/ 3072919 w 5203708"/>
              <a:gd name="connsiteY4" fmla="*/ 4949013 h 4949013"/>
              <a:gd name="connsiteX5" fmla="*/ 1916972 w 5203708"/>
              <a:gd name="connsiteY5" fmla="*/ 4949013 h 4949013"/>
              <a:gd name="connsiteX6" fmla="*/ 1771551 w 5203708"/>
              <a:gd name="connsiteY6" fmla="*/ 4803592 h 4949013"/>
              <a:gd name="connsiteX7" fmla="*/ 1771551 w 5203708"/>
              <a:gd name="connsiteY7" fmla="*/ 4221924 h 4949013"/>
              <a:gd name="connsiteX8" fmla="*/ 1916972 w 5203708"/>
              <a:gd name="connsiteY8" fmla="*/ 4076503 h 4949013"/>
              <a:gd name="connsiteX9" fmla="*/ 1982438 w 5203708"/>
              <a:gd name="connsiteY9" fmla="*/ 2609009 h 4949013"/>
              <a:gd name="connsiteX10" fmla="*/ 2983942 w 5203708"/>
              <a:gd name="connsiteY10" fmla="*/ 2609009 h 4949013"/>
              <a:gd name="connsiteX11" fmla="*/ 3218340 w 5203708"/>
              <a:gd name="connsiteY11" fmla="*/ 2843407 h 4949013"/>
              <a:gd name="connsiteX12" fmla="*/ 3218340 w 5203708"/>
              <a:gd name="connsiteY12" fmla="*/ 3780968 h 4949013"/>
              <a:gd name="connsiteX13" fmla="*/ 2983942 w 5203708"/>
              <a:gd name="connsiteY13" fmla="*/ 4015366 h 4949013"/>
              <a:gd name="connsiteX14" fmla="*/ 1982438 w 5203708"/>
              <a:gd name="connsiteY14" fmla="*/ 4015366 h 4949013"/>
              <a:gd name="connsiteX15" fmla="*/ 1748040 w 5203708"/>
              <a:gd name="connsiteY15" fmla="*/ 3780968 h 4949013"/>
              <a:gd name="connsiteX16" fmla="*/ 1748040 w 5203708"/>
              <a:gd name="connsiteY16" fmla="*/ 2843407 h 4949013"/>
              <a:gd name="connsiteX17" fmla="*/ 1982438 w 5203708"/>
              <a:gd name="connsiteY17" fmla="*/ 2609009 h 4949013"/>
              <a:gd name="connsiteX18" fmla="*/ 283509 w 5203708"/>
              <a:gd name="connsiteY18" fmla="*/ 2609009 h 4949013"/>
              <a:gd name="connsiteX19" fmla="*/ 1417511 w 5203708"/>
              <a:gd name="connsiteY19" fmla="*/ 2609009 h 4949013"/>
              <a:gd name="connsiteX20" fmla="*/ 1701020 w 5203708"/>
              <a:gd name="connsiteY20" fmla="*/ 2892518 h 4949013"/>
              <a:gd name="connsiteX21" fmla="*/ 1701020 w 5203708"/>
              <a:gd name="connsiteY21" fmla="*/ 4665504 h 4949013"/>
              <a:gd name="connsiteX22" fmla="*/ 1417511 w 5203708"/>
              <a:gd name="connsiteY22" fmla="*/ 4949013 h 4949013"/>
              <a:gd name="connsiteX23" fmla="*/ 283509 w 5203708"/>
              <a:gd name="connsiteY23" fmla="*/ 4949013 h 4949013"/>
              <a:gd name="connsiteX24" fmla="*/ 0 w 5203708"/>
              <a:gd name="connsiteY24" fmla="*/ 4665504 h 4949013"/>
              <a:gd name="connsiteX25" fmla="*/ 0 w 5203708"/>
              <a:gd name="connsiteY25" fmla="*/ 2892518 h 4949013"/>
              <a:gd name="connsiteX26" fmla="*/ 283509 w 5203708"/>
              <a:gd name="connsiteY26" fmla="*/ 2609009 h 4949013"/>
              <a:gd name="connsiteX27" fmla="*/ 234399 w 5203708"/>
              <a:gd name="connsiteY27" fmla="*/ 1141515 h 4949013"/>
              <a:gd name="connsiteX28" fmla="*/ 2983942 w 5203708"/>
              <a:gd name="connsiteY28" fmla="*/ 1141515 h 4949013"/>
              <a:gd name="connsiteX29" fmla="*/ 3218340 w 5203708"/>
              <a:gd name="connsiteY29" fmla="*/ 1375913 h 4949013"/>
              <a:gd name="connsiteX30" fmla="*/ 3218340 w 5203708"/>
              <a:gd name="connsiteY30" fmla="*/ 2313474 h 4949013"/>
              <a:gd name="connsiteX31" fmla="*/ 2983942 w 5203708"/>
              <a:gd name="connsiteY31" fmla="*/ 2547872 h 4949013"/>
              <a:gd name="connsiteX32" fmla="*/ 234399 w 5203708"/>
              <a:gd name="connsiteY32" fmla="*/ 2547872 h 4949013"/>
              <a:gd name="connsiteX33" fmla="*/ 1 w 5203708"/>
              <a:gd name="connsiteY33" fmla="*/ 2313474 h 4949013"/>
              <a:gd name="connsiteX34" fmla="*/ 1 w 5203708"/>
              <a:gd name="connsiteY34" fmla="*/ 1375913 h 4949013"/>
              <a:gd name="connsiteX35" fmla="*/ 234399 w 5203708"/>
              <a:gd name="connsiteY35" fmla="*/ 1141515 h 4949013"/>
              <a:gd name="connsiteX36" fmla="*/ 3608017 w 5203708"/>
              <a:gd name="connsiteY36" fmla="*/ 1140155 h 4949013"/>
              <a:gd name="connsiteX37" fmla="*/ 4884561 w 5203708"/>
              <a:gd name="connsiteY37" fmla="*/ 1140155 h 4949013"/>
              <a:gd name="connsiteX38" fmla="*/ 5203707 w 5203708"/>
              <a:gd name="connsiteY38" fmla="*/ 1459301 h 4949013"/>
              <a:gd name="connsiteX39" fmla="*/ 5203707 w 5203708"/>
              <a:gd name="connsiteY39" fmla="*/ 4629867 h 4949013"/>
              <a:gd name="connsiteX40" fmla="*/ 4884561 w 5203708"/>
              <a:gd name="connsiteY40" fmla="*/ 4949013 h 4949013"/>
              <a:gd name="connsiteX41" fmla="*/ 3608017 w 5203708"/>
              <a:gd name="connsiteY41" fmla="*/ 4949013 h 4949013"/>
              <a:gd name="connsiteX42" fmla="*/ 3288871 w 5203708"/>
              <a:gd name="connsiteY42" fmla="*/ 4629867 h 4949013"/>
              <a:gd name="connsiteX43" fmla="*/ 3288871 w 5203708"/>
              <a:gd name="connsiteY43" fmla="*/ 1459301 h 4949013"/>
              <a:gd name="connsiteX44" fmla="*/ 3608017 w 5203708"/>
              <a:gd name="connsiteY44" fmla="*/ 1140155 h 4949013"/>
              <a:gd name="connsiteX45" fmla="*/ 2098310 w 5203708"/>
              <a:gd name="connsiteY45" fmla="*/ 16180 h 4949013"/>
              <a:gd name="connsiteX46" fmla="*/ 5026338 w 5203708"/>
              <a:gd name="connsiteY46" fmla="*/ 16180 h 4949013"/>
              <a:gd name="connsiteX47" fmla="*/ 5203708 w 5203708"/>
              <a:gd name="connsiteY47" fmla="*/ 193550 h 4949013"/>
              <a:gd name="connsiteX48" fmla="*/ 5203708 w 5203708"/>
              <a:gd name="connsiteY48" fmla="*/ 903008 h 4949013"/>
              <a:gd name="connsiteX49" fmla="*/ 5026338 w 5203708"/>
              <a:gd name="connsiteY49" fmla="*/ 1080378 h 4949013"/>
              <a:gd name="connsiteX50" fmla="*/ 2098310 w 5203708"/>
              <a:gd name="connsiteY50" fmla="*/ 1080378 h 4949013"/>
              <a:gd name="connsiteX51" fmla="*/ 1920940 w 5203708"/>
              <a:gd name="connsiteY51" fmla="*/ 903008 h 4949013"/>
              <a:gd name="connsiteX52" fmla="*/ 1920940 w 5203708"/>
              <a:gd name="connsiteY52" fmla="*/ 193550 h 4949013"/>
              <a:gd name="connsiteX53" fmla="*/ 2098310 w 5203708"/>
              <a:gd name="connsiteY53" fmla="*/ 16180 h 4949013"/>
              <a:gd name="connsiteX54" fmla="*/ 182764 w 5203708"/>
              <a:gd name="connsiteY54" fmla="*/ 0 h 4949013"/>
              <a:gd name="connsiteX55" fmla="*/ 1648887 w 5203708"/>
              <a:gd name="connsiteY55" fmla="*/ 0 h 4949013"/>
              <a:gd name="connsiteX56" fmla="*/ 1831650 w 5203708"/>
              <a:gd name="connsiteY56" fmla="*/ 182763 h 4949013"/>
              <a:gd name="connsiteX57" fmla="*/ 1831650 w 5203708"/>
              <a:gd name="connsiteY57" fmla="*/ 913795 h 4949013"/>
              <a:gd name="connsiteX58" fmla="*/ 1648887 w 5203708"/>
              <a:gd name="connsiteY58" fmla="*/ 1096557 h 4949013"/>
              <a:gd name="connsiteX59" fmla="*/ 182764 w 5203708"/>
              <a:gd name="connsiteY59" fmla="*/ 1096557 h 4949013"/>
              <a:gd name="connsiteX60" fmla="*/ 1 w 5203708"/>
              <a:gd name="connsiteY60" fmla="*/ 913795 h 4949013"/>
              <a:gd name="connsiteX61" fmla="*/ 1 w 5203708"/>
              <a:gd name="connsiteY61" fmla="*/ 182763 h 4949013"/>
              <a:gd name="connsiteX62" fmla="*/ 182764 w 5203708"/>
              <a:gd name="connsiteY62" fmla="*/ 0 h 49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03708" h="4949013">
                <a:moveTo>
                  <a:pt x="1916972" y="4076503"/>
                </a:moveTo>
                <a:lnTo>
                  <a:pt x="3072919" y="4076503"/>
                </a:lnTo>
                <a:cubicBezTo>
                  <a:pt x="3153233" y="4076503"/>
                  <a:pt x="3218340" y="4141610"/>
                  <a:pt x="3218340" y="4221924"/>
                </a:cubicBezTo>
                <a:lnTo>
                  <a:pt x="3218340" y="4803592"/>
                </a:lnTo>
                <a:cubicBezTo>
                  <a:pt x="3218340" y="4883906"/>
                  <a:pt x="3153233" y="4949013"/>
                  <a:pt x="3072919" y="4949013"/>
                </a:cubicBezTo>
                <a:lnTo>
                  <a:pt x="1916972" y="4949013"/>
                </a:lnTo>
                <a:cubicBezTo>
                  <a:pt x="1836658" y="4949013"/>
                  <a:pt x="1771551" y="4883906"/>
                  <a:pt x="1771551" y="4803592"/>
                </a:cubicBezTo>
                <a:lnTo>
                  <a:pt x="1771551" y="4221924"/>
                </a:lnTo>
                <a:cubicBezTo>
                  <a:pt x="1771551" y="4141610"/>
                  <a:pt x="1836658" y="4076503"/>
                  <a:pt x="1916972" y="4076503"/>
                </a:cubicBezTo>
                <a:close/>
                <a:moveTo>
                  <a:pt x="1982438" y="2609009"/>
                </a:moveTo>
                <a:lnTo>
                  <a:pt x="2983942" y="2609009"/>
                </a:lnTo>
                <a:cubicBezTo>
                  <a:pt x="3113396" y="2609009"/>
                  <a:pt x="3218340" y="2713953"/>
                  <a:pt x="3218340" y="2843407"/>
                </a:cubicBezTo>
                <a:lnTo>
                  <a:pt x="3218340" y="3780968"/>
                </a:lnTo>
                <a:cubicBezTo>
                  <a:pt x="3218340" y="3910422"/>
                  <a:pt x="3113396" y="4015366"/>
                  <a:pt x="2983942" y="4015366"/>
                </a:cubicBezTo>
                <a:lnTo>
                  <a:pt x="1982438" y="4015366"/>
                </a:lnTo>
                <a:cubicBezTo>
                  <a:pt x="1852984" y="4015366"/>
                  <a:pt x="1748040" y="3910422"/>
                  <a:pt x="1748040" y="3780968"/>
                </a:cubicBezTo>
                <a:lnTo>
                  <a:pt x="1748040" y="2843407"/>
                </a:lnTo>
                <a:cubicBezTo>
                  <a:pt x="1748040" y="2713953"/>
                  <a:pt x="1852984" y="2609009"/>
                  <a:pt x="1982438" y="2609009"/>
                </a:cubicBezTo>
                <a:close/>
                <a:moveTo>
                  <a:pt x="283509" y="2609009"/>
                </a:moveTo>
                <a:lnTo>
                  <a:pt x="1417511" y="2609009"/>
                </a:lnTo>
                <a:cubicBezTo>
                  <a:pt x="1574089" y="2609009"/>
                  <a:pt x="1701020" y="2735940"/>
                  <a:pt x="1701020" y="2892518"/>
                </a:cubicBezTo>
                <a:lnTo>
                  <a:pt x="1701020" y="4665504"/>
                </a:lnTo>
                <a:cubicBezTo>
                  <a:pt x="1701020" y="4822082"/>
                  <a:pt x="1574089" y="4949013"/>
                  <a:pt x="1417511" y="4949013"/>
                </a:cubicBezTo>
                <a:lnTo>
                  <a:pt x="283509" y="4949013"/>
                </a:lnTo>
                <a:cubicBezTo>
                  <a:pt x="126931" y="4949013"/>
                  <a:pt x="0" y="4822082"/>
                  <a:pt x="0" y="4665504"/>
                </a:cubicBezTo>
                <a:lnTo>
                  <a:pt x="0" y="2892518"/>
                </a:lnTo>
                <a:cubicBezTo>
                  <a:pt x="0" y="2735940"/>
                  <a:pt x="126931" y="2609009"/>
                  <a:pt x="283509" y="2609009"/>
                </a:cubicBezTo>
                <a:close/>
                <a:moveTo>
                  <a:pt x="234399" y="1141515"/>
                </a:moveTo>
                <a:lnTo>
                  <a:pt x="2983942" y="1141515"/>
                </a:lnTo>
                <a:cubicBezTo>
                  <a:pt x="3113396" y="1141515"/>
                  <a:pt x="3218340" y="1246459"/>
                  <a:pt x="3218340" y="1375913"/>
                </a:cubicBezTo>
                <a:lnTo>
                  <a:pt x="3218340" y="2313474"/>
                </a:lnTo>
                <a:cubicBezTo>
                  <a:pt x="3218340" y="2442928"/>
                  <a:pt x="3113396" y="2547872"/>
                  <a:pt x="2983942" y="2547872"/>
                </a:cubicBezTo>
                <a:lnTo>
                  <a:pt x="234399" y="2547872"/>
                </a:lnTo>
                <a:cubicBezTo>
                  <a:pt x="104945" y="2547872"/>
                  <a:pt x="1" y="2442928"/>
                  <a:pt x="1" y="2313474"/>
                </a:cubicBezTo>
                <a:lnTo>
                  <a:pt x="1" y="1375913"/>
                </a:lnTo>
                <a:cubicBezTo>
                  <a:pt x="1" y="1246459"/>
                  <a:pt x="104945" y="1141515"/>
                  <a:pt x="234399" y="1141515"/>
                </a:cubicBezTo>
                <a:close/>
                <a:moveTo>
                  <a:pt x="3608017" y="1140155"/>
                </a:moveTo>
                <a:lnTo>
                  <a:pt x="4884561" y="1140155"/>
                </a:lnTo>
                <a:cubicBezTo>
                  <a:pt x="5060820" y="1140155"/>
                  <a:pt x="5203707" y="1283042"/>
                  <a:pt x="5203707" y="1459301"/>
                </a:cubicBezTo>
                <a:lnTo>
                  <a:pt x="5203707" y="4629867"/>
                </a:lnTo>
                <a:cubicBezTo>
                  <a:pt x="5203707" y="4806126"/>
                  <a:pt x="5060820" y="4949013"/>
                  <a:pt x="4884561" y="4949013"/>
                </a:cubicBezTo>
                <a:lnTo>
                  <a:pt x="3608017" y="4949013"/>
                </a:lnTo>
                <a:cubicBezTo>
                  <a:pt x="3431758" y="4949013"/>
                  <a:pt x="3288871" y="4806126"/>
                  <a:pt x="3288871" y="4629867"/>
                </a:cubicBezTo>
                <a:lnTo>
                  <a:pt x="3288871" y="1459301"/>
                </a:lnTo>
                <a:cubicBezTo>
                  <a:pt x="3288871" y="1283042"/>
                  <a:pt x="3431758" y="1140155"/>
                  <a:pt x="3608017" y="1140155"/>
                </a:cubicBezTo>
                <a:close/>
                <a:moveTo>
                  <a:pt x="2098310" y="16180"/>
                </a:moveTo>
                <a:lnTo>
                  <a:pt x="5026338" y="16180"/>
                </a:lnTo>
                <a:cubicBezTo>
                  <a:pt x="5124297" y="16180"/>
                  <a:pt x="5203708" y="95591"/>
                  <a:pt x="5203708" y="193550"/>
                </a:cubicBezTo>
                <a:lnTo>
                  <a:pt x="5203708" y="903008"/>
                </a:lnTo>
                <a:cubicBezTo>
                  <a:pt x="5203708" y="1000967"/>
                  <a:pt x="5124297" y="1080378"/>
                  <a:pt x="5026338" y="1080378"/>
                </a:cubicBezTo>
                <a:lnTo>
                  <a:pt x="2098310" y="1080378"/>
                </a:lnTo>
                <a:cubicBezTo>
                  <a:pt x="2000351" y="1080378"/>
                  <a:pt x="1920940" y="1000967"/>
                  <a:pt x="1920940" y="903008"/>
                </a:cubicBezTo>
                <a:lnTo>
                  <a:pt x="1920940" y="193550"/>
                </a:lnTo>
                <a:cubicBezTo>
                  <a:pt x="1920940" y="95591"/>
                  <a:pt x="2000351" y="16180"/>
                  <a:pt x="2098310" y="16180"/>
                </a:cubicBezTo>
                <a:close/>
                <a:moveTo>
                  <a:pt x="182764" y="0"/>
                </a:moveTo>
                <a:lnTo>
                  <a:pt x="1648887" y="0"/>
                </a:lnTo>
                <a:cubicBezTo>
                  <a:pt x="1749824" y="0"/>
                  <a:pt x="1831650" y="81826"/>
                  <a:pt x="1831650" y="182763"/>
                </a:cubicBezTo>
                <a:lnTo>
                  <a:pt x="1831650" y="913795"/>
                </a:lnTo>
                <a:cubicBezTo>
                  <a:pt x="1831650" y="1014732"/>
                  <a:pt x="1749824" y="1096557"/>
                  <a:pt x="1648887" y="1096557"/>
                </a:cubicBezTo>
                <a:lnTo>
                  <a:pt x="182764" y="1096557"/>
                </a:lnTo>
                <a:cubicBezTo>
                  <a:pt x="81827" y="1096557"/>
                  <a:pt x="1" y="1014732"/>
                  <a:pt x="1" y="913795"/>
                </a:cubicBezTo>
                <a:lnTo>
                  <a:pt x="1" y="182763"/>
                </a:lnTo>
                <a:cubicBezTo>
                  <a:pt x="1" y="81826"/>
                  <a:pt x="81827" y="0"/>
                  <a:pt x="1827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835" y="413554"/>
            <a:ext cx="6654618" cy="162763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6000" u="sng" dirty="0" smtClean="0"/>
              <a:t>Крылья науки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459">
            <a:off x="4356449" y="1459228"/>
            <a:ext cx="7360297" cy="4032163"/>
          </a:xfrm>
          <a:prstGeom prst="roundRect">
            <a:avLst>
              <a:gd name="adj" fmla="val 78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A06A08D5-DE03-22B9-F70F-1D7F963E6980}"/>
              </a:ext>
            </a:extLst>
          </p:cNvPr>
          <p:cNvSpPr txBox="1">
            <a:spLocks/>
          </p:cNvSpPr>
          <p:nvPr/>
        </p:nvSpPr>
        <p:spPr>
          <a:xfrm>
            <a:off x="-294203" y="1019552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rtlCol="0" anchor="t" anchorCtr="0"/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«Вместе к новым высотам»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20873271">
            <a:off x="1553516" y="3741623"/>
            <a:ext cx="2827143" cy="272142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6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F856148-3910-0BC3-79A0-D0A794C6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09" y="2939796"/>
            <a:ext cx="4108805" cy="9784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dirty="0" smtClean="0"/>
              <a:t>Казанский авиационный завод имени </a:t>
            </a:r>
            <a:r>
              <a:rPr lang="ru-RU" sz="3600" dirty="0"/>
              <a:t>С. П. </a:t>
            </a:r>
            <a:r>
              <a:rPr lang="ru-RU" sz="3600" dirty="0" smtClean="0"/>
              <a:t>Горбунова </a:t>
            </a:r>
            <a:r>
              <a:rPr lang="ru-RU" sz="3600" dirty="0"/>
              <a:t>— филиал ПАО «Туполев»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1714" y="1886858"/>
            <a:ext cx="7910286" cy="3396342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1800" dirty="0"/>
              <a:t>одно из крупнейших предприятий авиационной промышленности Российской Федерации, основанное в 1932 году в городе </a:t>
            </a:r>
            <a:r>
              <a:rPr lang="ru-RU" sz="1800" dirty="0" smtClean="0"/>
              <a:t>Казань. Сотрудничает </a:t>
            </a:r>
            <a:r>
              <a:rPr lang="ru-RU" sz="1800" dirty="0"/>
              <a:t>с более чем 600 зарубежными и отечественными </a:t>
            </a:r>
            <a:r>
              <a:rPr lang="ru-RU" sz="1800" dirty="0" smtClean="0"/>
              <a:t>предприятиями, производит военные и гражданские </a:t>
            </a:r>
            <a:r>
              <a:rPr lang="ru-RU" sz="1800" dirty="0"/>
              <a:t>самолёты, а также товары народного потребления. </a:t>
            </a:r>
            <a:r>
              <a:rPr lang="ru-RU" sz="1800" dirty="0" smtClean="0"/>
              <a:t>За свою вековую историю был награжден многими наградами за вклад в развитие и поддержании безопасности нашего государства.</a:t>
            </a:r>
            <a:endParaRPr lang="ru-RU" sz="1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81714" y="2017486"/>
            <a:ext cx="0" cy="314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56">
            <a:extLst>
              <a:ext uri="{FF2B5EF4-FFF2-40B4-BE49-F238E27FC236}">
                <a16:creationId xmlns:a16="http://schemas.microsoft.com/office/drawing/2014/main" xmlns="" id="{00326D99-DAD3-4FED-A95F-BFF05E5E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32" y="2876054"/>
            <a:ext cx="6183085" cy="2862225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3200" dirty="0"/>
              <a:t>Находится в восточной части </a:t>
            </a:r>
            <a:r>
              <a:rPr lang="ru-RU" sz="3200" dirty="0" smtClean="0"/>
              <a:t>города</a:t>
            </a:r>
            <a:r>
              <a:rPr lang="ru-RU" sz="3200" dirty="0"/>
              <a:t> </a:t>
            </a:r>
            <a:r>
              <a:rPr lang="ru-RU" sz="3200" dirty="0" smtClean="0"/>
              <a:t>Казани. </a:t>
            </a:r>
            <a:r>
              <a:rPr lang="ru-RU" sz="3200" dirty="0"/>
              <a:t>Имеет расположенный рядом </a:t>
            </a:r>
            <a:r>
              <a:rPr lang="ru-RU" sz="3200" dirty="0" smtClean="0"/>
              <a:t>заводской </a:t>
            </a:r>
            <a:r>
              <a:rPr lang="ru-RU" sz="3200" dirty="0"/>
              <a:t>аэродром «Борисоглебское».</a:t>
            </a:r>
            <a:br>
              <a:rPr lang="ru-RU" sz="3200" dirty="0"/>
            </a:br>
            <a:r>
              <a:rPr lang="ru-RU" sz="3200" dirty="0" smtClean="0"/>
              <a:t>является </a:t>
            </a:r>
            <a:r>
              <a:rPr lang="ru-RU" sz="3200" dirty="0"/>
              <a:t>одним из районообразующих предприятий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64" y="145144"/>
            <a:ext cx="5255079" cy="253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263" y="2765077"/>
            <a:ext cx="5255079" cy="3693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335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Заголовок 558">
            <a:extLst>
              <a:ext uri="{FF2B5EF4-FFF2-40B4-BE49-F238E27FC236}">
                <a16:creationId xmlns:a16="http://schemas.microsoft.com/office/drawing/2014/main" xmlns="" id="{0DE1AE44-1E98-4843-AABC-CB5A884A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516" y="261257"/>
            <a:ext cx="11061259" cy="107696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Выпускаемая продукция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D9036395-3643-4D4E-95D7-0B29D19C01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5090884" y="-243115"/>
            <a:ext cx="2010229" cy="12192000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Закат и </a:t>
            </a:r>
            <a:br>
              <a:rPr lang="ru-RU" dirty="0"/>
            </a:br>
            <a:r>
              <a:rPr lang="ru-RU" dirty="0"/>
              <a:t>море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14" y="4949372"/>
            <a:ext cx="3730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 – 160 - Самый большой в мире стратегический ракетоносец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30914" y="4949371"/>
            <a:ext cx="37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 – 22М3 -не имеющий аналогов дальний многорежимный бомбардировщик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178802" y="4949370"/>
            <a:ext cx="3730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ТУ – 214 Современный пассажирский  </a:t>
            </a:r>
            <a:r>
              <a:rPr lang="ru-RU" sz="2400" dirty="0" err="1" smtClean="0"/>
              <a:t>узкофюзеляжный</a:t>
            </a:r>
            <a:r>
              <a:rPr lang="ru-RU" sz="2400" dirty="0" smtClean="0"/>
              <a:t> самолет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7" y="1845768"/>
            <a:ext cx="3749039" cy="2499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3000" endPos="20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2" y="1840867"/>
            <a:ext cx="3744322" cy="250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0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r="11179"/>
          <a:stretch/>
        </p:blipFill>
        <p:spPr>
          <a:xfrm>
            <a:off x="4198258" y="1840867"/>
            <a:ext cx="3730172" cy="250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0" endPos="2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00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/>
      <p:bldP spid="13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Произвольный</PresentationFormat>
  <Paragraphs>20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Казанское суворовское военное ордена почёта училище </vt:lpstr>
      <vt:lpstr>Крылья науки  </vt:lpstr>
      <vt:lpstr>Казанский авиационный завод имени С. П. Горбунова — филиал ПАО «Туполев» </vt:lpstr>
      <vt:lpstr>Находится в восточной части города Казани. Имеет расположенный рядом заводской аэродром «Борисоглебское». является одним из районообразующих предприятий.</vt:lpstr>
      <vt:lpstr>Выпускаемая продукция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2024-11-27T08:26:24Z</dcterms:modified>
</cp:coreProperties>
</file>