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B%D1%8E%D0%BA%D0%BE%D0%B7%D0%B0_(%D0%BF%D0%B5%D0%B2%D0%B8%D1%86%D0%B0)#cite_note-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0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Bahnschrift Condensed" pitchFamily="34" charset="0"/>
              </a:rPr>
              <a:t>Наталья Ильинична </a:t>
            </a:r>
            <a:r>
              <a:rPr lang="ru-RU" dirty="0" err="1">
                <a:solidFill>
                  <a:srgbClr val="FFFF00"/>
                </a:solidFill>
                <a:latin typeface="Bahnschrift Condensed" pitchFamily="34" charset="0"/>
              </a:rPr>
              <a:t>Ионова</a:t>
            </a:r>
            <a:endParaRPr lang="ru-RU" dirty="0">
              <a:solidFill>
                <a:srgbClr val="FFFF00"/>
              </a:solidFill>
              <a:latin typeface="Bahnschrift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4584170" cy="4536504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err="1">
                <a:solidFill>
                  <a:srgbClr val="FFFF00"/>
                </a:solidFill>
                <a:latin typeface="Bahnschrift Condensed" pitchFamily="34" charset="0"/>
              </a:rPr>
              <a:t>Глюко́за</a:t>
            </a:r>
            <a:r>
              <a:rPr lang="ru-RU" sz="7200" dirty="0">
                <a:solidFill>
                  <a:srgbClr val="FFFF00"/>
                </a:solidFill>
                <a:latin typeface="Bahnschrift Condensed" pitchFamily="34" charset="0"/>
              </a:rPr>
              <a:t> (псевдоним также стилизуется как </a:t>
            </a:r>
            <a:r>
              <a:rPr lang="ru-RU" sz="7200" b="1" dirty="0" err="1">
                <a:solidFill>
                  <a:srgbClr val="FFFF00"/>
                </a:solidFill>
                <a:latin typeface="Bahnschrift Condensed" pitchFamily="34" charset="0"/>
              </a:rPr>
              <a:t>Глюк’oZa</a:t>
            </a:r>
            <a:r>
              <a:rPr lang="ru-RU" sz="7200" dirty="0">
                <a:solidFill>
                  <a:srgbClr val="FFFF00"/>
                </a:solidFill>
                <a:latin typeface="Bahnschrift Condensed" pitchFamily="34" charset="0"/>
              </a:rPr>
              <a:t>, настоящее имя — </a:t>
            </a:r>
            <a:r>
              <a:rPr lang="ru-RU" sz="7200" b="1" dirty="0" err="1">
                <a:solidFill>
                  <a:srgbClr val="FFFF00"/>
                </a:solidFill>
                <a:latin typeface="Bahnschrift Condensed" pitchFamily="34" charset="0"/>
              </a:rPr>
              <a:t>Ната́лья</a:t>
            </a:r>
            <a:r>
              <a:rPr lang="ru-RU" sz="7200" b="1" dirty="0">
                <a:solidFill>
                  <a:srgbClr val="FFFF00"/>
                </a:solidFill>
                <a:latin typeface="Bahnschrift Condensed" pitchFamily="34" charset="0"/>
              </a:rPr>
              <a:t> </a:t>
            </a:r>
            <a:r>
              <a:rPr lang="ru-RU" sz="7200" b="1" dirty="0" err="1">
                <a:solidFill>
                  <a:srgbClr val="FFFF00"/>
                </a:solidFill>
                <a:latin typeface="Bahnschrift Condensed" pitchFamily="34" charset="0"/>
              </a:rPr>
              <a:t>Ильи́нична</a:t>
            </a:r>
            <a:r>
              <a:rPr lang="ru-RU" sz="7200" b="1" dirty="0">
                <a:solidFill>
                  <a:srgbClr val="FFFF00"/>
                </a:solidFill>
                <a:latin typeface="Bahnschrift Condensed" pitchFamily="34" charset="0"/>
              </a:rPr>
              <a:t> </a:t>
            </a:r>
            <a:r>
              <a:rPr lang="ru-RU" sz="7200" b="1" dirty="0" err="1">
                <a:solidFill>
                  <a:srgbClr val="FFFF00"/>
                </a:solidFill>
                <a:latin typeface="Bahnschrift Condensed" pitchFamily="34" charset="0"/>
              </a:rPr>
              <a:t>Чистяко́ва-Ио́нова</a:t>
            </a:r>
            <a:r>
              <a:rPr lang="ru-RU" sz="7200" dirty="0">
                <a:solidFill>
                  <a:srgbClr val="FFFF00"/>
                </a:solidFill>
                <a:latin typeface="Bahnschrift Condensed" pitchFamily="34" charset="0"/>
              </a:rPr>
              <a:t>; род. </a:t>
            </a:r>
            <a:r>
              <a:rPr lang="ru-RU" sz="7200" dirty="0" smtClean="0">
                <a:solidFill>
                  <a:srgbClr val="FFFF00"/>
                </a:solidFill>
                <a:latin typeface="Bahnschrift Condensed" pitchFamily="34" charset="0"/>
              </a:rPr>
              <a:t>7 июня 1986,Москва)</a:t>
            </a:r>
            <a:r>
              <a:rPr lang="ru-RU" sz="7200" dirty="0">
                <a:solidFill>
                  <a:srgbClr val="FFFF00"/>
                </a:solidFill>
                <a:latin typeface="Bahnschrift Condensed" pitchFamily="34" charset="0"/>
              </a:rPr>
              <a:t> — российская поп-певица, актриса кино и озвучивания, телеведущая.</a:t>
            </a:r>
          </a:p>
          <a:p>
            <a:r>
              <a:rPr lang="ru-RU" sz="7200" dirty="0">
                <a:solidFill>
                  <a:srgbClr val="FFFF00"/>
                </a:solidFill>
                <a:latin typeface="Bahnschrift Condensed" pitchFamily="34" charset="0"/>
              </a:rPr>
              <a:t>Дебютный альбом певицы </a:t>
            </a:r>
            <a:r>
              <a:rPr lang="ru-RU" sz="7200" dirty="0" smtClean="0">
                <a:solidFill>
                  <a:srgbClr val="FFFF00"/>
                </a:solidFill>
                <a:latin typeface="Bahnschrift Condensed" pitchFamily="34" charset="0"/>
              </a:rPr>
              <a:t>«</a:t>
            </a:r>
            <a:r>
              <a:rPr lang="ru-RU" sz="7200" b="1" dirty="0">
                <a:solidFill>
                  <a:srgbClr val="FFFF00"/>
                </a:solidFill>
                <a:latin typeface="Bahnschrift Condensed" pitchFamily="34" charset="0"/>
              </a:rPr>
              <a:t>Глюк’</a:t>
            </a:r>
            <a:r>
              <a:rPr lang="en-US" sz="7200" b="1" dirty="0" err="1" smtClean="0">
                <a:solidFill>
                  <a:srgbClr val="FFFF00"/>
                </a:solidFill>
                <a:latin typeface="Bahnschrift Condensed" pitchFamily="34" charset="0"/>
              </a:rPr>
              <a:t>oZa</a:t>
            </a:r>
            <a:r>
              <a:rPr lang="en-US" sz="7200" b="1" dirty="0" smtClean="0">
                <a:solidFill>
                  <a:srgbClr val="FFFF00"/>
                </a:solidFill>
                <a:latin typeface="Bahnschrift Condensed" pitchFamily="34" charset="0"/>
              </a:rPr>
              <a:t> Nostra</a:t>
            </a:r>
            <a:r>
              <a:rPr lang="ru-RU" sz="7200" dirty="0" smtClean="0">
                <a:solidFill>
                  <a:srgbClr val="FFFF00"/>
                </a:solidFill>
                <a:latin typeface="Bahnschrift Condensed" pitchFamily="34" charset="0"/>
              </a:rPr>
              <a:t>» </a:t>
            </a:r>
            <a:r>
              <a:rPr lang="ru-RU" sz="7200" dirty="0">
                <a:solidFill>
                  <a:srgbClr val="FFFF00"/>
                </a:solidFill>
                <a:latin typeface="Bahnschrift Condensed" pitchFamily="34" charset="0"/>
              </a:rPr>
              <a:t>был признан лучшим альбомом 2004 года по версии премии </a:t>
            </a:r>
            <a:r>
              <a:rPr lang="ru-RU" sz="7200" dirty="0" smtClean="0">
                <a:solidFill>
                  <a:srgbClr val="FFFF00"/>
                </a:solidFill>
                <a:latin typeface="Bahnschrift Condensed" pitchFamily="34" charset="0"/>
              </a:rPr>
              <a:t>«</a:t>
            </a:r>
            <a:r>
              <a:rPr lang="ru-RU" sz="7200" dirty="0" err="1" smtClean="0">
                <a:solidFill>
                  <a:srgbClr val="FFFF00"/>
                </a:solidFill>
                <a:latin typeface="Bahnschrift Condensed" pitchFamily="34" charset="0"/>
              </a:rPr>
              <a:t>Рекордъ</a:t>
            </a:r>
            <a:r>
              <a:rPr lang="ru-RU" sz="7200" dirty="0" smtClean="0">
                <a:solidFill>
                  <a:srgbClr val="FFFF00"/>
                </a:solidFill>
                <a:latin typeface="Bahnschrift Condensed" pitchFamily="34" charset="0"/>
              </a:rPr>
              <a:t>», </a:t>
            </a:r>
            <a:r>
              <a:rPr lang="ru-RU" sz="7200" dirty="0">
                <a:solidFill>
                  <a:srgbClr val="FFFF00"/>
                </a:solidFill>
                <a:latin typeface="Bahnschrift Condensed" pitchFamily="34" charset="0"/>
              </a:rPr>
              <a:t>а </a:t>
            </a:r>
            <a:r>
              <a:rPr lang="ru-RU" sz="7200" dirty="0" err="1">
                <a:solidFill>
                  <a:srgbClr val="FFFF00"/>
                </a:solidFill>
                <a:latin typeface="Bahnschrift Condensed" pitchFamily="34" charset="0"/>
              </a:rPr>
              <a:t>синглы</a:t>
            </a:r>
            <a:r>
              <a:rPr lang="ru-RU" sz="7200" dirty="0">
                <a:solidFill>
                  <a:srgbClr val="FFFF00"/>
                </a:solidFill>
                <a:latin typeface="Bahnschrift Condensed" pitchFamily="34" charset="0"/>
              </a:rPr>
              <a:t> «Невеста» и «Ненавижу» возглавили </a:t>
            </a:r>
            <a:r>
              <a:rPr lang="ru-RU" sz="7200" dirty="0" smtClean="0">
                <a:solidFill>
                  <a:srgbClr val="FFFF00"/>
                </a:solidFill>
                <a:latin typeface="Bahnschrift Condensed" pitchFamily="34" charset="0"/>
              </a:rPr>
              <a:t>хит-парады</a:t>
            </a:r>
            <a:r>
              <a:rPr lang="ru-RU" sz="7200" dirty="0">
                <a:solidFill>
                  <a:srgbClr val="FFFF00"/>
                </a:solidFill>
                <a:latin typeface="Bahnschrift Condensed" pitchFamily="34" charset="0"/>
              </a:rPr>
              <a:t> России и </a:t>
            </a:r>
            <a:r>
              <a:rPr lang="ru-RU" sz="7200" dirty="0" smtClean="0">
                <a:solidFill>
                  <a:srgbClr val="FFFF00"/>
                </a:solidFill>
                <a:latin typeface="Bahnschrift Condensed" pitchFamily="34" charset="0"/>
              </a:rPr>
              <a:t>Украине.</a:t>
            </a:r>
            <a:endParaRPr lang="ru-RU" sz="7200" dirty="0">
              <a:solidFill>
                <a:srgbClr val="FFFF00"/>
              </a:solidFill>
              <a:latin typeface="Bahnschrift Condensed" pitchFamily="34" charset="0"/>
            </a:endParaRPr>
          </a:p>
          <a:p>
            <a:r>
              <a:rPr lang="ru-RU" sz="7200" dirty="0">
                <a:solidFill>
                  <a:srgbClr val="FFFF00"/>
                </a:solidFill>
                <a:latin typeface="Bahnschrift Condensed" pitchFamily="34" charset="0"/>
              </a:rPr>
              <a:t>За время карьеры достигла популярности в </a:t>
            </a:r>
            <a:r>
              <a:rPr lang="ru-RU" sz="7200" dirty="0" smtClean="0">
                <a:solidFill>
                  <a:srgbClr val="FFFF00"/>
                </a:solidFill>
                <a:latin typeface="Bahnschrift Condensed" pitchFamily="34" charset="0"/>
              </a:rPr>
              <a:t>СНГ</a:t>
            </a:r>
            <a:r>
              <a:rPr lang="ru-RU" sz="7200" dirty="0">
                <a:solidFill>
                  <a:srgbClr val="FFFF00"/>
                </a:solidFill>
                <a:latin typeface="Bahnschrift Condensed" pitchFamily="34" charset="0"/>
              </a:rPr>
              <a:t> и других странах </a:t>
            </a:r>
            <a:r>
              <a:rPr lang="ru-RU" sz="7200" dirty="0" smtClean="0">
                <a:solidFill>
                  <a:srgbClr val="FFFF00"/>
                </a:solidFill>
                <a:latin typeface="Bahnschrift Condensed" pitchFamily="34" charset="0"/>
              </a:rPr>
              <a:t>Восточной Европы, </a:t>
            </a:r>
            <a:r>
              <a:rPr lang="ru-RU" sz="7200" dirty="0">
                <a:solidFill>
                  <a:srgbClr val="FFFF00"/>
                </a:solidFill>
                <a:latin typeface="Bahnschrift Condensed" pitchFamily="34" charset="0"/>
              </a:rPr>
              <a:t>является </a:t>
            </a:r>
            <a:r>
              <a:rPr lang="ru-RU" sz="7200" dirty="0" smtClean="0">
                <a:solidFill>
                  <a:srgbClr val="FFFF00"/>
                </a:solidFill>
                <a:latin typeface="Bahnschrift Condensed" pitchFamily="34" charset="0"/>
              </a:rPr>
              <a:t>лауреатом</a:t>
            </a:r>
            <a:r>
              <a:rPr lang="ru-RU" sz="7200" dirty="0">
                <a:solidFill>
                  <a:srgbClr val="FFFF00"/>
                </a:solidFill>
                <a:latin typeface="Bahnschrift Condensed" pitchFamily="34" charset="0"/>
              </a:rPr>
              <a:t> многих российских и международных музыкальных наград, в том числе премий </a:t>
            </a:r>
            <a:r>
              <a:rPr lang="ru-RU" sz="7200" dirty="0" smtClean="0">
                <a:solidFill>
                  <a:srgbClr val="FFFF00"/>
                </a:solidFill>
                <a:latin typeface="Bahnschrift Condensed" pitchFamily="34" charset="0"/>
              </a:rPr>
              <a:t>«Звуковая дорожка», «Премия МУЗ-ТВ», «Золотой граммофон», «</a:t>
            </a:r>
            <a:r>
              <a:rPr lang="en-US" sz="7200" dirty="0" smtClean="0">
                <a:solidFill>
                  <a:srgbClr val="FFFF00"/>
                </a:solidFill>
                <a:latin typeface="Bahnschrift Condensed" pitchFamily="34" charset="0"/>
              </a:rPr>
              <a:t>MTV Music Europe Awards</a:t>
            </a:r>
            <a:r>
              <a:rPr lang="ru-RU" sz="7200" dirty="0" smtClean="0">
                <a:solidFill>
                  <a:srgbClr val="FFFF00"/>
                </a:solidFill>
                <a:latin typeface="Bahnschrift Condensed" pitchFamily="34" charset="0"/>
              </a:rPr>
              <a:t>»</a:t>
            </a:r>
            <a:r>
              <a:rPr lang="ru-RU" sz="7200" dirty="0">
                <a:solidFill>
                  <a:srgbClr val="FFFF00"/>
                </a:solidFill>
                <a:latin typeface="Bahnschrift Condensed" pitchFamily="34" charset="0"/>
              </a:rPr>
              <a:t> и фестиваля </a:t>
            </a:r>
            <a:r>
              <a:rPr lang="ru-RU" sz="7200" dirty="0" smtClean="0">
                <a:solidFill>
                  <a:srgbClr val="FFFF00"/>
                </a:solidFill>
                <a:latin typeface="Bahnschrift Condensed" pitchFamily="34" charset="0"/>
              </a:rPr>
              <a:t>«Песня года»</a:t>
            </a:r>
            <a:r>
              <a:rPr lang="ru-RU" sz="7200" u="sng" baseline="30000" dirty="0" smtClean="0">
                <a:solidFill>
                  <a:srgbClr val="FFFF00"/>
                </a:solidFill>
                <a:latin typeface="Bahnschrift Condensed" pitchFamily="34" charset="0"/>
                <a:hlinkClick r:id="rId3"/>
              </a:rPr>
              <a:t>[</a:t>
            </a:r>
            <a:endParaRPr lang="ru-RU" sz="7200" dirty="0">
              <a:solidFill>
                <a:srgbClr val="FFFF00"/>
              </a:solidFill>
              <a:latin typeface="Bahnschrift Condensed" pitchFamily="34" charset="0"/>
            </a:endParaRP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64487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09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36"/>
            <a:ext cx="9167813" cy="687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-108520" y="692696"/>
            <a:ext cx="3888432" cy="6165304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solidFill>
                  <a:srgbClr val="FFFF00"/>
                </a:solidFill>
                <a:latin typeface="Bahnschrift Condensed" pitchFamily="34" charset="0"/>
              </a:rPr>
              <a:t>Певица Глюкоза снималась в «Ералаше».</a:t>
            </a:r>
          </a:p>
          <a:p>
            <a:r>
              <a:rPr lang="ru-RU" sz="9600" dirty="0">
                <a:solidFill>
                  <a:srgbClr val="FFFF00"/>
                </a:solidFill>
                <a:latin typeface="Bahnschrift Condensed" pitchFamily="34" charset="0"/>
              </a:rPr>
              <a:t>Один из авторов киножурнала, Борис </a:t>
            </a:r>
            <a:r>
              <a:rPr lang="ru-RU" sz="9600" dirty="0" err="1">
                <a:solidFill>
                  <a:srgbClr val="FFFF00"/>
                </a:solidFill>
                <a:latin typeface="Bahnschrift Condensed" pitchFamily="34" charset="0"/>
              </a:rPr>
              <a:t>Грачевский</a:t>
            </a:r>
            <a:r>
              <a:rPr lang="ru-RU" sz="9600" dirty="0">
                <a:solidFill>
                  <a:srgbClr val="FFFF00"/>
                </a:solidFill>
                <a:latin typeface="Bahnschrift Condensed" pitchFamily="34" charset="0"/>
              </a:rPr>
              <a:t>, вспоминал, что Глюкоза была яркой звездой «Ералаша». В возрасте 11 лет она пришла на кастинг, и её взяли только потому, что посчитали симпатичной.</a:t>
            </a:r>
          </a:p>
          <a:p>
            <a:r>
              <a:rPr lang="ru-RU" sz="9600" dirty="0">
                <a:solidFill>
                  <a:srgbClr val="FFFF00"/>
                </a:solidFill>
                <a:latin typeface="Bahnschrift Condensed" pitchFamily="34" charset="0"/>
              </a:rPr>
              <a:t>Девочке сначала хотели отдать второстепенную роль, но затем она так разошлась, что её сделали главной героиней. </a:t>
            </a:r>
            <a:r>
              <a:rPr lang="ru-RU" sz="9600" dirty="0" err="1">
                <a:solidFill>
                  <a:srgbClr val="FFFF00"/>
                </a:solidFill>
                <a:latin typeface="Bahnschrift Condensed" pitchFamily="34" charset="0"/>
              </a:rPr>
              <a:t>Грачевский</a:t>
            </a:r>
            <a:r>
              <a:rPr lang="ru-RU" sz="9600" dirty="0">
                <a:solidFill>
                  <a:srgbClr val="FFFF00"/>
                </a:solidFill>
                <a:latin typeface="Bahnschrift Condensed" pitchFamily="34" charset="0"/>
              </a:rPr>
              <a:t> со смехом рассказывал, что она даже не поняла, что играет центрального персонажа</a:t>
            </a:r>
            <a:r>
              <a:rPr lang="ru-RU" sz="7400" dirty="0">
                <a:solidFill>
                  <a:srgbClr val="FFFF00"/>
                </a:solidFill>
                <a:latin typeface="Bahnschrift Condensed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9400"/>
            <a:ext cx="4067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97552"/>
            <a:ext cx="3956947" cy="3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81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6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2736304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FFFF00"/>
                </a:solidFill>
                <a:latin typeface="Bahnschrift Condensed" pitchFamily="34" charset="0"/>
              </a:rPr>
              <a:t>Сейчас Глюкоза продолжает иногда играть в кино, но большую часть времени уделяет певческой карьере. В год певица выпускает до 5 </a:t>
            </a:r>
            <a:r>
              <a:rPr lang="ru-RU" sz="3200" dirty="0" err="1">
                <a:solidFill>
                  <a:srgbClr val="FFFF00"/>
                </a:solidFill>
                <a:latin typeface="Bahnschrift Condensed" pitchFamily="34" charset="0"/>
              </a:rPr>
              <a:t>синглов</a:t>
            </a:r>
            <a:r>
              <a:rPr lang="ru-RU" sz="3200" dirty="0">
                <a:solidFill>
                  <a:srgbClr val="FFFF00"/>
                </a:solidFill>
                <a:latin typeface="Bahnschrift Condensed" pitchFamily="34" charset="0"/>
              </a:rPr>
              <a:t>, которые моментально становятся хитами.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3168352" cy="33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64740"/>
            <a:ext cx="3733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55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56" y="5715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Подготовили: Колмаков Е.В.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err="1" smtClean="0">
                <a:solidFill>
                  <a:srgbClr val="FFFF00"/>
                </a:solidFill>
              </a:rPr>
              <a:t>Трубицин</a:t>
            </a:r>
            <a:r>
              <a:rPr lang="ru-RU" dirty="0" smtClean="0">
                <a:solidFill>
                  <a:srgbClr val="FFFF00"/>
                </a:solidFill>
              </a:rPr>
              <a:t> А.А.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30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117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Наталья Ильинична Ионова</vt:lpstr>
      <vt:lpstr>Презентация PowerPoint</vt:lpstr>
      <vt:lpstr>Сейчас Глюкоза продолжает иногда играть в кино, но большую часть времени уделяет певческой карьере. В год певица выпускает до 5 синглов, которые моментально становятся хитами.</vt:lpstr>
      <vt:lpstr>Подготовили: Колмаков Е.В. Трубицин А.А.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Наталья Ильинична Ионова</dc:title>
  <dc:creator>Колмаков Елисей Витальевич</dc:creator>
  <cp:lastModifiedBy>Колмаков Елисей Витальевич</cp:lastModifiedBy>
  <cp:revision>4</cp:revision>
  <dcterms:created xsi:type="dcterms:W3CDTF">2024-05-19T09:59:04Z</dcterms:created>
  <dcterms:modified xsi:type="dcterms:W3CDTF">2024-05-29T05:29:14Z</dcterms:modified>
</cp:coreProperties>
</file>