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5" r:id="rId2"/>
    <p:sldId id="284" r:id="rId3"/>
    <p:sldId id="256" r:id="rId4"/>
    <p:sldId id="257" r:id="rId5"/>
    <p:sldId id="258" r:id="rId6"/>
    <p:sldId id="259" r:id="rId7"/>
    <p:sldId id="260" r:id="rId8"/>
    <p:sldId id="261" r:id="rId9"/>
    <p:sldId id="264" r:id="rId10"/>
    <p:sldId id="265" r:id="rId11"/>
    <p:sldId id="266" r:id="rId12"/>
    <p:sldId id="267" r:id="rId13"/>
    <p:sldId id="268" r:id="rId14"/>
    <p:sldId id="271" r:id="rId15"/>
    <p:sldId id="272" r:id="rId16"/>
    <p:sldId id="273" r:id="rId17"/>
    <p:sldId id="274" r:id="rId18"/>
    <p:sldId id="275" r:id="rId19"/>
    <p:sldId id="278" r:id="rId20"/>
    <p:sldId id="279" r:id="rId21"/>
    <p:sldId id="280" r:id="rId22"/>
    <p:sldId id="281" r:id="rId23"/>
    <p:sldId id="282" r:id="rId24"/>
  </p:sldIdLst>
  <p:sldSz cx="12192000" cy="6858000"/>
  <p:notesSz cx="6858000" cy="9144000"/>
  <p:custDataLst>
    <p:tags r:id="rId2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7DC54"/>
    <a:srgbClr val="F58673"/>
    <a:srgbClr val="FDF0E7"/>
    <a:srgbClr val="009E47"/>
    <a:srgbClr val="C4380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48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135EB-A87F-445C-8F45-6A070E21BA82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77F41-E331-4245-85F8-8CB53CD9C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111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7951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9882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8665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3135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1468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5785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3591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3301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7352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0968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6740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3494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8417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4700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2070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5594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7072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4485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5461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1753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999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7376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672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7577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0988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8256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9547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254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0346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0235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9315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0693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9AF2A-1DFE-4284-9BA0-38E327E9BDA1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30596-D860-4216-9686-8EEA3AAC6E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75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6.jpeg"/><Relationship Id="rId7" Type="http://schemas.openxmlformats.org/officeDocument/2006/relationships/slide" Target="slid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18" Type="http://schemas.openxmlformats.org/officeDocument/2006/relationships/slide" Target="slide19.xml"/><Relationship Id="rId3" Type="http://schemas.openxmlformats.org/officeDocument/2006/relationships/slide" Target="slide4.xml"/><Relationship Id="rId21" Type="http://schemas.openxmlformats.org/officeDocument/2006/relationships/slide" Target="slide22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17" Type="http://schemas.openxmlformats.org/officeDocument/2006/relationships/slide" Target="slide18.xml"/><Relationship Id="rId2" Type="http://schemas.openxmlformats.org/officeDocument/2006/relationships/notesSlide" Target="../notesSlides/notesSlide1.xml"/><Relationship Id="rId16" Type="http://schemas.openxmlformats.org/officeDocument/2006/relationships/slide" Target="slide17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24" Type="http://schemas.openxmlformats.org/officeDocument/2006/relationships/image" Target="../media/image6.png"/><Relationship Id="rId5" Type="http://schemas.openxmlformats.org/officeDocument/2006/relationships/slide" Target="slide6.xml"/><Relationship Id="rId15" Type="http://schemas.openxmlformats.org/officeDocument/2006/relationships/slide" Target="slide16.xml"/><Relationship Id="rId23" Type="http://schemas.openxmlformats.org/officeDocument/2006/relationships/slide" Target="slide3.xml"/><Relationship Id="rId10" Type="http://schemas.openxmlformats.org/officeDocument/2006/relationships/slide" Target="slide11.xml"/><Relationship Id="rId19" Type="http://schemas.openxmlformats.org/officeDocument/2006/relationships/slide" Target="slide20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5.xml"/><Relationship Id="rId22" Type="http://schemas.openxmlformats.org/officeDocument/2006/relationships/slide" Target="slide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53881"/>
            <a:ext cx="12243062" cy="7308612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470018" y="4332717"/>
            <a:ext cx="2466708" cy="2237840"/>
          </a:xfrm>
          <a:prstGeom prst="round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522802" y="5548238"/>
            <a:ext cx="4481464" cy="1187513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3077" name="Прямая соединительная линия 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6300" y="662114"/>
            <a:ext cx="7747000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Text Box 11"/>
          <p:cNvSpPr txBox="1">
            <a:spLocks noChangeArrowheads="1"/>
          </p:cNvSpPr>
          <p:nvPr/>
        </p:nvSpPr>
        <p:spPr bwMode="auto">
          <a:xfrm>
            <a:off x="-190500" y="0"/>
            <a:ext cx="12382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ТВЕРСКОЕ СУВОРОВСКОЕ ВОЕННОЕ </a:t>
            </a:r>
            <a:r>
              <a:rPr lang="ru-RU" altLang="ru-RU" sz="2000" dirty="0" smtClean="0"/>
              <a:t>ОРДЕНА ПОЧЕТА УЧИЛИЩЕ</a:t>
            </a:r>
            <a:r>
              <a:rPr lang="ru-RU" altLang="ru-RU" sz="2000" u="sng" dirty="0" smtClean="0"/>
              <a:t>          </a:t>
            </a:r>
            <a:endParaRPr lang="ru-RU" altLang="ru-RU" sz="2000" u="sng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  МИНИСТЕРСТВА ОБОРОНЫ РОССИЙСКОЙ ФЕДЕРАЦИИ</a:t>
            </a:r>
          </a:p>
        </p:txBody>
      </p:sp>
      <p:pic>
        <p:nvPicPr>
          <p:cNvPr id="16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8079" y="818507"/>
            <a:ext cx="647985" cy="794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Скругленный прямоугольник 16"/>
          <p:cNvSpPr/>
          <p:nvPr/>
        </p:nvSpPr>
        <p:spPr>
          <a:xfrm>
            <a:off x="2366821" y="1690450"/>
            <a:ext cx="7523430" cy="12852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КРЕАТИВНЫЙ МАРАФОН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3 тур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ru-RU" sz="3600" b="1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НаукЭКСики спешат на помощь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ru-RU" sz="2800" b="1" dirty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657094" y="5585964"/>
            <a:ext cx="4472412" cy="10773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Руководители команды</a:t>
            </a:r>
            <a:r>
              <a:rPr lang="en-US" sz="2000" dirty="0" smtClean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ru-RU" sz="2000" b="1" dirty="0" err="1" smtClean="0">
                <a:solidFill>
                  <a:schemeClr val="tx1"/>
                </a:solidFill>
              </a:rPr>
              <a:t>Герасина</a:t>
            </a:r>
            <a:r>
              <a:rPr lang="ru-RU" sz="2000" b="1" dirty="0" smtClean="0">
                <a:solidFill>
                  <a:schemeClr val="tx1"/>
                </a:solidFill>
              </a:rPr>
              <a:t> Лариса Валентиновна</a:t>
            </a:r>
          </a:p>
          <a:p>
            <a:pPr algn="ctr"/>
            <a:r>
              <a:rPr lang="ru-RU" sz="2000" b="1" dirty="0" err="1" smtClean="0">
                <a:solidFill>
                  <a:schemeClr val="tx1"/>
                </a:solidFill>
              </a:rPr>
              <a:t>Эсауленко</a:t>
            </a:r>
            <a:r>
              <a:rPr lang="ru-RU" sz="2000" b="1" dirty="0" smtClean="0">
                <a:solidFill>
                  <a:schemeClr val="tx1"/>
                </a:solidFill>
              </a:rPr>
              <a:t> Мария Александровна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0" name="Рисунок 9" descr="2f коп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0243" y="4585539"/>
            <a:ext cx="1831896" cy="1806782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827211" y="4621063"/>
            <a:ext cx="1758446" cy="165922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90193" y="4585046"/>
            <a:ext cx="1832484" cy="1740316"/>
          </a:xfrm>
          <a:prstGeom prst="ellipse">
            <a:avLst/>
          </a:prstGeom>
          <a:noFill/>
          <a:ln w="57150">
            <a:solidFill>
              <a:srgbClr val="FA3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50450" y="4655067"/>
            <a:ext cx="1702916" cy="160932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28836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718" y="662616"/>
            <a:ext cx="114212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dirty="0" smtClean="0"/>
              <a:t>    Готовые заготовки попадают на участок комплектации сварочного производства. Здесь они собираются в комплекты, каждый комплект соответствует определенной детали экскаватора. Используется в том числе и ацетиленовая сварка. Для ацетиленовой сварки через горелку на соединяемые детали подаётся горящая смесь из ацетилена(</a:t>
            </a:r>
            <a:r>
              <a:rPr lang="ru-RU" sz="2400" b="1" dirty="0" smtClean="0"/>
              <a:t>С</a:t>
            </a:r>
            <a:r>
              <a:rPr lang="ru-RU" sz="2400" b="1" baseline="-25000" dirty="0" smtClean="0"/>
              <a:t>2</a:t>
            </a:r>
            <a:r>
              <a:rPr lang="en-US" sz="2400" b="1" dirty="0" smtClean="0"/>
              <a:t>H</a:t>
            </a:r>
            <a:r>
              <a:rPr lang="ru-RU" sz="2400" b="1" baseline="-25000" dirty="0" smtClean="0"/>
              <a:t>2</a:t>
            </a:r>
            <a:r>
              <a:rPr lang="ru-RU" sz="2400" dirty="0" smtClean="0"/>
              <a:t>) и </a:t>
            </a:r>
            <a:r>
              <a:rPr lang="ru-RU" sz="2400" b="1" dirty="0" smtClean="0"/>
              <a:t>кислорода</a:t>
            </a:r>
            <a:r>
              <a:rPr lang="ru-RU" sz="2400" dirty="0" smtClean="0"/>
              <a:t>.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341603" cy="584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Ответ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2239" y="5698492"/>
            <a:ext cx="694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13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71308" y="166575"/>
            <a:ext cx="1051891" cy="46166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C4380C"/>
                </a:solidFill>
              </a:rPr>
              <a:t>Химия</a:t>
            </a:r>
            <a:endParaRPr lang="ru-RU" sz="2400" b="1" i="1" dirty="0">
              <a:solidFill>
                <a:srgbClr val="C4380C"/>
              </a:solidFill>
            </a:endParaRPr>
          </a:p>
        </p:txBody>
      </p:sp>
      <p:sp>
        <p:nvSpPr>
          <p:cNvPr id="8" name="Пояснение"/>
          <p:cNvSpPr txBox="1"/>
          <p:nvPr/>
        </p:nvSpPr>
        <p:spPr>
          <a:xfrm>
            <a:off x="7277098" y="5714873"/>
            <a:ext cx="2235083" cy="584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cs typeface="Times New Roman" pitchFamily="18" charset="0"/>
              </a:rPr>
              <a:t>Пояснение</a:t>
            </a:r>
            <a:endParaRPr lang="ru-RU" sz="3200" b="1" i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28674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3037" y="2453375"/>
            <a:ext cx="4000717" cy="2857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32782" y="2601608"/>
            <a:ext cx="59373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      Найдите сумму всех коэффициентов       в реакции горения ацетилена, если известно, что продукты реакции – </a:t>
            </a:r>
            <a:r>
              <a:rPr lang="ru-RU" sz="2400" b="1" dirty="0" smtClean="0"/>
              <a:t>углекислый газ </a:t>
            </a:r>
            <a:r>
              <a:rPr lang="ru-RU" sz="2400" dirty="0" smtClean="0"/>
              <a:t>и </a:t>
            </a:r>
            <a:r>
              <a:rPr lang="ru-RU" sz="2400" b="1" dirty="0" smtClean="0"/>
              <a:t>вода</a:t>
            </a:r>
            <a:r>
              <a:rPr lang="ru-RU" sz="2400" dirty="0" smtClean="0"/>
              <a:t>:</a:t>
            </a:r>
          </a:p>
          <a:p>
            <a:pPr algn="just"/>
            <a:r>
              <a:rPr lang="ru-RU" sz="2400" i="1" dirty="0" smtClean="0"/>
              <a:t>(Если перед формулой нет коэффициента, считаем его равным 1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sp>
        <p:nvSpPr>
          <p:cNvPr id="9" name="Пояснение 1"/>
          <p:cNvSpPr txBox="1"/>
          <p:nvPr/>
        </p:nvSpPr>
        <p:spPr>
          <a:xfrm>
            <a:off x="441899" y="2635984"/>
            <a:ext cx="6281159" cy="2554545"/>
          </a:xfrm>
          <a:prstGeom prst="rect">
            <a:avLst/>
          </a:prstGeom>
          <a:solidFill>
            <a:srgbClr val="FDF0E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360000" rIns="360000" rtlCol="0">
            <a:spAutoFit/>
          </a:bodyPr>
          <a:lstStyle/>
          <a:p>
            <a:r>
              <a:rPr lang="en-US" sz="3200" i="1" dirty="0" smtClean="0"/>
              <a:t> </a:t>
            </a:r>
            <a:r>
              <a:rPr lang="ru-RU" sz="3200" i="1" dirty="0" smtClean="0"/>
              <a:t>     </a:t>
            </a:r>
          </a:p>
          <a:p>
            <a:r>
              <a:rPr lang="ru-RU" sz="3200" i="1" dirty="0" smtClean="0"/>
              <a:t> </a:t>
            </a:r>
          </a:p>
          <a:p>
            <a:pPr algn="ctr"/>
            <a:r>
              <a:rPr lang="en-US" sz="3200" b="1" i="1" dirty="0" smtClean="0"/>
              <a:t>2C</a:t>
            </a:r>
            <a:r>
              <a:rPr lang="en-US" sz="3200" b="1" i="1" baseline="-25000" dirty="0" smtClean="0"/>
              <a:t>2</a:t>
            </a:r>
            <a:r>
              <a:rPr lang="en-US" sz="3200" b="1" i="1" dirty="0" smtClean="0"/>
              <a:t>H</a:t>
            </a:r>
            <a:r>
              <a:rPr lang="en-US" sz="3200" b="1" i="1" baseline="-25000" dirty="0" smtClean="0"/>
              <a:t>2</a:t>
            </a:r>
            <a:r>
              <a:rPr lang="en-US" sz="3200" b="1" i="1" dirty="0" smtClean="0"/>
              <a:t> + 5O</a:t>
            </a:r>
            <a:r>
              <a:rPr lang="en-US" sz="3200" b="1" i="1" baseline="-25000" dirty="0" smtClean="0"/>
              <a:t>2</a:t>
            </a:r>
            <a:r>
              <a:rPr lang="en-US" sz="3200" b="1" i="1" dirty="0" smtClean="0"/>
              <a:t> = 4CO</a:t>
            </a:r>
            <a:r>
              <a:rPr lang="en-US" sz="3200" b="1" i="1" baseline="-25000" dirty="0" smtClean="0"/>
              <a:t>2</a:t>
            </a:r>
            <a:r>
              <a:rPr lang="en-US" sz="3200" b="1" i="1" dirty="0" smtClean="0"/>
              <a:t> + 2H</a:t>
            </a:r>
            <a:r>
              <a:rPr lang="en-US" sz="3200" b="1" i="1" baseline="-25000" dirty="0" smtClean="0"/>
              <a:t>2</a:t>
            </a:r>
            <a:r>
              <a:rPr lang="en-US" sz="3200" b="1" i="1" dirty="0" smtClean="0"/>
              <a:t>O</a:t>
            </a:r>
            <a:endParaRPr lang="ru-RU" sz="3200" b="1" i="1" dirty="0" smtClean="0"/>
          </a:p>
          <a:p>
            <a:endParaRPr lang="ru-RU" sz="3200" dirty="0" smtClean="0"/>
          </a:p>
          <a:p>
            <a:endParaRPr lang="ru-RU" sz="3200" dirty="0"/>
          </a:p>
        </p:txBody>
      </p:sp>
      <p:pic>
        <p:nvPicPr>
          <p:cNvPr id="11" name="Рисунок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97820" y="5699262"/>
            <a:ext cx="1280271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91777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5949" y="557109"/>
            <a:ext cx="1124540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800" dirty="0" smtClean="0"/>
              <a:t>         </a:t>
            </a:r>
            <a:r>
              <a:rPr lang="ru-RU" sz="2400" dirty="0" smtClean="0"/>
              <a:t>Готовые металлоконструкции проходят механообработку на обрабатывающих центрах, а затем направляются на окраску. </a:t>
            </a:r>
          </a:p>
          <a:p>
            <a:pPr lvl="0" algn="just"/>
            <a:r>
              <a:rPr lang="ru-RU" sz="2400" dirty="0" smtClean="0"/>
              <a:t>        Красители содержат примеси некоторых тяжелых металлов, например, свинца. При попадании отходов в сточные воды, возникает риск экологического загрязнения окружающих водоемов. </a:t>
            </a:r>
          </a:p>
          <a:p>
            <a:pPr algn="just"/>
            <a:r>
              <a:rPr lang="ru-RU" sz="2400" dirty="0" smtClean="0"/>
              <a:t>        </a:t>
            </a:r>
            <a:r>
              <a:rPr lang="ru-RU" sz="2400" i="1" u="sng" dirty="0" smtClean="0"/>
              <a:t>Предложите химический  способ очистки сточных воды от ионов свинца:</a:t>
            </a:r>
            <a:endParaRPr lang="ru-RU" sz="2400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630073" y="5707039"/>
            <a:ext cx="1255878" cy="584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Ответ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2207" y="5764667"/>
            <a:ext cx="6189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Добавить раствор сульфата  натрия</a:t>
            </a:r>
            <a:endParaRPr lang="ru-RU" sz="2800" b="1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71308" y="166575"/>
            <a:ext cx="1051891" cy="46166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C4380C"/>
                </a:solidFill>
              </a:rPr>
              <a:t>Химия</a:t>
            </a:r>
            <a:endParaRPr lang="ru-RU" sz="2400" b="1" i="1" dirty="0">
              <a:solidFill>
                <a:srgbClr val="C4380C"/>
              </a:solidFill>
            </a:endParaRPr>
          </a:p>
        </p:txBody>
      </p:sp>
      <p:sp>
        <p:nvSpPr>
          <p:cNvPr id="8" name="Пояснение"/>
          <p:cNvSpPr txBox="1"/>
          <p:nvPr/>
        </p:nvSpPr>
        <p:spPr>
          <a:xfrm>
            <a:off x="8285501" y="5714873"/>
            <a:ext cx="2235083" cy="584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cs typeface="Times New Roman" pitchFamily="18" charset="0"/>
              </a:rPr>
              <a:t>Пояснение</a:t>
            </a:r>
            <a:endParaRPr lang="ru-RU" sz="3200" b="1" i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738554" y="3077924"/>
            <a:ext cx="52753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добавить оксид железа 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(III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)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добавить медную стружку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добавить раствор сульфата  натрия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добавить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гидроксид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 алюминия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662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30" name="Picture 6" descr="https://avatars.mds.yandex.net/i?id=5827711f140ec38bbcfce48ac23a85dbabed42cd-10509529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8765" y="3178482"/>
            <a:ext cx="2972186" cy="222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ояснение 1"/>
          <p:cNvSpPr txBox="1"/>
          <p:nvPr/>
        </p:nvSpPr>
        <p:spPr>
          <a:xfrm>
            <a:off x="373651" y="738989"/>
            <a:ext cx="11430000" cy="4666571"/>
          </a:xfrm>
          <a:prstGeom prst="rect">
            <a:avLst/>
          </a:prstGeom>
          <a:solidFill>
            <a:srgbClr val="FDF0E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US" sz="3200" i="1" dirty="0" smtClean="0"/>
              <a:t> </a:t>
            </a:r>
            <a:r>
              <a:rPr lang="ru-RU" sz="3200" i="1" dirty="0" smtClean="0"/>
              <a:t>     </a:t>
            </a:r>
          </a:p>
          <a:p>
            <a:r>
              <a:rPr lang="ru-RU" sz="3200" i="1" dirty="0" smtClean="0"/>
              <a:t>     При добавлении к сточным водам, содержащим ионы свинца, раствора сульфата натрия происходит реакция ионного обмена, в результате которой сульфат свинца (</a:t>
            </a:r>
            <a:r>
              <a:rPr lang="en-US" sz="3200" i="1" dirty="0" smtClean="0"/>
              <a:t>II</a:t>
            </a:r>
            <a:r>
              <a:rPr lang="ru-RU" sz="3200" i="1" dirty="0" smtClean="0"/>
              <a:t>) выпадает в осадок.</a:t>
            </a:r>
          </a:p>
          <a:p>
            <a:endParaRPr lang="ru-RU" sz="3200" dirty="0" smtClean="0"/>
          </a:p>
          <a:p>
            <a:pPr algn="ctr"/>
            <a:r>
              <a:rPr lang="en-US" sz="3200" i="1" dirty="0" smtClean="0"/>
              <a:t>Pb</a:t>
            </a:r>
            <a:r>
              <a:rPr lang="en-US" sz="3200" i="1" baseline="30000" dirty="0" smtClean="0"/>
              <a:t>2+</a:t>
            </a:r>
            <a:r>
              <a:rPr lang="en-US" sz="3200" i="1" dirty="0" smtClean="0"/>
              <a:t> + SO</a:t>
            </a:r>
            <a:r>
              <a:rPr lang="en-US" sz="3200" i="1" baseline="-25000" dirty="0" smtClean="0"/>
              <a:t>4</a:t>
            </a:r>
            <a:r>
              <a:rPr lang="en-US" sz="3200" i="1" baseline="30000" dirty="0" smtClean="0"/>
              <a:t>2-</a:t>
            </a:r>
            <a:r>
              <a:rPr lang="en-US" sz="3200" i="1" dirty="0" smtClean="0"/>
              <a:t> = PbSO</a:t>
            </a:r>
            <a:r>
              <a:rPr lang="en-US" sz="3200" i="1" baseline="-25000" dirty="0" smtClean="0"/>
              <a:t>4</a:t>
            </a:r>
            <a:r>
              <a:rPr lang="en-US" sz="3200" i="1" dirty="0" smtClean="0"/>
              <a:t>↓</a:t>
            </a:r>
            <a:endParaRPr lang="ru-RU" sz="3200" i="1" dirty="0" smtClean="0"/>
          </a:p>
          <a:p>
            <a:endParaRPr lang="ru-RU" sz="3200" dirty="0"/>
          </a:p>
        </p:txBody>
      </p:sp>
      <p:pic>
        <p:nvPicPr>
          <p:cNvPr id="13" name="Рисунок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97820" y="5699262"/>
            <a:ext cx="1280271" cy="1036410"/>
          </a:xfrm>
          <a:prstGeom prst="rect">
            <a:avLst/>
          </a:prstGeom>
        </p:spPr>
      </p:pic>
      <p:pic>
        <p:nvPicPr>
          <p:cNvPr id="14" name="кот" descr="Picture background"/>
          <p:cNvPicPr>
            <a:picLocks noChangeAspect="1" noChangeArrowheads="1"/>
          </p:cNvPicPr>
          <p:nvPr/>
        </p:nvPicPr>
        <p:blipFill rotWithShape="1">
          <a:blip r:embed="rId7" cstate="print"/>
          <a:srcRect l="3204" t="-559" r="2754"/>
          <a:stretch/>
        </p:blipFill>
        <p:spPr bwMode="auto">
          <a:xfrm>
            <a:off x="-8709" y="8709"/>
            <a:ext cx="12200709" cy="68492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40878660"/>
      </p:ext>
    </p:extLst>
  </p:cSld>
  <p:clrMapOvr>
    <a:masterClrMapping/>
  </p:clrMapOvr>
  <p:transition spd="slow" advClick="0">
    <p:sndAc>
      <p:stSnd>
        <p:snd r:embed="rId3" name="кот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11046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dirty="0" smtClean="0"/>
              <a:t>        Для производства экскаваторных ковшей применяются низколегированные стали. К низколегированным относятся стали с содержанием углерода от 0,2% и легирующими элементами(С</a:t>
            </a:r>
            <a:r>
              <a:rPr lang="en-US" sz="2400" dirty="0" smtClean="0"/>
              <a:t>r</a:t>
            </a:r>
            <a:r>
              <a:rPr lang="ru-RU" sz="2400" dirty="0" smtClean="0"/>
              <a:t>, </a:t>
            </a:r>
            <a:r>
              <a:rPr lang="en-US" sz="2400" dirty="0" smtClean="0"/>
              <a:t>Ni</a:t>
            </a:r>
            <a:r>
              <a:rPr lang="ru-RU" sz="2400" dirty="0" smtClean="0"/>
              <a:t>, </a:t>
            </a:r>
            <a:r>
              <a:rPr lang="en-US" sz="2400" dirty="0" smtClean="0"/>
              <a:t>Mo </a:t>
            </a:r>
            <a:r>
              <a:rPr lang="ru-RU" sz="2400" dirty="0" smtClean="0"/>
              <a:t>и т.д.) с суммарным количеством до 2,5%.</a:t>
            </a:r>
          </a:p>
          <a:p>
            <a:pPr algn="just"/>
            <a:r>
              <a:rPr lang="ru-RU" sz="2400" dirty="0" smtClean="0"/>
              <a:t>       </a:t>
            </a:r>
            <a:r>
              <a:rPr lang="ru-RU" sz="2400" i="1" u="sng" dirty="0" smtClean="0"/>
              <a:t>Сколько легирующих элементов нужно добавить в расплавленную сталь, чтобы получить 500 кг низколегированной стали:</a:t>
            </a:r>
            <a:endParaRPr lang="ru-RU" sz="2400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246353" cy="584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Ответ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9229" y="5697506"/>
            <a:ext cx="3121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Не более 12,5кг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71308" y="166575"/>
            <a:ext cx="1051891" cy="46166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C4380C"/>
                </a:solidFill>
              </a:rPr>
              <a:t>Химия</a:t>
            </a:r>
            <a:endParaRPr lang="ru-RU" sz="2400" b="1" i="1" dirty="0">
              <a:solidFill>
                <a:srgbClr val="C4380C"/>
              </a:solidFill>
            </a:endParaRPr>
          </a:p>
        </p:txBody>
      </p:sp>
      <p:sp>
        <p:nvSpPr>
          <p:cNvPr id="8" name="Пояснение"/>
          <p:cNvSpPr txBox="1"/>
          <p:nvPr/>
        </p:nvSpPr>
        <p:spPr>
          <a:xfrm>
            <a:off x="7900941" y="5723419"/>
            <a:ext cx="2235083" cy="584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cs typeface="Times New Roman" pitchFamily="18" charset="0"/>
              </a:rPr>
              <a:t>Пояснение</a:t>
            </a:r>
            <a:endParaRPr lang="ru-RU" sz="3200" b="1" i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24578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0" name="Picture 4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7843" y="2921687"/>
            <a:ext cx="4396444" cy="2470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2" name="Picture 6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2830" y="2885893"/>
            <a:ext cx="3276206" cy="2535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ояснение 1"/>
          <p:cNvSpPr txBox="1"/>
          <p:nvPr/>
        </p:nvSpPr>
        <p:spPr>
          <a:xfrm>
            <a:off x="307975" y="731748"/>
            <a:ext cx="11488616" cy="4897404"/>
          </a:xfrm>
          <a:prstGeom prst="rect">
            <a:avLst/>
          </a:prstGeom>
          <a:solidFill>
            <a:srgbClr val="FDF0E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US" sz="3200" i="1" dirty="0" smtClean="0"/>
              <a:t> </a:t>
            </a:r>
            <a:r>
              <a:rPr lang="ru-RU" sz="3200" i="1" dirty="0" smtClean="0"/>
              <a:t>     </a:t>
            </a:r>
          </a:p>
          <a:p>
            <a:r>
              <a:rPr lang="ru-RU" sz="3200" i="1" dirty="0" smtClean="0"/>
              <a:t>    </a:t>
            </a:r>
          </a:p>
          <a:p>
            <a:pPr algn="ctr">
              <a:spcBef>
                <a:spcPts val="600"/>
              </a:spcBef>
            </a:pPr>
            <a:r>
              <a:rPr lang="ru-RU" sz="3200" i="1" dirty="0" smtClean="0"/>
              <a:t> Приводим расчеты по формуле </a:t>
            </a:r>
            <a:r>
              <a:rPr lang="ru-RU" sz="3200" i="1" dirty="0" err="1" smtClean="0"/>
              <a:t>ω </a:t>
            </a:r>
            <a:r>
              <a:rPr lang="ru-RU" sz="3200" i="1" dirty="0" smtClean="0"/>
              <a:t>= </a:t>
            </a:r>
            <a:r>
              <a:rPr lang="en-US" sz="3200" i="1" dirty="0" smtClean="0"/>
              <a:t>m</a:t>
            </a:r>
            <a:r>
              <a:rPr lang="ru-RU" sz="3200" i="1" baseline="-25000" dirty="0" err="1" smtClean="0"/>
              <a:t>в-ва</a:t>
            </a:r>
            <a:r>
              <a:rPr lang="ru-RU" sz="3200" i="1" baseline="-25000" dirty="0" smtClean="0"/>
              <a:t> </a:t>
            </a:r>
            <a:r>
              <a:rPr lang="ru-RU" sz="3200" i="1" dirty="0" smtClean="0"/>
              <a:t>/</a:t>
            </a:r>
            <a:r>
              <a:rPr lang="en-US" sz="3200" i="1" dirty="0" smtClean="0"/>
              <a:t>m</a:t>
            </a:r>
            <a:r>
              <a:rPr lang="ru-RU" sz="3200" i="1" baseline="-25000" dirty="0" smtClean="0"/>
              <a:t>смеси</a:t>
            </a:r>
            <a:endParaRPr lang="ru-RU" sz="3200" i="1" dirty="0" smtClean="0"/>
          </a:p>
          <a:p>
            <a:pPr algn="ctr">
              <a:spcBef>
                <a:spcPts val="600"/>
              </a:spcBef>
            </a:pPr>
            <a:r>
              <a:rPr lang="ru-RU" sz="3200" i="1" dirty="0" smtClean="0"/>
              <a:t>Тогда </a:t>
            </a:r>
            <a:r>
              <a:rPr lang="en-US" sz="3200" i="1" dirty="0" smtClean="0"/>
              <a:t>m</a:t>
            </a:r>
            <a:r>
              <a:rPr lang="ru-RU" sz="3200" i="1" baseline="-25000" dirty="0" err="1" smtClean="0"/>
              <a:t>в-ва</a:t>
            </a:r>
            <a:r>
              <a:rPr lang="ru-RU" sz="3200" i="1" baseline="-25000" dirty="0" smtClean="0"/>
              <a:t> </a:t>
            </a:r>
            <a:r>
              <a:rPr lang="ru-RU" sz="3200" i="1" dirty="0" smtClean="0"/>
              <a:t>=</a:t>
            </a:r>
            <a:r>
              <a:rPr lang="ru-RU" sz="3200" i="1" baseline="-25000" dirty="0" smtClean="0"/>
              <a:t> </a:t>
            </a:r>
            <a:r>
              <a:rPr lang="en-US" sz="3200" i="1" dirty="0" smtClean="0"/>
              <a:t>m</a:t>
            </a:r>
            <a:r>
              <a:rPr lang="ru-RU" sz="3200" i="1" baseline="-25000" dirty="0" smtClean="0"/>
              <a:t>смеси </a:t>
            </a:r>
            <a:r>
              <a:rPr lang="ru-RU" sz="3200" b="1" i="1" dirty="0" smtClean="0"/>
              <a:t>·</a:t>
            </a:r>
            <a:r>
              <a:rPr lang="ru-RU" sz="3200" i="1" dirty="0" smtClean="0"/>
              <a:t> ω</a:t>
            </a:r>
          </a:p>
          <a:p>
            <a:pPr algn="ctr">
              <a:spcBef>
                <a:spcPts val="600"/>
              </a:spcBef>
            </a:pPr>
            <a:r>
              <a:rPr lang="en-US" sz="3200" i="1" dirty="0" smtClean="0"/>
              <a:t>m</a:t>
            </a:r>
            <a:r>
              <a:rPr lang="ru-RU" sz="3200" i="1" baseline="-25000" dirty="0" err="1" smtClean="0"/>
              <a:t>лиг.элементов</a:t>
            </a:r>
            <a:r>
              <a:rPr lang="ru-RU" sz="3200" i="1" baseline="-25000" dirty="0" smtClean="0"/>
              <a:t> </a:t>
            </a:r>
            <a:r>
              <a:rPr lang="en-US" sz="3200" i="1" dirty="0" smtClean="0"/>
              <a:t>= 500</a:t>
            </a:r>
            <a:r>
              <a:rPr lang="ru-RU" sz="3200" i="1" dirty="0" smtClean="0"/>
              <a:t> кг </a:t>
            </a:r>
            <a:r>
              <a:rPr lang="ru-RU" sz="3200" b="1" i="1" dirty="0"/>
              <a:t>·</a:t>
            </a:r>
            <a:r>
              <a:rPr lang="ru-RU" sz="3200" i="1" dirty="0" smtClean="0"/>
              <a:t> 0,025 = 12</a:t>
            </a:r>
            <a:r>
              <a:rPr lang="en-US" sz="3200" i="1" dirty="0" smtClean="0"/>
              <a:t>,5</a:t>
            </a:r>
            <a:r>
              <a:rPr lang="ru-RU" sz="3200" i="1" dirty="0" smtClean="0"/>
              <a:t> кг</a:t>
            </a:r>
          </a:p>
          <a:p>
            <a:pPr algn="ctr"/>
            <a:endParaRPr lang="ru-RU" sz="3200" i="1" dirty="0" smtClean="0"/>
          </a:p>
          <a:p>
            <a:pPr algn="ctr"/>
            <a:endParaRPr lang="ru-RU" sz="3200" dirty="0" smtClean="0"/>
          </a:p>
          <a:p>
            <a:endParaRPr lang="ru-RU" sz="3200" dirty="0"/>
          </a:p>
        </p:txBody>
      </p:sp>
      <p:pic>
        <p:nvPicPr>
          <p:cNvPr id="12" name="Рисунок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97820" y="5699262"/>
            <a:ext cx="1280271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737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110109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dirty="0" smtClean="0"/>
              <a:t>         Выхлопные газы от дизельного топлива состоят из различных веществ. Попадая в атмосферу и реагируя с водяным паром, эти газы образуют кислоты, что приводит к образованию кислотных дождей.</a:t>
            </a:r>
          </a:p>
          <a:p>
            <a:pPr algn="just"/>
            <a:r>
              <a:rPr lang="ru-RU" sz="2400" dirty="0" smtClean="0"/>
              <a:t>         </a:t>
            </a:r>
            <a:r>
              <a:rPr lang="ru-RU" sz="2400" i="1" u="sng" dirty="0" smtClean="0"/>
              <a:t>Какое вещество, приводящее к образованию кислотных дождей, может содержаться в выхлопных газах:</a:t>
            </a:r>
            <a:endParaRPr lang="ru-RU" sz="2400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227303" cy="584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Ответ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8264" y="5710214"/>
            <a:ext cx="3590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Оксид серы </a:t>
            </a:r>
            <a:r>
              <a:rPr lang="en-US" sz="3200" b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(IV</a:t>
            </a:r>
            <a:r>
              <a:rPr lang="ru-RU" sz="3200" b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)</a:t>
            </a:r>
            <a:endParaRPr lang="ru-RU" sz="3200" b="1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71308" y="166575"/>
            <a:ext cx="1051891" cy="46166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C4380C"/>
                </a:solidFill>
              </a:rPr>
              <a:t>Химия</a:t>
            </a:r>
            <a:endParaRPr lang="ru-RU" sz="2400" b="1" i="1" dirty="0">
              <a:solidFill>
                <a:srgbClr val="C4380C"/>
              </a:solidFill>
            </a:endParaRPr>
          </a:p>
        </p:txBody>
      </p:sp>
      <p:sp>
        <p:nvSpPr>
          <p:cNvPr id="8" name="Пояснение"/>
          <p:cNvSpPr txBox="1"/>
          <p:nvPr/>
        </p:nvSpPr>
        <p:spPr>
          <a:xfrm>
            <a:off x="7952215" y="5697782"/>
            <a:ext cx="2235083" cy="584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cs typeface="Times New Roman" pitchFamily="18" charset="0"/>
              </a:rPr>
              <a:t>Пояснение</a:t>
            </a:r>
            <a:endParaRPr lang="ru-RU" sz="3200" b="1" i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414109" y="3049878"/>
            <a:ext cx="338796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Азот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Угарный газ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Оксид серы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(IV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Кислород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2530" name="Picture 2" descr="https://avatars.mds.yandex.net/i?id=72358d694dd48f1fcd7a69daa4d9cf84f39c74e1-7106899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9801" y="2842855"/>
            <a:ext cx="4382243" cy="2465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ояснение 1"/>
          <p:cNvSpPr txBox="1"/>
          <p:nvPr/>
        </p:nvSpPr>
        <p:spPr>
          <a:xfrm>
            <a:off x="374093" y="742653"/>
            <a:ext cx="11488616" cy="4666571"/>
          </a:xfrm>
          <a:prstGeom prst="rect">
            <a:avLst/>
          </a:prstGeom>
          <a:solidFill>
            <a:srgbClr val="FDF0E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US" sz="3200" i="1" dirty="0" smtClean="0"/>
              <a:t> </a:t>
            </a:r>
            <a:r>
              <a:rPr lang="ru-RU" sz="3200" i="1" dirty="0" smtClean="0"/>
              <a:t>     </a:t>
            </a:r>
          </a:p>
          <a:p>
            <a:r>
              <a:rPr lang="ru-RU" sz="3200" dirty="0" smtClean="0"/>
              <a:t>      </a:t>
            </a:r>
          </a:p>
          <a:p>
            <a:r>
              <a:rPr lang="ru-RU" sz="3200" i="1" dirty="0" smtClean="0"/>
              <a:t>      Из предложенных веществ только оксид серы (</a:t>
            </a:r>
            <a:r>
              <a:rPr lang="en-US" sz="3200" i="1" dirty="0" smtClean="0"/>
              <a:t>IV</a:t>
            </a:r>
            <a:r>
              <a:rPr lang="ru-RU" sz="3200" i="1" dirty="0" smtClean="0"/>
              <a:t>) реагирует с водой с образованием кислоты</a:t>
            </a:r>
            <a:r>
              <a:rPr lang="en-US" sz="3200" i="1" dirty="0" smtClean="0"/>
              <a:t>:</a:t>
            </a:r>
          </a:p>
          <a:p>
            <a:endParaRPr lang="ru-RU" sz="3200" i="1" dirty="0" smtClean="0"/>
          </a:p>
          <a:p>
            <a:pPr algn="ctr"/>
            <a:r>
              <a:rPr lang="en-US" sz="3200" i="1" dirty="0" smtClean="0"/>
              <a:t>SO</a:t>
            </a:r>
            <a:r>
              <a:rPr lang="en-US" sz="3200" i="1" baseline="-25000" dirty="0" smtClean="0"/>
              <a:t>2</a:t>
            </a:r>
            <a:r>
              <a:rPr lang="en-US" sz="3200" i="1" dirty="0" smtClean="0"/>
              <a:t> + H</a:t>
            </a:r>
            <a:r>
              <a:rPr lang="en-US" sz="3200" i="1" baseline="-25000" dirty="0" smtClean="0"/>
              <a:t>2</a:t>
            </a:r>
            <a:r>
              <a:rPr lang="en-US" sz="3200" i="1" dirty="0" smtClean="0"/>
              <a:t>O = H</a:t>
            </a:r>
            <a:r>
              <a:rPr lang="en-US" sz="3200" i="1" baseline="-25000" dirty="0" smtClean="0"/>
              <a:t>2</a:t>
            </a:r>
            <a:r>
              <a:rPr lang="en-US" sz="3200" i="1" dirty="0" smtClean="0"/>
              <a:t>SO</a:t>
            </a:r>
            <a:r>
              <a:rPr lang="en-US" sz="3200" i="1" baseline="-25000" dirty="0" smtClean="0"/>
              <a:t>3</a:t>
            </a:r>
          </a:p>
          <a:p>
            <a:pPr algn="ctr"/>
            <a:endParaRPr lang="ru-RU" sz="3200" dirty="0" smtClean="0"/>
          </a:p>
          <a:p>
            <a:endParaRPr lang="ru-RU" sz="3200" dirty="0"/>
          </a:p>
        </p:txBody>
      </p:sp>
      <p:pic>
        <p:nvPicPr>
          <p:cNvPr id="11" name="Рисунок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97820" y="5699262"/>
            <a:ext cx="1280271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1164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21232"/>
            <a:ext cx="112336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/>
              <a:t>      </a:t>
            </a:r>
            <a:r>
              <a:rPr lang="ru-RU" sz="2800" dirty="0" smtClean="0"/>
              <a:t>Каждый токарь и электросварщик предприятия ЗАО «ЭКСМАШ» знает, что необходимо сделать в первую очередь при оказании первой помощи пострадавшему в случае его поражения электрическим током!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303503" cy="58477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Ответ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7184" y="5669671"/>
            <a:ext cx="5650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Bef>
                <a:spcPts val="600"/>
              </a:spcBef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Обесточить пострадавшего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17484" y="158029"/>
            <a:ext cx="1446422" cy="46166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Биология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5139" y="2478958"/>
            <a:ext cx="6096000" cy="204671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61950">
              <a:spcBef>
                <a:spcPts val="1200"/>
              </a:spcBef>
              <a:buFont typeface="+mj-lt"/>
              <a:buAutoNum type="arabicParenR"/>
            </a:pPr>
            <a:r>
              <a:rPr lang="ru-RU" sz="2800" dirty="0" smtClean="0"/>
              <a:t>начать прямой массаж сердца</a:t>
            </a:r>
          </a:p>
          <a:p>
            <a:pPr indent="361950">
              <a:spcBef>
                <a:spcPts val="600"/>
              </a:spcBef>
              <a:buFont typeface="+mj-lt"/>
              <a:buAutoNum type="arabicParenR"/>
            </a:pPr>
            <a:r>
              <a:rPr lang="ru-RU" sz="2800" dirty="0" smtClean="0"/>
              <a:t>вызвать «скорую помощь»</a:t>
            </a:r>
          </a:p>
          <a:p>
            <a:pPr indent="361950">
              <a:spcBef>
                <a:spcPts val="600"/>
              </a:spcBef>
              <a:buFont typeface="+mj-lt"/>
              <a:buAutoNum type="arabicParenR"/>
            </a:pPr>
            <a:r>
              <a:rPr lang="ru-RU" sz="2800" dirty="0" smtClean="0"/>
              <a:t>обесточить пострадавшего</a:t>
            </a:r>
          </a:p>
          <a:p>
            <a:pPr indent="361950">
              <a:spcBef>
                <a:spcPts val="600"/>
              </a:spcBef>
              <a:buFont typeface="+mj-lt"/>
              <a:buAutoNum type="arabicParenR"/>
            </a:pPr>
            <a:r>
              <a:rPr lang="ru-RU" sz="2800" dirty="0" smtClean="0"/>
              <a:t>сделать искусственное дыхание</a:t>
            </a:r>
            <a:endParaRPr lang="ru-RU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/>
          <a:srcRect l="26361" t="43696" r="48149" b="2310"/>
          <a:stretch/>
        </p:blipFill>
        <p:spPr>
          <a:xfrm>
            <a:off x="9714111" y="2309429"/>
            <a:ext cx="1924466" cy="30626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6798" t="24026" r="7261" b="17756"/>
          <a:stretch/>
        </p:blipFill>
        <p:spPr>
          <a:xfrm>
            <a:off x="5991957" y="3051772"/>
            <a:ext cx="3478191" cy="1767145"/>
          </a:xfrm>
          <a:prstGeom prst="rect">
            <a:avLst/>
          </a:prstGeom>
        </p:spPr>
      </p:pic>
      <p:pic>
        <p:nvPicPr>
          <p:cNvPr id="12" name="Рисунок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97820" y="5699262"/>
            <a:ext cx="1280271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994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549" y="580555"/>
            <a:ext cx="1104611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Инженер по технике безопасности ЗАО «ЭКСМАШ» проводил занятие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           по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теме «Первая помощь при кровотечениях». Один из контрольных вопросов после лекции был: «Каковы признаки артериального кровотечения?»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4227" y="5871162"/>
            <a:ext cx="1198728" cy="58477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Ответ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9478" y="5882885"/>
            <a:ext cx="95074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Алая кровь из раны бьёт фонтанирующей струёй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17484" y="158029"/>
            <a:ext cx="1446422" cy="46166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Биология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4460" y="1995684"/>
            <a:ext cx="10972801" cy="190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1905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arenR"/>
              <a:tabLst>
                <a:tab pos="270510" algn="l"/>
                <a:tab pos="540385" algn="l"/>
              </a:tabLs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кровь пассивно вытекает из раны, очень тёмный цвет крови</a:t>
            </a:r>
          </a:p>
          <a:p>
            <a:pPr marL="342900" lvl="0" indent="1905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arenR"/>
              <a:tabLst>
                <a:tab pos="270510" algn="l"/>
                <a:tab pos="540385" algn="l"/>
              </a:tabLs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алая кровь из раны бьёт фонтанирующей струёй </a:t>
            </a:r>
          </a:p>
          <a:p>
            <a:pPr marL="342900" lvl="0" indent="1905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arenR"/>
              <a:tabLst>
                <a:tab pos="270510" algn="l"/>
                <a:tab pos="540385" algn="l"/>
              </a:tabLs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кровь выступает на поверхности кожи в виде маленьких капелек</a:t>
            </a:r>
          </a:p>
          <a:p>
            <a:pPr marL="342900" lvl="0" indent="1905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arenR"/>
              <a:tabLst>
                <a:tab pos="270510" algn="l"/>
                <a:tab pos="540385" algn="l"/>
              </a:tabLs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кровь вначале пассивно вытекает из раны, а затем фонтанирует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7184" t="26486" r="67469" b="40422"/>
          <a:stretch/>
        </p:blipFill>
        <p:spPr>
          <a:xfrm>
            <a:off x="8426806" y="4042078"/>
            <a:ext cx="1737102" cy="170091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/>
          <a:srcRect l="37040" t="27806" r="37877" b="39454"/>
          <a:stretch/>
        </p:blipFill>
        <p:spPr>
          <a:xfrm>
            <a:off x="1543967" y="3995031"/>
            <a:ext cx="1715047" cy="167894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/>
          <a:srcRect l="70027" t="5003" r="760" b="543"/>
          <a:stretch/>
        </p:blipFill>
        <p:spPr>
          <a:xfrm>
            <a:off x="5090135" y="4108183"/>
            <a:ext cx="1732696" cy="162440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97820" y="5699262"/>
            <a:ext cx="1280271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845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9396" y="674339"/>
            <a:ext cx="110695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  Каждый работник предприятия ЗАО «ЭКСМАШ» проходит инструктаж по технике безопасности и оказанию первой помощи. 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 значит может безошибочно определить последовательность действий при тепловом ударе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3" y="5707039"/>
            <a:ext cx="1198728" cy="58477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Ответ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3692" y="5707039"/>
            <a:ext cx="1738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3 2 1 4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17484" y="158029"/>
            <a:ext cx="1446422" cy="46166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Биология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9599" y="2508754"/>
            <a:ext cx="8475785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4690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вызвать врача</a:t>
            </a:r>
          </a:p>
          <a:p>
            <a:pPr marL="694690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положить холодный компресс на лоб</a:t>
            </a:r>
          </a:p>
          <a:p>
            <a:pPr marL="694690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перенести пострадавшего в прохладное место</a:t>
            </a:r>
          </a:p>
          <a:p>
            <a:pPr marL="694690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дать пострадавшему обильное питье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13" t="50101" r="72977" b="37403"/>
          <a:stretch/>
        </p:blipFill>
        <p:spPr bwMode="auto">
          <a:xfrm>
            <a:off x="9709844" y="2135714"/>
            <a:ext cx="1721901" cy="1645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49787" b="63786" l="66237" r="95729">
                        <a14:backgroundMark x1="70185" y1="51613" x2="70185" y2="51613"/>
                        <a14:backgroundMark x1="68010" y1="50943" x2="69138" y2="52282"/>
                        <a14:backgroundMark x1="74134" y1="51795" x2="74134" y2="51795"/>
                        <a14:backgroundMark x1="73731" y1="60986" x2="73731" y2="60986"/>
                      </a14:backgroundRemoval>
                    </a14:imgEffect>
                  </a14:imgLayer>
                </a14:imgProps>
              </a:ext>
            </a:extLst>
          </a:blip>
          <a:srcRect l="69612" t="49902" r="6654" b="37144"/>
          <a:stretch/>
        </p:blipFill>
        <p:spPr>
          <a:xfrm>
            <a:off x="8918946" y="3951373"/>
            <a:ext cx="2154725" cy="1557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/>
          <a:srcRect l="41901" t="69673" r="41181" b="17888"/>
          <a:stretch/>
        </p:blipFill>
        <p:spPr>
          <a:xfrm>
            <a:off x="7023525" y="4402469"/>
            <a:ext cx="1729214" cy="1683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/>
          <a:srcRect l="10092" t="70099" r="68235" b="18152"/>
          <a:stretch/>
        </p:blipFill>
        <p:spPr>
          <a:xfrm>
            <a:off x="4346198" y="4524424"/>
            <a:ext cx="2087591" cy="1498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697820" y="5699262"/>
            <a:ext cx="1280271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920834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305" y="543742"/>
            <a:ext cx="11204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     Инженер по технике безопасности ЗАО «ЭКСМАШ» отвечает не только за охрану труда, но и правильную утилизацию отработанных смазочных материалов, утративших эксплуатационные свойства. </a:t>
            </a:r>
            <a:endParaRPr lang="en-US" sz="2400" dirty="0" smtClean="0"/>
          </a:p>
          <a:p>
            <a:pPr algn="just"/>
            <a:r>
              <a:rPr lang="ru-RU" sz="2400" i="1" u="sng" dirty="0" smtClean="0"/>
              <a:t>И знает, что такие жидкости необходимо:</a:t>
            </a:r>
            <a:endParaRPr lang="ru-RU" sz="2400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630073" y="5707039"/>
            <a:ext cx="1284452" cy="58477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Ответ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7875" y="5689947"/>
            <a:ext cx="435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4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17484" y="158029"/>
            <a:ext cx="1446422" cy="46166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Биология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2388" y="2136339"/>
            <a:ext cx="105198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buFont typeface="+mj-lt"/>
              <a:buAutoNum type="arabicParenR"/>
              <a:tabLst>
                <a:tab pos="533400" algn="l"/>
                <a:tab pos="625475" algn="l"/>
              </a:tabLst>
            </a:pPr>
            <a:r>
              <a:rPr lang="ru-RU" sz="2400" dirty="0" smtClean="0"/>
              <a:t>слить в специальную тару, выдержать три месяца и вывезти на свалку</a:t>
            </a:r>
          </a:p>
          <a:p>
            <a:pPr indent="361950" algn="just">
              <a:buFont typeface="+mj-lt"/>
              <a:buAutoNum type="arabicParenR"/>
              <a:tabLst>
                <a:tab pos="533400" algn="l"/>
                <a:tab pos="625475" algn="l"/>
              </a:tabLst>
            </a:pPr>
            <a:r>
              <a:rPr lang="ru-RU" sz="2400" dirty="0" smtClean="0"/>
              <a:t>по согласованию с непосредственным руководителем слить </a:t>
            </a:r>
            <a:r>
              <a:rPr lang="ru-RU" sz="2400" dirty="0" smtClean="0"/>
              <a:t>                               в </a:t>
            </a:r>
            <a:r>
              <a:rPr lang="ru-RU" sz="2400" dirty="0" smtClean="0"/>
              <a:t>канализационные сети общего пользования предприятия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774212A-28E6-4BDA-92A7-E1AAA1DB06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136" t="1" r="11044" b="-1751"/>
          <a:stretch/>
        </p:blipFill>
        <p:spPr>
          <a:xfrm>
            <a:off x="7803097" y="3378819"/>
            <a:ext cx="3877937" cy="2074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12448" y="3239034"/>
            <a:ext cx="69334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buFont typeface="+mj-lt"/>
              <a:buAutoNum type="arabicParenR" startAt="3"/>
              <a:tabLst>
                <a:tab pos="533400" algn="l"/>
                <a:tab pos="625475" algn="l"/>
              </a:tabLst>
            </a:pPr>
            <a:r>
              <a:rPr lang="ru-RU" sz="2400" dirty="0" smtClean="0"/>
              <a:t>по согласованию с отделом экологии слить </a:t>
            </a:r>
            <a:r>
              <a:rPr lang="ru-RU" sz="2400" dirty="0" smtClean="0"/>
              <a:t>        на </a:t>
            </a:r>
            <a:r>
              <a:rPr lang="ru-RU" sz="2400" dirty="0" smtClean="0"/>
              <a:t>почву</a:t>
            </a:r>
          </a:p>
          <a:p>
            <a:pPr indent="361950" algn="just">
              <a:buFont typeface="+mj-lt"/>
              <a:buAutoNum type="arabicParenR" startAt="3"/>
              <a:tabLst>
                <a:tab pos="533400" algn="l"/>
                <a:tab pos="625475" algn="l"/>
              </a:tabLst>
            </a:pPr>
            <a:r>
              <a:rPr lang="ru-RU" sz="2400" dirty="0" smtClean="0"/>
              <a:t>слить в специальные контейнеры</a:t>
            </a:r>
            <a:r>
              <a:rPr lang="en-US" sz="2400" dirty="0" smtClean="0"/>
              <a:t>, </a:t>
            </a:r>
            <a:r>
              <a:rPr lang="ru-RU" sz="2400" dirty="0" smtClean="0"/>
              <a:t>обеспечить транспортировку собранных жидкостей </a:t>
            </a:r>
            <a:r>
              <a:rPr lang="ru-RU" sz="2400" dirty="0" smtClean="0"/>
              <a:t>                       на </a:t>
            </a:r>
            <a:r>
              <a:rPr lang="ru-RU" sz="2400" dirty="0" smtClean="0"/>
              <a:t>специализированные предприятия по утилизации </a:t>
            </a:r>
            <a:endParaRPr lang="ru-RU" sz="2400" dirty="0"/>
          </a:p>
        </p:txBody>
      </p:sp>
      <p:pic>
        <p:nvPicPr>
          <p:cNvPr id="11" name="Рисунок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97820" y="5699262"/>
            <a:ext cx="1280271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2388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5302" y="569379"/>
            <a:ext cx="110420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     На предприятии ЗАО «ЭКСМАШ», чтобы снизить риски приобретения хронических заболеваний, связанных с трудовой деятельностью, приглашают медиков с соответствующими лекциями. Один из вопросов, заданных сотрудниками был: «Факторы на производстве, не вызывающие развития выраженного варикозного расширения вен на ногах».</a:t>
            </a:r>
          </a:p>
          <a:p>
            <a:pPr algn="just"/>
            <a:r>
              <a:rPr lang="en-US" sz="2400" dirty="0" smtClean="0">
                <a:cs typeface="Times New Roman" panose="02020603050405020304" pitchFamily="18" charset="0"/>
              </a:rPr>
              <a:t>       </a:t>
            </a:r>
            <a:r>
              <a:rPr lang="ru-RU" sz="2400" i="1" u="sng" dirty="0" smtClean="0">
                <a:cs typeface="Times New Roman" panose="02020603050405020304" pitchFamily="18" charset="0"/>
              </a:rPr>
              <a:t>Выберите фактор, </a:t>
            </a:r>
            <a:r>
              <a:rPr lang="ru-RU" sz="2400" b="1" i="1" u="sng" dirty="0" smtClean="0">
                <a:cs typeface="Times New Roman" panose="02020603050405020304" pitchFamily="18" charset="0"/>
              </a:rPr>
              <a:t>не</a:t>
            </a:r>
            <a:r>
              <a:rPr lang="ru-RU" sz="2400" i="1" u="sng" dirty="0" smtClean="0">
                <a:cs typeface="Times New Roman" panose="02020603050405020304" pitchFamily="18" charset="0"/>
              </a:rPr>
              <a:t> вызывающий развития варикозного расширения вен на ногах</a:t>
            </a:r>
            <a:r>
              <a:rPr lang="en-US" sz="2400" i="1" u="sng" dirty="0" smtClean="0">
                <a:cs typeface="Times New Roman" panose="02020603050405020304" pitchFamily="18" charset="0"/>
              </a:rPr>
              <a:t>:</a:t>
            </a:r>
            <a:endParaRPr lang="ru-RU" sz="2400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630073" y="5707039"/>
            <a:ext cx="1293978" cy="58477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Ответ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8281" y="5707038"/>
            <a:ext cx="808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общая вибрация во время работы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17484" y="158029"/>
            <a:ext cx="1446422" cy="46166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Биология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3363" y="3302854"/>
            <a:ext cx="7121495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длительное статическое напряжение</a:t>
            </a:r>
            <a:endParaRPr lang="ru-RU" sz="2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длительное стояние</a:t>
            </a:r>
            <a:endParaRPr lang="ru-RU" sz="2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общая вибрация во время работы</a:t>
            </a:r>
            <a:endParaRPr lang="ru-RU" sz="2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систематическая переноска тяжелых грузов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8825" y="2886210"/>
            <a:ext cx="4547454" cy="2771105"/>
          </a:xfrm>
          <a:prstGeom prst="rect">
            <a:avLst/>
          </a:prstGeom>
          <a:noFill/>
        </p:spPr>
      </p:pic>
      <p:pic>
        <p:nvPicPr>
          <p:cNvPr id="9" name="Рисунок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97820" y="5699262"/>
            <a:ext cx="1280271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2485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397" y="706112"/>
            <a:ext cx="106404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 smtClean="0"/>
              <a:t>        </a:t>
            </a:r>
            <a:r>
              <a:rPr lang="ru-RU" sz="3200" dirty="0" smtClean="0"/>
              <a:t>В каком году был построен Калининский ремонтно-механический завод, ставший в последствие Калининским экскаваторным заводом? 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246353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Ответ</a:t>
            </a:r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769349" y="5707038"/>
            <a:ext cx="2554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В 1943 году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030232" y="158029"/>
            <a:ext cx="873957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ОБЗР</a:t>
            </a:r>
            <a:endParaRPr lang="ru-RU" sz="2400" b="1" i="1" dirty="0"/>
          </a:p>
        </p:txBody>
      </p:sp>
      <p:pic>
        <p:nvPicPr>
          <p:cNvPr id="8" name="Рисунок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97820" y="5699262"/>
            <a:ext cx="1280271" cy="1036410"/>
          </a:xfrm>
          <a:prstGeom prst="rect">
            <a:avLst/>
          </a:prstGeom>
        </p:spPr>
      </p:pic>
      <p:pic>
        <p:nvPicPr>
          <p:cNvPr id="10244" name="Picture 4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5300" y="2324488"/>
            <a:ext cx="3930650" cy="296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8" name="Picture 8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0700" y="2085975"/>
            <a:ext cx="3301999" cy="3301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06960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sndAc>
      <p:stSnd>
        <p:snd r:embed="rId2" name="si_round--online-audio-convert.com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880" y="619694"/>
            <a:ext cx="10999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3200" dirty="0" smtClean="0"/>
              <a:t>      </a:t>
            </a:r>
            <a:r>
              <a:rPr lang="ru-RU" sz="2800" dirty="0" smtClean="0"/>
              <a:t>Разрешается ли оставлять ковш экскаватора в поднятом состоянии при перерыве в работе?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265403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Ответ</a:t>
            </a:r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50579" y="5492414"/>
            <a:ext cx="57508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a typeface="Calibri" pitchFamily="34" charset="0"/>
                <a:cs typeface="Times New Roman" pitchFamily="18" charset="0"/>
              </a:rPr>
              <a:t>Запрещается не зависимо от продолжительности перерыва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030232" y="158029"/>
            <a:ext cx="873957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ОБЗР</a:t>
            </a:r>
            <a:endParaRPr lang="ru-RU" sz="2400" b="1" i="1" dirty="0"/>
          </a:p>
        </p:txBody>
      </p:sp>
      <p:sp>
        <p:nvSpPr>
          <p:cNvPr id="9" name="Пояснение"/>
          <p:cNvSpPr txBox="1"/>
          <p:nvPr/>
        </p:nvSpPr>
        <p:spPr>
          <a:xfrm>
            <a:off x="8145119" y="5684607"/>
            <a:ext cx="2235083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cs typeface="Times New Roman" pitchFamily="18" charset="0"/>
              </a:rPr>
              <a:t>Пояснение</a:t>
            </a:r>
            <a:endParaRPr lang="ru-RU" sz="3200" b="1" i="1" dirty="0">
              <a:cs typeface="Times New Roman" pitchFamily="18" charset="0"/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538226" y="1661229"/>
            <a:ext cx="613668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разрешается, если экскаваторщик находится рядом с экскаватором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разрешается, если поднятый ковш не мешает окружающим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запрещается не зависимо от продолжительности перерыва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запрещается на период перерыва в ночное время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1" name="Рисунок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97820" y="5699262"/>
            <a:ext cx="1280271" cy="1036410"/>
          </a:xfrm>
          <a:prstGeom prst="rect">
            <a:avLst/>
          </a:prstGeom>
        </p:spPr>
      </p:pic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8144" y="1781174"/>
            <a:ext cx="4858405" cy="3236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ояснение 1"/>
          <p:cNvSpPr txBox="1"/>
          <p:nvPr/>
        </p:nvSpPr>
        <p:spPr>
          <a:xfrm>
            <a:off x="336549" y="822836"/>
            <a:ext cx="11430000" cy="417412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US" sz="3200" i="1" dirty="0" smtClean="0"/>
              <a:t> </a:t>
            </a:r>
            <a:r>
              <a:rPr lang="ru-RU" sz="3200" i="1" dirty="0" smtClean="0"/>
              <a:t>     </a:t>
            </a:r>
          </a:p>
          <a:p>
            <a:pPr algn="just"/>
            <a:r>
              <a:rPr lang="ru-RU" sz="3200" i="1" dirty="0" smtClean="0"/>
              <a:t> </a:t>
            </a:r>
            <a:r>
              <a:rPr lang="en-US" sz="3200" i="1" dirty="0" smtClean="0"/>
              <a:t>  </a:t>
            </a:r>
            <a:endParaRPr lang="ru-RU" sz="3200" i="1" dirty="0" smtClean="0"/>
          </a:p>
          <a:p>
            <a:pPr algn="just"/>
            <a:r>
              <a:rPr lang="ru-RU" sz="3200" i="1" dirty="0" smtClean="0"/>
              <a:t>     Поднятый ковш, удерживаемый только штоками гидравлических цилиндров или канатами, может нанести травму, если под ним окажутся люди. </a:t>
            </a:r>
          </a:p>
          <a:p>
            <a:pPr algn="just"/>
            <a:endParaRPr lang="ru-RU" sz="3200" dirty="0" smtClean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2560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422" y="677270"/>
            <a:ext cx="112285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dirty="0" smtClean="0"/>
              <a:t>        </a:t>
            </a:r>
            <a:r>
              <a:rPr lang="ru-RU" sz="2800" dirty="0" smtClean="0"/>
              <a:t>Войсковой экскаватор предназначен для выполнения земляных работ по фортификационному оборудованию позиций, районов расположения войск и районов развёртывания пунктов управления. </a:t>
            </a:r>
          </a:p>
          <a:p>
            <a:pPr algn="just"/>
            <a:r>
              <a:rPr lang="en-US" sz="2800" dirty="0" smtClean="0"/>
              <a:t>        </a:t>
            </a:r>
            <a:r>
              <a:rPr lang="ru-RU" sz="2800" i="1" u="sng" dirty="0" smtClean="0"/>
              <a:t>Какие фортификационные сооружения не оборудуются экскаватором?</a:t>
            </a:r>
            <a:endParaRPr lang="ru-RU" sz="2800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246353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Ответ</a:t>
            </a:r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24051" y="5726088"/>
            <a:ext cx="6943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5397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ea typeface="Calibri" pitchFamily="34" charset="0"/>
                <a:cs typeface="Times New Roman" pitchFamily="18" charset="0"/>
              </a:rPr>
              <a:t>Окопы для стрельбы из автомата</a:t>
            </a:r>
            <a:endParaRPr lang="ru-RU" sz="3200" b="1" dirty="0" smtClean="0"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30232" y="158029"/>
            <a:ext cx="873957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ОБЗР</a:t>
            </a:r>
            <a:endParaRPr lang="ru-RU" sz="2400" b="1" i="1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847725" y="2948971"/>
            <a:ext cx="68008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окопы для укрытия вооружения и техники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окопы для стрельбы из автомата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окопы для укрытия боеприпасов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траншеи между позициями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8" name="Рисунок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97820" y="5699262"/>
            <a:ext cx="1280271" cy="1036410"/>
          </a:xfrm>
          <a:prstGeom prst="rect">
            <a:avLst/>
          </a:prstGeom>
        </p:spPr>
      </p:pic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4575" y="2788829"/>
            <a:ext cx="3968750" cy="2641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17798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447" y="524870"/>
            <a:ext cx="115428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dirty="0" smtClean="0"/>
              <a:t>       </a:t>
            </a:r>
            <a:r>
              <a:rPr lang="ru-RU" sz="2400" dirty="0" smtClean="0"/>
              <a:t>При фортификационном оборудовании позиций войск в лесу подразделение столкнулось с множеством поваленных деревьев. Для перемещения поваленных деревьев кто-то предложил использовать экскаватор. </a:t>
            </a:r>
          </a:p>
          <a:p>
            <a:pPr algn="just"/>
            <a:r>
              <a:rPr lang="en-US" sz="2400" dirty="0" smtClean="0"/>
              <a:t>      </a:t>
            </a:r>
            <a:r>
              <a:rPr lang="ru-RU" sz="2400" i="1" u="sng" dirty="0" smtClean="0"/>
              <a:t>Возможно ли с помощью экскаватора убрать поваленные деревья?</a:t>
            </a:r>
            <a:endParaRPr lang="ru-RU" sz="2400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591972" y="5897539"/>
            <a:ext cx="1265403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Ответ</a:t>
            </a:r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41646" y="5868963"/>
            <a:ext cx="625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4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030232" y="158029"/>
            <a:ext cx="873957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ОБЗР</a:t>
            </a:r>
            <a:endParaRPr lang="ru-RU" sz="2400" b="1" i="1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00051" y="2301866"/>
            <a:ext cx="7467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невозможно, так как экскаватор для этого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                не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предназначен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невозможно, так как экскаватор не сможет поднять дерево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возможно, если как-то приспособиться и привязать дерево к ковшу экскаватора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возможно, если вес поднимаемого дерева будет не больше разрешенной грузоподъемности экскаватора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8" name="Рисунок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97820" y="5699262"/>
            <a:ext cx="1280271" cy="1036410"/>
          </a:xfrm>
          <a:prstGeom prst="rect">
            <a:avLst/>
          </a:prstGeom>
        </p:spPr>
      </p:pic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96246" y="2405062"/>
            <a:ext cx="3922704" cy="2938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6999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11295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dirty="0" smtClean="0"/>
              <a:t>       </a:t>
            </a:r>
            <a:r>
              <a:rPr lang="ru-RU" sz="2400" dirty="0" smtClean="0"/>
              <a:t>При выполнении земляных работ периодически требуется перемещение экскаватора. Согласно мерам безопасности, при перемещении экскаватора ковш должен находиться не выше 1 м от поверхности земли. </a:t>
            </a:r>
          </a:p>
          <a:p>
            <a:pPr algn="just"/>
            <a:r>
              <a:rPr lang="en-US" sz="2400" i="1" dirty="0" smtClean="0"/>
              <a:t>      </a:t>
            </a:r>
            <a:r>
              <a:rPr lang="en-US" sz="2400" i="1" u="sng" dirty="0" smtClean="0"/>
              <a:t> </a:t>
            </a:r>
            <a:r>
              <a:rPr lang="ru-RU" sz="2400" i="1" u="sng" dirty="0" smtClean="0"/>
              <a:t>Разрешается ли перемещение экскаватора с заполненным ковшом?</a:t>
            </a:r>
            <a:endParaRPr lang="ru-RU" sz="2400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265403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Ответ</a:t>
            </a:r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93970" y="572608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5397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Не разрешается</a:t>
            </a:r>
            <a:endParaRPr lang="ru-RU" sz="3200" b="1" dirty="0" smtClean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30232" y="158029"/>
            <a:ext cx="873957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ОБЗР</a:t>
            </a:r>
            <a:endParaRPr lang="ru-RU" sz="2400" b="1" i="1" dirty="0"/>
          </a:p>
        </p:txBody>
      </p:sp>
      <p:sp>
        <p:nvSpPr>
          <p:cNvPr id="8" name="Пояснение"/>
          <p:cNvSpPr txBox="1"/>
          <p:nvPr/>
        </p:nvSpPr>
        <p:spPr>
          <a:xfrm>
            <a:off x="7964144" y="5722707"/>
            <a:ext cx="2235083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cs typeface="Times New Roman" pitchFamily="18" charset="0"/>
              </a:rPr>
              <a:t>Пояснение</a:t>
            </a:r>
            <a:endParaRPr lang="ru-RU" sz="3200" b="1" i="1" dirty="0"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19126" y="2509273"/>
            <a:ext cx="589597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не разрешается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разрешается при уклоне поверхности почвы не более 5</a:t>
            </a:r>
            <a:r>
              <a:rPr kumimoji="0" lang="ru-RU" sz="2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0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разрешается на минимальной рабочей скорости экскаватора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разрешается с заторможенной поворотной платформой экскаватора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1" name="Рисунок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97820" y="5699262"/>
            <a:ext cx="1280271" cy="1036410"/>
          </a:xfrm>
          <a:prstGeom prst="rect">
            <a:avLst/>
          </a:prstGeom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3251" y="2481263"/>
            <a:ext cx="4410074" cy="2851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ояснение 1"/>
          <p:cNvSpPr txBox="1"/>
          <p:nvPr/>
        </p:nvSpPr>
        <p:spPr>
          <a:xfrm>
            <a:off x="410286" y="826192"/>
            <a:ext cx="11430000" cy="466657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US" sz="3200" i="1" dirty="0" smtClean="0"/>
              <a:t> </a:t>
            </a:r>
            <a:r>
              <a:rPr lang="ru-RU" sz="3200" i="1" dirty="0" smtClean="0"/>
              <a:t>     </a:t>
            </a:r>
          </a:p>
          <a:p>
            <a:pPr algn="just"/>
            <a:r>
              <a:rPr lang="ru-RU" sz="3200" i="1" dirty="0" smtClean="0"/>
              <a:t> </a:t>
            </a:r>
            <a:r>
              <a:rPr lang="en-US" sz="3200" i="1" dirty="0" smtClean="0"/>
              <a:t>  </a:t>
            </a:r>
            <a:endParaRPr lang="ru-RU" sz="3200" i="1" dirty="0" smtClean="0"/>
          </a:p>
          <a:p>
            <a:pPr algn="just"/>
            <a:r>
              <a:rPr lang="ru-RU" sz="3200" i="1" dirty="0" smtClean="0"/>
              <a:t>      Перемещение экскаватора с заполненным ковшом </a:t>
            </a:r>
            <a:r>
              <a:rPr lang="ru-RU" sz="3200" i="1" dirty="0" smtClean="0"/>
              <a:t>        не </a:t>
            </a:r>
            <a:r>
              <a:rPr lang="ru-RU" sz="3200" i="1" dirty="0" smtClean="0"/>
              <a:t>разрешается, так как это может создать риск для безопасности персонала, негативно отразиться </a:t>
            </a:r>
            <a:r>
              <a:rPr lang="ru-RU" sz="3200" i="1" dirty="0" smtClean="0"/>
              <a:t>               на </a:t>
            </a:r>
            <a:r>
              <a:rPr lang="ru-RU" sz="3200" i="1" dirty="0" smtClean="0"/>
              <a:t>техническом состоянии экскаватора и его надёжности.</a:t>
            </a:r>
          </a:p>
          <a:p>
            <a:pPr algn="just"/>
            <a:r>
              <a:rPr lang="ru-RU" sz="3200" dirty="0" smtClean="0"/>
              <a:t>  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49201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91163" y="376239"/>
            <a:ext cx="26078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СВОЯ ИГРА</a:t>
            </a:r>
            <a:endParaRPr lang="ru-RU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57428" y="1338774"/>
            <a:ext cx="3755572" cy="84908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ФИЗИКА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57428" y="2285829"/>
            <a:ext cx="3755572" cy="849086"/>
          </a:xfrm>
          <a:prstGeom prst="roundRect">
            <a:avLst/>
          </a:prstGeom>
          <a:solidFill>
            <a:srgbClr val="F586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ХИМИЯ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7428" y="3262943"/>
            <a:ext cx="3755572" cy="84908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БИОЛОГИЯ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57428" y="4233296"/>
            <a:ext cx="3755572" cy="84908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ОБЗР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>
            <a:hlinkClick r:id="rId3" action="ppaction://hlinksldjump"/>
          </p:cNvPr>
          <p:cNvSpPr/>
          <p:nvPr/>
        </p:nvSpPr>
        <p:spPr>
          <a:xfrm>
            <a:off x="4993999" y="1338774"/>
            <a:ext cx="870858" cy="8599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1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6042750" y="1338774"/>
            <a:ext cx="870858" cy="8599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2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>
            <a:hlinkClick r:id="rId5" action="ppaction://hlinksldjump"/>
          </p:cNvPr>
          <p:cNvSpPr/>
          <p:nvPr/>
        </p:nvSpPr>
        <p:spPr>
          <a:xfrm>
            <a:off x="7091501" y="1338774"/>
            <a:ext cx="870858" cy="8599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3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>
            <a:hlinkClick r:id="rId6" action="ppaction://hlinksldjump"/>
          </p:cNvPr>
          <p:cNvSpPr/>
          <p:nvPr/>
        </p:nvSpPr>
        <p:spPr>
          <a:xfrm>
            <a:off x="8140252" y="1338774"/>
            <a:ext cx="870858" cy="8599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4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>
            <a:hlinkClick r:id="rId7" action="ppaction://hlinksldjump"/>
          </p:cNvPr>
          <p:cNvSpPr/>
          <p:nvPr/>
        </p:nvSpPr>
        <p:spPr>
          <a:xfrm>
            <a:off x="9189003" y="1338774"/>
            <a:ext cx="870858" cy="8599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5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>
            <a:hlinkClick r:id="rId8" action="ppaction://hlinksldjump"/>
          </p:cNvPr>
          <p:cNvSpPr/>
          <p:nvPr/>
        </p:nvSpPr>
        <p:spPr>
          <a:xfrm>
            <a:off x="4993999" y="2321084"/>
            <a:ext cx="870858" cy="859971"/>
          </a:xfrm>
          <a:prstGeom prst="roundRect">
            <a:avLst/>
          </a:prstGeom>
          <a:solidFill>
            <a:srgbClr val="F586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1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>
            <a:hlinkClick r:id="rId9" action="ppaction://hlinksldjump"/>
          </p:cNvPr>
          <p:cNvSpPr/>
          <p:nvPr/>
        </p:nvSpPr>
        <p:spPr>
          <a:xfrm>
            <a:off x="6042750" y="2321084"/>
            <a:ext cx="870858" cy="859971"/>
          </a:xfrm>
          <a:prstGeom prst="roundRect">
            <a:avLst/>
          </a:prstGeom>
          <a:solidFill>
            <a:srgbClr val="F586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2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>
            <a:hlinkClick r:id="rId10" action="ppaction://hlinksldjump"/>
          </p:cNvPr>
          <p:cNvSpPr/>
          <p:nvPr/>
        </p:nvSpPr>
        <p:spPr>
          <a:xfrm>
            <a:off x="7091501" y="2321084"/>
            <a:ext cx="870858" cy="859971"/>
          </a:xfrm>
          <a:prstGeom prst="roundRect">
            <a:avLst/>
          </a:prstGeom>
          <a:solidFill>
            <a:srgbClr val="F586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3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>
            <a:hlinkClick r:id="rId11" action="ppaction://hlinksldjump"/>
          </p:cNvPr>
          <p:cNvSpPr/>
          <p:nvPr/>
        </p:nvSpPr>
        <p:spPr>
          <a:xfrm>
            <a:off x="8140252" y="2321084"/>
            <a:ext cx="870858" cy="859971"/>
          </a:xfrm>
          <a:prstGeom prst="roundRect">
            <a:avLst/>
          </a:prstGeom>
          <a:solidFill>
            <a:srgbClr val="F586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4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>
            <a:hlinkClick r:id="rId12" action="ppaction://hlinksldjump"/>
          </p:cNvPr>
          <p:cNvSpPr/>
          <p:nvPr/>
        </p:nvSpPr>
        <p:spPr>
          <a:xfrm>
            <a:off x="9189003" y="2321084"/>
            <a:ext cx="870858" cy="859971"/>
          </a:xfrm>
          <a:prstGeom prst="roundRect">
            <a:avLst/>
          </a:prstGeom>
          <a:solidFill>
            <a:srgbClr val="F586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5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>
            <a:hlinkClick r:id="rId13" action="ppaction://hlinksldjump"/>
          </p:cNvPr>
          <p:cNvSpPr/>
          <p:nvPr/>
        </p:nvSpPr>
        <p:spPr>
          <a:xfrm>
            <a:off x="4993999" y="3298198"/>
            <a:ext cx="870858" cy="85997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1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>
            <a:hlinkClick r:id="rId14" action="ppaction://hlinksldjump"/>
          </p:cNvPr>
          <p:cNvSpPr/>
          <p:nvPr/>
        </p:nvSpPr>
        <p:spPr>
          <a:xfrm>
            <a:off x="6042750" y="3298198"/>
            <a:ext cx="870858" cy="85997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2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>
            <a:hlinkClick r:id="rId15" action="ppaction://hlinksldjump"/>
          </p:cNvPr>
          <p:cNvSpPr/>
          <p:nvPr/>
        </p:nvSpPr>
        <p:spPr>
          <a:xfrm>
            <a:off x="7091501" y="3298198"/>
            <a:ext cx="870858" cy="85997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3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30" name="Скругленный прямоугольник 29">
            <a:hlinkClick r:id="rId16" action="ppaction://hlinksldjump"/>
          </p:cNvPr>
          <p:cNvSpPr/>
          <p:nvPr/>
        </p:nvSpPr>
        <p:spPr>
          <a:xfrm>
            <a:off x="8140252" y="3298198"/>
            <a:ext cx="870858" cy="85997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4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31" name="Скругленный прямоугольник 30">
            <a:hlinkClick r:id="rId17" action="ppaction://hlinksldjump"/>
          </p:cNvPr>
          <p:cNvSpPr/>
          <p:nvPr/>
        </p:nvSpPr>
        <p:spPr>
          <a:xfrm>
            <a:off x="9189003" y="3298198"/>
            <a:ext cx="870858" cy="85997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5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34" name="Скругленный прямоугольник 33">
            <a:hlinkClick r:id="rId18" action="ppaction://hlinksldjump"/>
          </p:cNvPr>
          <p:cNvSpPr/>
          <p:nvPr/>
        </p:nvSpPr>
        <p:spPr>
          <a:xfrm>
            <a:off x="4993999" y="4234368"/>
            <a:ext cx="870858" cy="859971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1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>
            <a:hlinkClick r:id="rId19" action="ppaction://hlinksldjump"/>
          </p:cNvPr>
          <p:cNvSpPr/>
          <p:nvPr/>
        </p:nvSpPr>
        <p:spPr>
          <a:xfrm>
            <a:off x="6042750" y="4234368"/>
            <a:ext cx="870858" cy="859971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2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>
            <a:hlinkClick r:id="rId20" action="ppaction://hlinksldjump"/>
          </p:cNvPr>
          <p:cNvSpPr/>
          <p:nvPr/>
        </p:nvSpPr>
        <p:spPr>
          <a:xfrm>
            <a:off x="7091501" y="4234368"/>
            <a:ext cx="870858" cy="859971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3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>
            <a:hlinkClick r:id="rId21" action="ppaction://hlinksldjump"/>
          </p:cNvPr>
          <p:cNvSpPr/>
          <p:nvPr/>
        </p:nvSpPr>
        <p:spPr>
          <a:xfrm>
            <a:off x="8140252" y="4234368"/>
            <a:ext cx="870858" cy="859971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4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>
            <a:hlinkClick r:id="rId22" action="ppaction://hlinksldjump"/>
          </p:cNvPr>
          <p:cNvSpPr/>
          <p:nvPr/>
        </p:nvSpPr>
        <p:spPr>
          <a:xfrm>
            <a:off x="9189003" y="4234368"/>
            <a:ext cx="870858" cy="859971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5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18067" y="5213303"/>
            <a:ext cx="1808415" cy="63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КОМАНДА 1</a:t>
            </a:r>
            <a:endParaRPr lang="ru-RU" sz="2400" dirty="0"/>
          </a:p>
        </p:txBody>
      </p:sp>
      <p:sp>
        <p:nvSpPr>
          <p:cNvPr id="49" name="Овал 48"/>
          <p:cNvSpPr>
            <a:spLocks/>
          </p:cNvSpPr>
          <p:nvPr/>
        </p:nvSpPr>
        <p:spPr>
          <a:xfrm>
            <a:off x="1113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>
            <a:spLocks/>
          </p:cNvSpPr>
          <p:nvPr/>
        </p:nvSpPr>
        <p:spPr>
          <a:xfrm>
            <a:off x="1113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52" name="Овал 51"/>
          <p:cNvSpPr>
            <a:spLocks/>
          </p:cNvSpPr>
          <p:nvPr/>
        </p:nvSpPr>
        <p:spPr>
          <a:xfrm>
            <a:off x="1113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53" name="Овал 52"/>
          <p:cNvSpPr>
            <a:spLocks/>
          </p:cNvSpPr>
          <p:nvPr/>
        </p:nvSpPr>
        <p:spPr>
          <a:xfrm>
            <a:off x="1113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54" name="Овал 53"/>
          <p:cNvSpPr>
            <a:spLocks/>
          </p:cNvSpPr>
          <p:nvPr/>
        </p:nvSpPr>
        <p:spPr>
          <a:xfrm>
            <a:off x="1113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55" name="Овал 54"/>
          <p:cNvSpPr>
            <a:spLocks/>
          </p:cNvSpPr>
          <p:nvPr/>
        </p:nvSpPr>
        <p:spPr>
          <a:xfrm>
            <a:off x="1113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56" name="Овал 55"/>
          <p:cNvSpPr/>
          <p:nvPr/>
        </p:nvSpPr>
        <p:spPr>
          <a:xfrm>
            <a:off x="1113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ru-RU" sz="2400" b="1" dirty="0"/>
          </a:p>
        </p:txBody>
      </p:sp>
      <p:sp>
        <p:nvSpPr>
          <p:cNvPr id="57" name="Овал 56"/>
          <p:cNvSpPr/>
          <p:nvPr/>
        </p:nvSpPr>
        <p:spPr>
          <a:xfrm>
            <a:off x="1113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58" name="Овал 57"/>
          <p:cNvSpPr/>
          <p:nvPr/>
        </p:nvSpPr>
        <p:spPr>
          <a:xfrm>
            <a:off x="1113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59" name="Овал 58"/>
          <p:cNvSpPr/>
          <p:nvPr/>
        </p:nvSpPr>
        <p:spPr>
          <a:xfrm>
            <a:off x="1113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60" name="Овал 59"/>
          <p:cNvSpPr/>
          <p:nvPr/>
        </p:nvSpPr>
        <p:spPr>
          <a:xfrm>
            <a:off x="1113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</a:t>
            </a:r>
            <a:endParaRPr lang="ru-RU" sz="2400" b="1" dirty="0"/>
          </a:p>
        </p:txBody>
      </p:sp>
      <p:sp>
        <p:nvSpPr>
          <p:cNvPr id="61" name="Овал 60"/>
          <p:cNvSpPr>
            <a:spLocks/>
          </p:cNvSpPr>
          <p:nvPr/>
        </p:nvSpPr>
        <p:spPr>
          <a:xfrm>
            <a:off x="1113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</a:t>
            </a:r>
            <a:endParaRPr lang="ru-RU" sz="2400" b="1" dirty="0"/>
          </a:p>
        </p:txBody>
      </p:sp>
      <p:sp>
        <p:nvSpPr>
          <p:cNvPr id="62" name="Овал 61"/>
          <p:cNvSpPr/>
          <p:nvPr/>
        </p:nvSpPr>
        <p:spPr>
          <a:xfrm>
            <a:off x="1113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12</a:t>
            </a:r>
            <a:endParaRPr lang="ru-RU" sz="2400" b="1" dirty="0"/>
          </a:p>
        </p:txBody>
      </p:sp>
      <p:sp>
        <p:nvSpPr>
          <p:cNvPr id="63" name="Овал 62"/>
          <p:cNvSpPr/>
          <p:nvPr/>
        </p:nvSpPr>
        <p:spPr>
          <a:xfrm>
            <a:off x="1113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</a:t>
            </a:r>
            <a:endParaRPr lang="ru-RU" sz="2400" b="1" dirty="0"/>
          </a:p>
        </p:txBody>
      </p:sp>
      <p:sp>
        <p:nvSpPr>
          <p:cNvPr id="64" name="Овал 63"/>
          <p:cNvSpPr>
            <a:spLocks/>
          </p:cNvSpPr>
          <p:nvPr/>
        </p:nvSpPr>
        <p:spPr>
          <a:xfrm>
            <a:off x="1113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</a:t>
            </a:r>
            <a:endParaRPr lang="ru-RU" sz="2400" b="1" dirty="0"/>
          </a:p>
        </p:txBody>
      </p:sp>
      <p:sp>
        <p:nvSpPr>
          <p:cNvPr id="65" name="Овал 64"/>
          <p:cNvSpPr/>
          <p:nvPr/>
        </p:nvSpPr>
        <p:spPr>
          <a:xfrm>
            <a:off x="1113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15</a:t>
            </a:r>
            <a:endParaRPr lang="ru-RU" sz="2400" b="1" dirty="0"/>
          </a:p>
        </p:txBody>
      </p:sp>
      <p:sp>
        <p:nvSpPr>
          <p:cNvPr id="66" name="Овал 65"/>
          <p:cNvSpPr/>
          <p:nvPr/>
        </p:nvSpPr>
        <p:spPr>
          <a:xfrm>
            <a:off x="1113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</a:t>
            </a:r>
            <a:endParaRPr lang="ru-RU" sz="2400" b="1" dirty="0"/>
          </a:p>
        </p:txBody>
      </p:sp>
      <p:sp>
        <p:nvSpPr>
          <p:cNvPr id="67" name="Овал 66"/>
          <p:cNvSpPr>
            <a:spLocks/>
          </p:cNvSpPr>
          <p:nvPr/>
        </p:nvSpPr>
        <p:spPr>
          <a:xfrm>
            <a:off x="1113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</a:t>
            </a:r>
            <a:endParaRPr lang="ru-RU" sz="2400" b="1" dirty="0"/>
          </a:p>
        </p:txBody>
      </p:sp>
      <p:sp>
        <p:nvSpPr>
          <p:cNvPr id="68" name="Овал 67"/>
          <p:cNvSpPr/>
          <p:nvPr/>
        </p:nvSpPr>
        <p:spPr>
          <a:xfrm>
            <a:off x="1113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</a:t>
            </a:r>
            <a:endParaRPr lang="ru-RU" sz="2400" b="1" dirty="0"/>
          </a:p>
        </p:txBody>
      </p:sp>
      <p:sp>
        <p:nvSpPr>
          <p:cNvPr id="69" name="Овал 68"/>
          <p:cNvSpPr>
            <a:spLocks/>
          </p:cNvSpPr>
          <p:nvPr/>
        </p:nvSpPr>
        <p:spPr>
          <a:xfrm>
            <a:off x="1113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</a:t>
            </a:r>
            <a:endParaRPr lang="ru-RU" sz="2400" b="1" dirty="0"/>
          </a:p>
        </p:txBody>
      </p:sp>
      <p:sp>
        <p:nvSpPr>
          <p:cNvPr id="70" name="Овал 69"/>
          <p:cNvSpPr/>
          <p:nvPr/>
        </p:nvSpPr>
        <p:spPr>
          <a:xfrm>
            <a:off x="1113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</a:t>
            </a:r>
            <a:endParaRPr lang="ru-RU" sz="2400" b="1" dirty="0"/>
          </a:p>
        </p:txBody>
      </p:sp>
      <p:sp>
        <p:nvSpPr>
          <p:cNvPr id="78" name="Прямоугольник 77"/>
          <p:cNvSpPr/>
          <p:nvPr/>
        </p:nvSpPr>
        <p:spPr>
          <a:xfrm>
            <a:off x="2627542" y="5233260"/>
            <a:ext cx="1799277" cy="63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КОМАНДА </a:t>
            </a:r>
            <a:r>
              <a:rPr lang="en-US" sz="2400" dirty="0" smtClean="0"/>
              <a:t>2</a:t>
            </a:r>
            <a:endParaRPr lang="ru-RU" sz="2400" dirty="0"/>
          </a:p>
        </p:txBody>
      </p:sp>
      <p:sp>
        <p:nvSpPr>
          <p:cNvPr id="79" name="Овал 78"/>
          <p:cNvSpPr>
            <a:spLocks/>
          </p:cNvSpPr>
          <p:nvPr/>
        </p:nvSpPr>
        <p:spPr>
          <a:xfrm>
            <a:off x="2949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/>
          <p:cNvSpPr>
            <a:spLocks/>
          </p:cNvSpPr>
          <p:nvPr/>
        </p:nvSpPr>
        <p:spPr>
          <a:xfrm>
            <a:off x="2949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81" name="Овал 80"/>
          <p:cNvSpPr>
            <a:spLocks/>
          </p:cNvSpPr>
          <p:nvPr/>
        </p:nvSpPr>
        <p:spPr>
          <a:xfrm>
            <a:off x="2949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82" name="Овал 81"/>
          <p:cNvSpPr>
            <a:spLocks/>
          </p:cNvSpPr>
          <p:nvPr/>
        </p:nvSpPr>
        <p:spPr>
          <a:xfrm>
            <a:off x="2949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83" name="Овал 82"/>
          <p:cNvSpPr>
            <a:spLocks/>
          </p:cNvSpPr>
          <p:nvPr/>
        </p:nvSpPr>
        <p:spPr>
          <a:xfrm>
            <a:off x="2949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84" name="Овал 83"/>
          <p:cNvSpPr>
            <a:spLocks/>
          </p:cNvSpPr>
          <p:nvPr/>
        </p:nvSpPr>
        <p:spPr>
          <a:xfrm>
            <a:off x="2949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85" name="Овал 84"/>
          <p:cNvSpPr/>
          <p:nvPr/>
        </p:nvSpPr>
        <p:spPr>
          <a:xfrm>
            <a:off x="2949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ru-RU" sz="2400" b="1" dirty="0"/>
          </a:p>
        </p:txBody>
      </p:sp>
      <p:sp>
        <p:nvSpPr>
          <p:cNvPr id="86" name="Овал 85"/>
          <p:cNvSpPr/>
          <p:nvPr/>
        </p:nvSpPr>
        <p:spPr>
          <a:xfrm>
            <a:off x="2949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87" name="Овал 86"/>
          <p:cNvSpPr/>
          <p:nvPr/>
        </p:nvSpPr>
        <p:spPr>
          <a:xfrm>
            <a:off x="2949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88" name="Овал 87"/>
          <p:cNvSpPr/>
          <p:nvPr/>
        </p:nvSpPr>
        <p:spPr>
          <a:xfrm>
            <a:off x="2949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89" name="Овал 88"/>
          <p:cNvSpPr/>
          <p:nvPr/>
        </p:nvSpPr>
        <p:spPr>
          <a:xfrm>
            <a:off x="2949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</a:t>
            </a:r>
            <a:endParaRPr lang="ru-RU" sz="2400" b="1" dirty="0"/>
          </a:p>
        </p:txBody>
      </p:sp>
      <p:sp>
        <p:nvSpPr>
          <p:cNvPr id="90" name="Овал 89"/>
          <p:cNvSpPr>
            <a:spLocks/>
          </p:cNvSpPr>
          <p:nvPr/>
        </p:nvSpPr>
        <p:spPr>
          <a:xfrm>
            <a:off x="2949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</a:t>
            </a:r>
            <a:endParaRPr lang="ru-RU" sz="2400" b="1" dirty="0"/>
          </a:p>
        </p:txBody>
      </p:sp>
      <p:sp>
        <p:nvSpPr>
          <p:cNvPr id="91" name="Овал 90"/>
          <p:cNvSpPr/>
          <p:nvPr/>
        </p:nvSpPr>
        <p:spPr>
          <a:xfrm>
            <a:off x="2949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12</a:t>
            </a:r>
            <a:endParaRPr lang="ru-RU" sz="2400" b="1" dirty="0"/>
          </a:p>
        </p:txBody>
      </p:sp>
      <p:sp>
        <p:nvSpPr>
          <p:cNvPr id="92" name="Овал 91"/>
          <p:cNvSpPr/>
          <p:nvPr/>
        </p:nvSpPr>
        <p:spPr>
          <a:xfrm>
            <a:off x="2949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</a:t>
            </a:r>
            <a:endParaRPr lang="ru-RU" sz="2400" b="1" dirty="0"/>
          </a:p>
        </p:txBody>
      </p:sp>
      <p:sp>
        <p:nvSpPr>
          <p:cNvPr id="93" name="Овал 92"/>
          <p:cNvSpPr>
            <a:spLocks/>
          </p:cNvSpPr>
          <p:nvPr/>
        </p:nvSpPr>
        <p:spPr>
          <a:xfrm>
            <a:off x="2949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</a:t>
            </a:r>
            <a:endParaRPr lang="ru-RU" sz="2400" b="1" dirty="0"/>
          </a:p>
        </p:txBody>
      </p:sp>
      <p:sp>
        <p:nvSpPr>
          <p:cNvPr id="94" name="Овал 93"/>
          <p:cNvSpPr/>
          <p:nvPr/>
        </p:nvSpPr>
        <p:spPr>
          <a:xfrm>
            <a:off x="2949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15</a:t>
            </a:r>
            <a:endParaRPr lang="ru-RU" sz="2400" b="1" dirty="0"/>
          </a:p>
        </p:txBody>
      </p:sp>
      <p:sp>
        <p:nvSpPr>
          <p:cNvPr id="95" name="Овал 94"/>
          <p:cNvSpPr/>
          <p:nvPr/>
        </p:nvSpPr>
        <p:spPr>
          <a:xfrm>
            <a:off x="2949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</a:t>
            </a:r>
            <a:endParaRPr lang="ru-RU" sz="2400" b="1" dirty="0"/>
          </a:p>
        </p:txBody>
      </p:sp>
      <p:sp>
        <p:nvSpPr>
          <p:cNvPr id="96" name="Овал 95"/>
          <p:cNvSpPr>
            <a:spLocks/>
          </p:cNvSpPr>
          <p:nvPr/>
        </p:nvSpPr>
        <p:spPr>
          <a:xfrm>
            <a:off x="2949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</a:t>
            </a:r>
            <a:endParaRPr lang="ru-RU" sz="2400" b="1" dirty="0"/>
          </a:p>
        </p:txBody>
      </p:sp>
      <p:sp>
        <p:nvSpPr>
          <p:cNvPr id="97" name="Овал 96"/>
          <p:cNvSpPr/>
          <p:nvPr/>
        </p:nvSpPr>
        <p:spPr>
          <a:xfrm>
            <a:off x="2949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</a:t>
            </a:r>
            <a:endParaRPr lang="ru-RU" sz="2400" b="1" dirty="0"/>
          </a:p>
        </p:txBody>
      </p:sp>
      <p:sp>
        <p:nvSpPr>
          <p:cNvPr id="98" name="Овал 97"/>
          <p:cNvSpPr>
            <a:spLocks/>
          </p:cNvSpPr>
          <p:nvPr/>
        </p:nvSpPr>
        <p:spPr>
          <a:xfrm>
            <a:off x="2949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</a:t>
            </a:r>
            <a:endParaRPr lang="ru-RU" sz="2400" b="1" dirty="0"/>
          </a:p>
        </p:txBody>
      </p:sp>
      <p:sp>
        <p:nvSpPr>
          <p:cNvPr id="99" name="Овал 98"/>
          <p:cNvSpPr/>
          <p:nvPr/>
        </p:nvSpPr>
        <p:spPr>
          <a:xfrm>
            <a:off x="2949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</a:t>
            </a:r>
            <a:endParaRPr lang="ru-RU" sz="2400" b="1" dirty="0"/>
          </a:p>
        </p:txBody>
      </p:sp>
      <p:sp>
        <p:nvSpPr>
          <p:cNvPr id="105" name="Прямоугольник 104"/>
          <p:cNvSpPr/>
          <p:nvPr/>
        </p:nvSpPr>
        <p:spPr>
          <a:xfrm>
            <a:off x="4611620" y="5261854"/>
            <a:ext cx="1797647" cy="63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КОМАНДА </a:t>
            </a:r>
            <a:r>
              <a:rPr lang="en-US" sz="2400" dirty="0" smtClean="0"/>
              <a:t>3</a:t>
            </a:r>
            <a:endParaRPr lang="ru-RU" sz="2400" dirty="0"/>
          </a:p>
        </p:txBody>
      </p:sp>
      <p:sp>
        <p:nvSpPr>
          <p:cNvPr id="106" name="Овал 105"/>
          <p:cNvSpPr>
            <a:spLocks/>
          </p:cNvSpPr>
          <p:nvPr/>
        </p:nvSpPr>
        <p:spPr>
          <a:xfrm>
            <a:off x="496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Овал 106"/>
          <p:cNvSpPr>
            <a:spLocks/>
          </p:cNvSpPr>
          <p:nvPr/>
        </p:nvSpPr>
        <p:spPr>
          <a:xfrm>
            <a:off x="496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108" name="Овал 107"/>
          <p:cNvSpPr>
            <a:spLocks/>
          </p:cNvSpPr>
          <p:nvPr/>
        </p:nvSpPr>
        <p:spPr>
          <a:xfrm>
            <a:off x="496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09" name="Овал 108"/>
          <p:cNvSpPr>
            <a:spLocks/>
          </p:cNvSpPr>
          <p:nvPr/>
        </p:nvSpPr>
        <p:spPr>
          <a:xfrm>
            <a:off x="496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110" name="Овал 109"/>
          <p:cNvSpPr>
            <a:spLocks/>
          </p:cNvSpPr>
          <p:nvPr/>
        </p:nvSpPr>
        <p:spPr>
          <a:xfrm>
            <a:off x="496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111" name="Овал 110"/>
          <p:cNvSpPr>
            <a:spLocks/>
          </p:cNvSpPr>
          <p:nvPr/>
        </p:nvSpPr>
        <p:spPr>
          <a:xfrm>
            <a:off x="496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112" name="Овал 111"/>
          <p:cNvSpPr/>
          <p:nvPr/>
        </p:nvSpPr>
        <p:spPr>
          <a:xfrm>
            <a:off x="496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ru-RU" sz="2400" b="1" dirty="0"/>
          </a:p>
        </p:txBody>
      </p:sp>
      <p:sp>
        <p:nvSpPr>
          <p:cNvPr id="113" name="Овал 112"/>
          <p:cNvSpPr/>
          <p:nvPr/>
        </p:nvSpPr>
        <p:spPr>
          <a:xfrm>
            <a:off x="496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114" name="Овал 113"/>
          <p:cNvSpPr/>
          <p:nvPr/>
        </p:nvSpPr>
        <p:spPr>
          <a:xfrm>
            <a:off x="496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115" name="Овал 114"/>
          <p:cNvSpPr/>
          <p:nvPr/>
        </p:nvSpPr>
        <p:spPr>
          <a:xfrm>
            <a:off x="496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116" name="Овал 115"/>
          <p:cNvSpPr/>
          <p:nvPr/>
        </p:nvSpPr>
        <p:spPr>
          <a:xfrm>
            <a:off x="496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</a:t>
            </a:r>
            <a:endParaRPr lang="ru-RU" sz="2400" b="1" dirty="0"/>
          </a:p>
        </p:txBody>
      </p:sp>
      <p:sp>
        <p:nvSpPr>
          <p:cNvPr id="117" name="Овал 116"/>
          <p:cNvSpPr>
            <a:spLocks/>
          </p:cNvSpPr>
          <p:nvPr/>
        </p:nvSpPr>
        <p:spPr>
          <a:xfrm>
            <a:off x="496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</a:t>
            </a:r>
            <a:endParaRPr lang="ru-RU" sz="2400" b="1" dirty="0"/>
          </a:p>
        </p:txBody>
      </p:sp>
      <p:sp>
        <p:nvSpPr>
          <p:cNvPr id="118" name="Овал 117"/>
          <p:cNvSpPr/>
          <p:nvPr/>
        </p:nvSpPr>
        <p:spPr>
          <a:xfrm>
            <a:off x="496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12</a:t>
            </a:r>
            <a:endParaRPr lang="ru-RU" sz="2400" b="1" dirty="0"/>
          </a:p>
        </p:txBody>
      </p:sp>
      <p:sp>
        <p:nvSpPr>
          <p:cNvPr id="119" name="Овал 118"/>
          <p:cNvSpPr/>
          <p:nvPr/>
        </p:nvSpPr>
        <p:spPr>
          <a:xfrm>
            <a:off x="496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</a:t>
            </a:r>
            <a:endParaRPr lang="ru-RU" sz="2400" b="1" dirty="0"/>
          </a:p>
        </p:txBody>
      </p:sp>
      <p:sp>
        <p:nvSpPr>
          <p:cNvPr id="120" name="Овал 119"/>
          <p:cNvSpPr>
            <a:spLocks/>
          </p:cNvSpPr>
          <p:nvPr/>
        </p:nvSpPr>
        <p:spPr>
          <a:xfrm>
            <a:off x="496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</a:t>
            </a:r>
            <a:endParaRPr lang="ru-RU" sz="2400" b="1" dirty="0"/>
          </a:p>
        </p:txBody>
      </p:sp>
      <p:sp>
        <p:nvSpPr>
          <p:cNvPr id="121" name="Овал 120"/>
          <p:cNvSpPr/>
          <p:nvPr/>
        </p:nvSpPr>
        <p:spPr>
          <a:xfrm>
            <a:off x="496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15</a:t>
            </a:r>
            <a:endParaRPr lang="ru-RU" sz="2400" b="1" dirty="0"/>
          </a:p>
        </p:txBody>
      </p:sp>
      <p:sp>
        <p:nvSpPr>
          <p:cNvPr id="122" name="Овал 121"/>
          <p:cNvSpPr/>
          <p:nvPr/>
        </p:nvSpPr>
        <p:spPr>
          <a:xfrm>
            <a:off x="496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</a:t>
            </a:r>
            <a:endParaRPr lang="ru-RU" sz="2400" b="1" dirty="0"/>
          </a:p>
        </p:txBody>
      </p:sp>
      <p:sp>
        <p:nvSpPr>
          <p:cNvPr id="123" name="Овал 122"/>
          <p:cNvSpPr>
            <a:spLocks/>
          </p:cNvSpPr>
          <p:nvPr/>
        </p:nvSpPr>
        <p:spPr>
          <a:xfrm>
            <a:off x="496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</a:t>
            </a:r>
            <a:endParaRPr lang="ru-RU" sz="2400" b="1" dirty="0"/>
          </a:p>
        </p:txBody>
      </p:sp>
      <p:sp>
        <p:nvSpPr>
          <p:cNvPr id="124" name="Овал 123"/>
          <p:cNvSpPr/>
          <p:nvPr/>
        </p:nvSpPr>
        <p:spPr>
          <a:xfrm>
            <a:off x="496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</a:t>
            </a:r>
            <a:endParaRPr lang="ru-RU" sz="2400" b="1" dirty="0"/>
          </a:p>
        </p:txBody>
      </p:sp>
      <p:sp>
        <p:nvSpPr>
          <p:cNvPr id="125" name="Овал 124"/>
          <p:cNvSpPr>
            <a:spLocks/>
          </p:cNvSpPr>
          <p:nvPr/>
        </p:nvSpPr>
        <p:spPr>
          <a:xfrm>
            <a:off x="496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</a:t>
            </a:r>
            <a:endParaRPr lang="ru-RU" sz="2400" b="1" dirty="0"/>
          </a:p>
        </p:txBody>
      </p:sp>
      <p:sp>
        <p:nvSpPr>
          <p:cNvPr id="126" name="Овал 125"/>
          <p:cNvSpPr/>
          <p:nvPr/>
        </p:nvSpPr>
        <p:spPr>
          <a:xfrm>
            <a:off x="496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</a:t>
            </a:r>
            <a:endParaRPr lang="ru-RU" sz="2400" b="1" dirty="0"/>
          </a:p>
        </p:txBody>
      </p:sp>
      <p:sp>
        <p:nvSpPr>
          <p:cNvPr id="132" name="Прямоугольник 131"/>
          <p:cNvSpPr/>
          <p:nvPr/>
        </p:nvSpPr>
        <p:spPr>
          <a:xfrm>
            <a:off x="6533018" y="5261854"/>
            <a:ext cx="1789715" cy="63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КОМАНДА </a:t>
            </a:r>
            <a:r>
              <a:rPr lang="en-US" sz="2400" dirty="0" smtClean="0"/>
              <a:t>4</a:t>
            </a:r>
            <a:endParaRPr lang="ru-RU" sz="2400" dirty="0"/>
          </a:p>
        </p:txBody>
      </p:sp>
      <p:sp>
        <p:nvSpPr>
          <p:cNvPr id="133" name="Овал 132"/>
          <p:cNvSpPr>
            <a:spLocks/>
          </p:cNvSpPr>
          <p:nvPr/>
        </p:nvSpPr>
        <p:spPr>
          <a:xfrm>
            <a:off x="694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Овал 133"/>
          <p:cNvSpPr>
            <a:spLocks/>
          </p:cNvSpPr>
          <p:nvPr/>
        </p:nvSpPr>
        <p:spPr>
          <a:xfrm>
            <a:off x="694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135" name="Овал 134"/>
          <p:cNvSpPr>
            <a:spLocks/>
          </p:cNvSpPr>
          <p:nvPr/>
        </p:nvSpPr>
        <p:spPr>
          <a:xfrm>
            <a:off x="694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36" name="Овал 135"/>
          <p:cNvSpPr>
            <a:spLocks/>
          </p:cNvSpPr>
          <p:nvPr/>
        </p:nvSpPr>
        <p:spPr>
          <a:xfrm>
            <a:off x="694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137" name="Овал 136"/>
          <p:cNvSpPr>
            <a:spLocks/>
          </p:cNvSpPr>
          <p:nvPr/>
        </p:nvSpPr>
        <p:spPr>
          <a:xfrm>
            <a:off x="694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138" name="Овал 137"/>
          <p:cNvSpPr>
            <a:spLocks/>
          </p:cNvSpPr>
          <p:nvPr/>
        </p:nvSpPr>
        <p:spPr>
          <a:xfrm>
            <a:off x="694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139" name="Овал 138"/>
          <p:cNvSpPr/>
          <p:nvPr/>
        </p:nvSpPr>
        <p:spPr>
          <a:xfrm>
            <a:off x="694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ru-RU" sz="2400" b="1" dirty="0"/>
          </a:p>
        </p:txBody>
      </p:sp>
      <p:sp>
        <p:nvSpPr>
          <p:cNvPr id="140" name="Овал 139"/>
          <p:cNvSpPr/>
          <p:nvPr/>
        </p:nvSpPr>
        <p:spPr>
          <a:xfrm>
            <a:off x="694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141" name="Овал 140"/>
          <p:cNvSpPr/>
          <p:nvPr/>
        </p:nvSpPr>
        <p:spPr>
          <a:xfrm>
            <a:off x="694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142" name="Овал 141"/>
          <p:cNvSpPr/>
          <p:nvPr/>
        </p:nvSpPr>
        <p:spPr>
          <a:xfrm>
            <a:off x="694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143" name="Овал 142"/>
          <p:cNvSpPr/>
          <p:nvPr/>
        </p:nvSpPr>
        <p:spPr>
          <a:xfrm>
            <a:off x="694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</a:t>
            </a:r>
            <a:endParaRPr lang="ru-RU" sz="2400" b="1" dirty="0"/>
          </a:p>
        </p:txBody>
      </p:sp>
      <p:sp>
        <p:nvSpPr>
          <p:cNvPr id="144" name="Овал 143"/>
          <p:cNvSpPr>
            <a:spLocks/>
          </p:cNvSpPr>
          <p:nvPr/>
        </p:nvSpPr>
        <p:spPr>
          <a:xfrm>
            <a:off x="694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</a:t>
            </a:r>
            <a:endParaRPr lang="ru-RU" sz="2400" b="1" dirty="0"/>
          </a:p>
        </p:txBody>
      </p:sp>
      <p:sp>
        <p:nvSpPr>
          <p:cNvPr id="145" name="Овал 144"/>
          <p:cNvSpPr/>
          <p:nvPr/>
        </p:nvSpPr>
        <p:spPr>
          <a:xfrm>
            <a:off x="694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12</a:t>
            </a:r>
            <a:endParaRPr lang="ru-RU" sz="2400" b="1" dirty="0"/>
          </a:p>
        </p:txBody>
      </p:sp>
      <p:sp>
        <p:nvSpPr>
          <p:cNvPr id="146" name="Овал 145"/>
          <p:cNvSpPr/>
          <p:nvPr/>
        </p:nvSpPr>
        <p:spPr>
          <a:xfrm>
            <a:off x="694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</a:t>
            </a:r>
            <a:endParaRPr lang="ru-RU" sz="2400" b="1" dirty="0"/>
          </a:p>
        </p:txBody>
      </p:sp>
      <p:sp>
        <p:nvSpPr>
          <p:cNvPr id="147" name="Овал 146"/>
          <p:cNvSpPr>
            <a:spLocks/>
          </p:cNvSpPr>
          <p:nvPr/>
        </p:nvSpPr>
        <p:spPr>
          <a:xfrm>
            <a:off x="694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</a:t>
            </a:r>
            <a:endParaRPr lang="ru-RU" sz="2400" b="1" dirty="0"/>
          </a:p>
        </p:txBody>
      </p:sp>
      <p:sp>
        <p:nvSpPr>
          <p:cNvPr id="148" name="Овал 147"/>
          <p:cNvSpPr/>
          <p:nvPr/>
        </p:nvSpPr>
        <p:spPr>
          <a:xfrm>
            <a:off x="694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15</a:t>
            </a:r>
            <a:endParaRPr lang="ru-RU" sz="2400" b="1" dirty="0"/>
          </a:p>
        </p:txBody>
      </p:sp>
      <p:sp>
        <p:nvSpPr>
          <p:cNvPr id="149" name="Овал 148"/>
          <p:cNvSpPr/>
          <p:nvPr/>
        </p:nvSpPr>
        <p:spPr>
          <a:xfrm>
            <a:off x="694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</a:t>
            </a:r>
            <a:endParaRPr lang="ru-RU" sz="2400" b="1" dirty="0"/>
          </a:p>
        </p:txBody>
      </p:sp>
      <p:sp>
        <p:nvSpPr>
          <p:cNvPr id="150" name="Овал 149"/>
          <p:cNvSpPr>
            <a:spLocks/>
          </p:cNvSpPr>
          <p:nvPr/>
        </p:nvSpPr>
        <p:spPr>
          <a:xfrm>
            <a:off x="694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</a:t>
            </a:r>
            <a:endParaRPr lang="ru-RU" sz="2400" b="1" dirty="0"/>
          </a:p>
        </p:txBody>
      </p:sp>
      <p:sp>
        <p:nvSpPr>
          <p:cNvPr id="151" name="Овал 150"/>
          <p:cNvSpPr/>
          <p:nvPr/>
        </p:nvSpPr>
        <p:spPr>
          <a:xfrm>
            <a:off x="694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</a:t>
            </a:r>
            <a:endParaRPr lang="ru-RU" sz="2400" b="1" dirty="0"/>
          </a:p>
        </p:txBody>
      </p:sp>
      <p:sp>
        <p:nvSpPr>
          <p:cNvPr id="152" name="Овал 151"/>
          <p:cNvSpPr>
            <a:spLocks/>
          </p:cNvSpPr>
          <p:nvPr/>
        </p:nvSpPr>
        <p:spPr>
          <a:xfrm>
            <a:off x="694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</a:t>
            </a:r>
            <a:endParaRPr lang="ru-RU" sz="2400" b="1" dirty="0"/>
          </a:p>
        </p:txBody>
      </p:sp>
      <p:sp>
        <p:nvSpPr>
          <p:cNvPr id="153" name="Овал 152"/>
          <p:cNvSpPr/>
          <p:nvPr/>
        </p:nvSpPr>
        <p:spPr>
          <a:xfrm>
            <a:off x="6945443" y="597963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</a:t>
            </a:r>
            <a:endParaRPr lang="ru-RU" sz="2400" b="1" dirty="0"/>
          </a:p>
        </p:txBody>
      </p:sp>
      <p:sp>
        <p:nvSpPr>
          <p:cNvPr id="159" name="Прямоугольник 158"/>
          <p:cNvSpPr/>
          <p:nvPr/>
        </p:nvSpPr>
        <p:spPr>
          <a:xfrm>
            <a:off x="8472725" y="5261854"/>
            <a:ext cx="1788875" cy="63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КОМАНДА 5</a:t>
            </a:r>
            <a:endParaRPr lang="ru-RU" sz="2400" dirty="0"/>
          </a:p>
        </p:txBody>
      </p:sp>
      <p:sp>
        <p:nvSpPr>
          <p:cNvPr id="181" name="Овал 180"/>
          <p:cNvSpPr>
            <a:spLocks/>
          </p:cNvSpPr>
          <p:nvPr/>
        </p:nvSpPr>
        <p:spPr>
          <a:xfrm>
            <a:off x="8856305" y="59796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Овал 181"/>
          <p:cNvSpPr>
            <a:spLocks/>
          </p:cNvSpPr>
          <p:nvPr/>
        </p:nvSpPr>
        <p:spPr>
          <a:xfrm>
            <a:off x="8856305" y="59796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183" name="Овал 182"/>
          <p:cNvSpPr>
            <a:spLocks/>
          </p:cNvSpPr>
          <p:nvPr/>
        </p:nvSpPr>
        <p:spPr>
          <a:xfrm>
            <a:off x="8856305" y="59796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84" name="Овал 183"/>
          <p:cNvSpPr>
            <a:spLocks/>
          </p:cNvSpPr>
          <p:nvPr/>
        </p:nvSpPr>
        <p:spPr>
          <a:xfrm>
            <a:off x="8856305" y="59796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185" name="Овал 184"/>
          <p:cNvSpPr>
            <a:spLocks/>
          </p:cNvSpPr>
          <p:nvPr/>
        </p:nvSpPr>
        <p:spPr>
          <a:xfrm>
            <a:off x="8856305" y="59796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186" name="Овал 185"/>
          <p:cNvSpPr>
            <a:spLocks/>
          </p:cNvSpPr>
          <p:nvPr/>
        </p:nvSpPr>
        <p:spPr>
          <a:xfrm>
            <a:off x="8856305" y="59796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187" name="Овал 186"/>
          <p:cNvSpPr/>
          <p:nvPr/>
        </p:nvSpPr>
        <p:spPr>
          <a:xfrm>
            <a:off x="8856305" y="59796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ru-RU" sz="2400" b="1" dirty="0"/>
          </a:p>
        </p:txBody>
      </p:sp>
      <p:sp>
        <p:nvSpPr>
          <p:cNvPr id="188" name="Овал 187"/>
          <p:cNvSpPr/>
          <p:nvPr/>
        </p:nvSpPr>
        <p:spPr>
          <a:xfrm>
            <a:off x="8856305" y="59796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189" name="Овал 188"/>
          <p:cNvSpPr/>
          <p:nvPr/>
        </p:nvSpPr>
        <p:spPr>
          <a:xfrm>
            <a:off x="8856305" y="59796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190" name="Овал 189"/>
          <p:cNvSpPr/>
          <p:nvPr/>
        </p:nvSpPr>
        <p:spPr>
          <a:xfrm>
            <a:off x="8856305" y="59796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191" name="Овал 190"/>
          <p:cNvSpPr/>
          <p:nvPr/>
        </p:nvSpPr>
        <p:spPr>
          <a:xfrm>
            <a:off x="8856305" y="59796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</a:t>
            </a:r>
            <a:endParaRPr lang="ru-RU" sz="2400" b="1" dirty="0"/>
          </a:p>
        </p:txBody>
      </p:sp>
      <p:sp>
        <p:nvSpPr>
          <p:cNvPr id="192" name="Овал 191"/>
          <p:cNvSpPr>
            <a:spLocks/>
          </p:cNvSpPr>
          <p:nvPr/>
        </p:nvSpPr>
        <p:spPr>
          <a:xfrm>
            <a:off x="8856305" y="59796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</a:t>
            </a:r>
            <a:endParaRPr lang="ru-RU" sz="2400" b="1" dirty="0"/>
          </a:p>
        </p:txBody>
      </p:sp>
      <p:sp>
        <p:nvSpPr>
          <p:cNvPr id="193" name="Овал 192"/>
          <p:cNvSpPr/>
          <p:nvPr/>
        </p:nvSpPr>
        <p:spPr>
          <a:xfrm>
            <a:off x="8856305" y="59796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12</a:t>
            </a:r>
            <a:endParaRPr lang="ru-RU" sz="2400" b="1" dirty="0"/>
          </a:p>
        </p:txBody>
      </p:sp>
      <p:sp>
        <p:nvSpPr>
          <p:cNvPr id="194" name="Овал 193"/>
          <p:cNvSpPr/>
          <p:nvPr/>
        </p:nvSpPr>
        <p:spPr>
          <a:xfrm>
            <a:off x="8856305" y="59796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</a:t>
            </a:r>
            <a:endParaRPr lang="ru-RU" sz="2400" b="1" dirty="0"/>
          </a:p>
        </p:txBody>
      </p:sp>
      <p:sp>
        <p:nvSpPr>
          <p:cNvPr id="195" name="Овал 194"/>
          <p:cNvSpPr>
            <a:spLocks/>
          </p:cNvSpPr>
          <p:nvPr/>
        </p:nvSpPr>
        <p:spPr>
          <a:xfrm>
            <a:off x="8856305" y="59796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</a:t>
            </a:r>
            <a:endParaRPr lang="ru-RU" sz="2400" b="1" dirty="0"/>
          </a:p>
        </p:txBody>
      </p:sp>
      <p:sp>
        <p:nvSpPr>
          <p:cNvPr id="196" name="Овал 195"/>
          <p:cNvSpPr/>
          <p:nvPr/>
        </p:nvSpPr>
        <p:spPr>
          <a:xfrm>
            <a:off x="8856305" y="59796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15</a:t>
            </a:r>
            <a:endParaRPr lang="ru-RU" sz="2400" b="1" dirty="0"/>
          </a:p>
        </p:txBody>
      </p:sp>
      <p:sp>
        <p:nvSpPr>
          <p:cNvPr id="197" name="Овал 196"/>
          <p:cNvSpPr/>
          <p:nvPr/>
        </p:nvSpPr>
        <p:spPr>
          <a:xfrm>
            <a:off x="8856305" y="59796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</a:t>
            </a:r>
            <a:endParaRPr lang="ru-RU" sz="2400" b="1" dirty="0"/>
          </a:p>
        </p:txBody>
      </p:sp>
      <p:sp>
        <p:nvSpPr>
          <p:cNvPr id="198" name="Овал 197"/>
          <p:cNvSpPr>
            <a:spLocks/>
          </p:cNvSpPr>
          <p:nvPr/>
        </p:nvSpPr>
        <p:spPr>
          <a:xfrm>
            <a:off x="8856305" y="59796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</a:t>
            </a:r>
            <a:endParaRPr lang="ru-RU" sz="2400" b="1" dirty="0"/>
          </a:p>
        </p:txBody>
      </p:sp>
      <p:sp>
        <p:nvSpPr>
          <p:cNvPr id="199" name="Овал 198"/>
          <p:cNvSpPr/>
          <p:nvPr/>
        </p:nvSpPr>
        <p:spPr>
          <a:xfrm>
            <a:off x="8856305" y="59796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</a:t>
            </a:r>
            <a:endParaRPr lang="ru-RU" sz="2400" b="1" dirty="0"/>
          </a:p>
        </p:txBody>
      </p:sp>
      <p:sp>
        <p:nvSpPr>
          <p:cNvPr id="200" name="Овал 199"/>
          <p:cNvSpPr>
            <a:spLocks/>
          </p:cNvSpPr>
          <p:nvPr/>
        </p:nvSpPr>
        <p:spPr>
          <a:xfrm>
            <a:off x="8856305" y="59796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</a:t>
            </a:r>
            <a:endParaRPr lang="ru-RU" sz="2400" b="1" dirty="0"/>
          </a:p>
        </p:txBody>
      </p:sp>
      <p:sp>
        <p:nvSpPr>
          <p:cNvPr id="201" name="Овал 200"/>
          <p:cNvSpPr/>
          <p:nvPr/>
        </p:nvSpPr>
        <p:spPr>
          <a:xfrm>
            <a:off x="8856305" y="59796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</a:t>
            </a:r>
            <a:endParaRPr lang="ru-RU" sz="2400" b="1" dirty="0"/>
          </a:p>
        </p:txBody>
      </p:sp>
      <p:pic>
        <p:nvPicPr>
          <p:cNvPr id="162" name="Рисунок 16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0066947" y="153041"/>
            <a:ext cx="1936782" cy="156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2565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45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6" fill="hold">
                      <p:stCondLst>
                        <p:cond delay="0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fill="hold">
                      <p:stCondLst>
                        <p:cond delay="indefinite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6" fill="hold">
                      <p:stCondLst>
                        <p:cond delay="indefinite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6" fill="hold">
                      <p:stCondLst>
                        <p:cond delay="indefinite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6" fill="hold">
                      <p:stCondLst>
                        <p:cond delay="indefinite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6" fill="hold">
                      <p:stCondLst>
                        <p:cond delay="indefinite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6" fill="hold">
                      <p:stCondLst>
                        <p:cond delay="indefinite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2" fill="hold">
                      <p:stCondLst>
                        <p:cond delay="indefinite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2" fill="hold">
                      <p:stCondLst>
                        <p:cond delay="indefinite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7" fill="hold">
                      <p:stCondLst>
                        <p:cond delay="indefinite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2" fill="hold">
                      <p:stCondLst>
                        <p:cond delay="indefinite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2" fill="hold">
                      <p:stCondLst>
                        <p:cond delay="indefinite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2" fill="hold">
                      <p:stCondLst>
                        <p:cond delay="indefinite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2" fill="hold">
                      <p:stCondLst>
                        <p:cond delay="indefinite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7" fill="hold">
                      <p:stCondLst>
                        <p:cond delay="indefinite"/>
                      </p:stCondLst>
                      <p:childTnLst>
                        <p:par>
                          <p:cTn id="618" fill="hold">
                            <p:stCondLst>
                              <p:cond delay="0"/>
                            </p:stCondLst>
                            <p:childTnLst>
                              <p:par>
                                <p:cTn id="6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2" fill="hold">
                      <p:stCondLst>
                        <p:cond delay="indefinite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2" fill="hold">
                      <p:stCondLst>
                        <p:cond delay="indefinite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7" fill="hold">
                      <p:stCondLst>
                        <p:cond delay="indefinite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2" fill="hold">
                      <p:stCondLst>
                        <p:cond delay="indefinite"/>
                      </p:stCondLst>
                      <p:childTnLst>
                        <p:par>
                          <p:cTn id="643" fill="hold">
                            <p:stCondLst>
                              <p:cond delay="0"/>
                            </p:stCondLst>
                            <p:childTnLst>
                              <p:par>
                                <p:cTn id="6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4424" y="475376"/>
            <a:ext cx="90594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dirty="0" smtClean="0">
                <a:cs typeface="Times New Roman" pitchFamily="18" charset="0"/>
              </a:rPr>
              <a:t>Какие экскаваторы, гусеничные или колёсные, при одинаковой массе создают меньшее давление? </a:t>
            </a:r>
            <a:endParaRPr lang="ru-RU" sz="3200" dirty="0"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0067" y="5784219"/>
            <a:ext cx="1387358" cy="58477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cs typeface="Times New Roman" pitchFamily="18" charset="0"/>
              </a:rPr>
              <a:t>Ответ</a:t>
            </a:r>
            <a:endParaRPr lang="ru-RU" sz="32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8804" y="5781772"/>
            <a:ext cx="2539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cs typeface="Times New Roman" pitchFamily="18" charset="0"/>
              </a:rPr>
              <a:t>Гусеничные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0671308" y="115299"/>
            <a:ext cx="1171796" cy="46166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</a:rPr>
              <a:t>Физика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  <p:pic>
        <p:nvPicPr>
          <p:cNvPr id="40962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92480"/>
            <a:ext cx="5981700" cy="3359323"/>
          </a:xfrm>
          <a:prstGeom prst="rect">
            <a:avLst/>
          </a:prstGeom>
          <a:noFill/>
        </p:spPr>
      </p:pic>
      <p:pic>
        <p:nvPicPr>
          <p:cNvPr id="40964" name="Picture 4" descr="https://avatars.mds.yandex.net/i?id=8d56d04c7695f1df9bcffb275bab42432cdbb5ba-12718998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639" y="1951155"/>
            <a:ext cx="5624478" cy="3163770"/>
          </a:xfrm>
          <a:prstGeom prst="rect">
            <a:avLst/>
          </a:prstGeom>
          <a:noFill/>
        </p:spPr>
      </p:pic>
      <p:sp>
        <p:nvSpPr>
          <p:cNvPr id="11" name="Пояснение"/>
          <p:cNvSpPr txBox="1"/>
          <p:nvPr/>
        </p:nvSpPr>
        <p:spPr>
          <a:xfrm>
            <a:off x="7435523" y="5777324"/>
            <a:ext cx="2235083" cy="58477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cs typeface="Times New Roman" pitchFamily="18" charset="0"/>
              </a:rPr>
              <a:t>Пояснение</a:t>
            </a:r>
            <a:endParaRPr lang="ru-RU" sz="3200" b="1" i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15" name="Пояснение 1"/>
          <p:cNvSpPr txBox="1"/>
          <p:nvPr/>
        </p:nvSpPr>
        <p:spPr>
          <a:xfrm>
            <a:off x="381000" y="657214"/>
            <a:ext cx="11430000" cy="46665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360000" tIns="360000" rIns="360000" bIns="360000" rtlCol="0">
            <a:spAutoFit/>
          </a:bodyPr>
          <a:lstStyle/>
          <a:p>
            <a:pPr algn="just"/>
            <a:r>
              <a:rPr lang="en-US" sz="3200" i="1" dirty="0" smtClean="0"/>
              <a:t>      </a:t>
            </a:r>
            <a:endParaRPr lang="ru-RU" sz="3200" i="1" dirty="0" smtClean="0"/>
          </a:p>
          <a:p>
            <a:pPr algn="just"/>
            <a:r>
              <a:rPr lang="en-US" sz="3200" i="1" dirty="0" smtClean="0"/>
              <a:t> </a:t>
            </a:r>
            <a:r>
              <a:rPr lang="ru-RU" sz="3200" i="1" dirty="0" smtClean="0"/>
              <a:t>    Проанализировав формулу для расчёта давления </a:t>
            </a:r>
            <a:r>
              <a:rPr lang="en-US" sz="3200" i="1" dirty="0" smtClean="0"/>
              <a:t>     </a:t>
            </a:r>
          </a:p>
          <a:p>
            <a:pPr algn="just"/>
            <a:r>
              <a:rPr lang="ru-RU" sz="3200" i="1" dirty="0" err="1" smtClean="0"/>
              <a:t>p</a:t>
            </a:r>
            <a:r>
              <a:rPr lang="ru-RU" sz="3200" i="1" dirty="0" smtClean="0"/>
              <a:t> = </a:t>
            </a:r>
            <a:r>
              <a:rPr lang="en-US" sz="3200" i="1" dirty="0" smtClean="0"/>
              <a:t>F/S, </a:t>
            </a:r>
            <a:r>
              <a:rPr lang="ru-RU" sz="3200" i="1" dirty="0" smtClean="0"/>
              <a:t>можно понять, что давление зависит от силы </a:t>
            </a:r>
            <a:endParaRPr lang="ru-RU" sz="3200" i="1" dirty="0" smtClean="0"/>
          </a:p>
          <a:p>
            <a:pPr algn="just"/>
            <a:r>
              <a:rPr lang="ru-RU" sz="3200" i="1" dirty="0" smtClean="0"/>
              <a:t>и </a:t>
            </a:r>
            <a:r>
              <a:rPr lang="ru-RU" sz="3200" i="1" dirty="0" smtClean="0"/>
              <a:t>площади поверхности. Чем больше площадь поверхности, тем меньше давление. </a:t>
            </a:r>
            <a:endParaRPr lang="en-US" sz="3200" i="1" dirty="0" smtClean="0"/>
          </a:p>
          <a:p>
            <a:pPr algn="just"/>
            <a:r>
              <a:rPr lang="en-US" sz="3200" i="1" dirty="0" smtClean="0"/>
              <a:t>      </a:t>
            </a:r>
            <a:r>
              <a:rPr lang="ru-RU" sz="3200" i="1" dirty="0" smtClean="0"/>
              <a:t>Поэтому при одинаковой массе меньшее давление оказывает гусеничный экскаватор.</a:t>
            </a:r>
          </a:p>
          <a:p>
            <a:pPr algn="just"/>
            <a:endParaRPr lang="ru-RU" sz="3200" dirty="0"/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" name="Рисунок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97820" y="5699262"/>
            <a:ext cx="1280271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7638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4822" y="705845"/>
            <a:ext cx="10790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3200" dirty="0" smtClean="0"/>
              <a:t>Рассчитайте силу тяжести, действующую на экскаватор на Земле, если его масса равна 21,7 тонн, принимая ускорение свободного падения за 10 м/с</a:t>
            </a:r>
            <a:r>
              <a:rPr lang="ru-RU" sz="3200" baseline="30000" dirty="0" smtClean="0"/>
              <a:t>2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10902" y="5714338"/>
            <a:ext cx="1255878" cy="584775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Ответ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8969" y="5732409"/>
            <a:ext cx="1825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217000 Н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71308" y="166575"/>
            <a:ext cx="1171796" cy="46166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</a:rPr>
              <a:t>Физика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  <p:sp>
        <p:nvSpPr>
          <p:cNvPr id="9" name="Пояснение"/>
          <p:cNvSpPr txBox="1"/>
          <p:nvPr/>
        </p:nvSpPr>
        <p:spPr>
          <a:xfrm>
            <a:off x="7166001" y="5723419"/>
            <a:ext cx="2235083" cy="58477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cs typeface="Times New Roman" pitchFamily="18" charset="0"/>
              </a:rPr>
              <a:t>Пояснение</a:t>
            </a:r>
            <a:endParaRPr lang="ru-RU" sz="3200" b="1" i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38914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 l="26424" t="47708" r="42639" b="17847"/>
          <a:stretch>
            <a:fillRect/>
          </a:stretch>
        </p:blipFill>
        <p:spPr bwMode="auto">
          <a:xfrm>
            <a:off x="1171575" y="2219324"/>
            <a:ext cx="3743325" cy="3125739"/>
          </a:xfrm>
          <a:prstGeom prst="rect">
            <a:avLst/>
          </a:prstGeom>
          <a:noFill/>
        </p:spPr>
      </p:pic>
      <p:pic>
        <p:nvPicPr>
          <p:cNvPr id="38916" name="Picture 4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2974" y="2352675"/>
            <a:ext cx="4257675" cy="2838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ояснение 1"/>
          <p:cNvSpPr txBox="1"/>
          <p:nvPr/>
        </p:nvSpPr>
        <p:spPr>
          <a:xfrm>
            <a:off x="588961" y="686893"/>
            <a:ext cx="10868026" cy="46665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360000" tIns="360000" rIns="360000" bIns="360000" rtlCol="0">
            <a:spAutoFit/>
          </a:bodyPr>
          <a:lstStyle/>
          <a:p>
            <a:pPr algn="just"/>
            <a:endParaRPr lang="en-US" sz="3200" i="1" dirty="0" smtClean="0"/>
          </a:p>
          <a:p>
            <a:pPr algn="just"/>
            <a:endParaRPr lang="en-US" sz="3200" i="1" dirty="0" smtClean="0"/>
          </a:p>
          <a:p>
            <a:pPr algn="just"/>
            <a:r>
              <a:rPr lang="en-US" sz="3200" i="1" dirty="0" smtClean="0"/>
              <a:t>            F</a:t>
            </a:r>
            <a:r>
              <a:rPr lang="ru-RU" sz="3200" i="1" baseline="-25000" dirty="0" smtClean="0"/>
              <a:t>тяж</a:t>
            </a:r>
            <a:r>
              <a:rPr lang="ru-RU" sz="3200" i="1" dirty="0" smtClean="0"/>
              <a:t> = </a:t>
            </a:r>
            <a:r>
              <a:rPr lang="en-US" sz="3200" i="1" dirty="0" err="1" smtClean="0"/>
              <a:t>m·g</a:t>
            </a:r>
            <a:endParaRPr lang="en-US" sz="3200" i="1" dirty="0" smtClean="0"/>
          </a:p>
          <a:p>
            <a:pPr algn="just"/>
            <a:r>
              <a:rPr lang="en-US" sz="3200" i="1" dirty="0" smtClean="0"/>
              <a:t>           m = 21700</a:t>
            </a:r>
            <a:r>
              <a:rPr lang="ru-RU" sz="3200" i="1" dirty="0" smtClean="0"/>
              <a:t> кг</a:t>
            </a:r>
          </a:p>
          <a:p>
            <a:pPr algn="just"/>
            <a:r>
              <a:rPr lang="en-US" sz="3200" i="1" dirty="0" smtClean="0"/>
              <a:t>           F</a:t>
            </a:r>
            <a:r>
              <a:rPr lang="ru-RU" sz="3200" i="1" baseline="-25000" dirty="0" smtClean="0"/>
              <a:t>тяж</a:t>
            </a:r>
            <a:r>
              <a:rPr lang="ru-RU" sz="3200" i="1" dirty="0" smtClean="0"/>
              <a:t> = </a:t>
            </a:r>
            <a:r>
              <a:rPr lang="en-US" sz="3200" i="1" dirty="0" smtClean="0"/>
              <a:t>21700</a:t>
            </a:r>
            <a:r>
              <a:rPr lang="ru-RU" sz="3200" i="1" dirty="0" smtClean="0"/>
              <a:t> кг · 10 </a:t>
            </a:r>
            <a:r>
              <a:rPr lang="en-US" sz="3200" i="1" dirty="0" smtClean="0"/>
              <a:t>H/</a:t>
            </a:r>
            <a:r>
              <a:rPr lang="ru-RU" sz="3200" i="1" dirty="0" smtClean="0"/>
              <a:t>кг = 217000 Н</a:t>
            </a:r>
            <a:endParaRPr lang="en-US" sz="3200" i="1" dirty="0" smtClean="0"/>
          </a:p>
          <a:p>
            <a:pPr algn="just"/>
            <a:endParaRPr lang="en-US" sz="3200" i="1" dirty="0" smtClean="0"/>
          </a:p>
          <a:p>
            <a:pPr algn="just"/>
            <a:endParaRPr lang="ru-RU" sz="3200" i="1" dirty="0" smtClean="0"/>
          </a:p>
          <a:p>
            <a:pPr algn="just"/>
            <a:r>
              <a:rPr lang="ru-RU" sz="3200" i="1" dirty="0" smtClean="0"/>
              <a:t> </a:t>
            </a:r>
            <a:endParaRPr lang="ru-RU" sz="3200" dirty="0"/>
          </a:p>
        </p:txBody>
      </p:sp>
      <p:pic>
        <p:nvPicPr>
          <p:cNvPr id="11" name="Рисунок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97820" y="5699262"/>
            <a:ext cx="1280271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536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947" y="1039220"/>
            <a:ext cx="1024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Каким простым механизмом является ковш экскаватора?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3" y="5707039"/>
            <a:ext cx="1198728" cy="584775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Ответ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2975" y="5724130"/>
            <a:ext cx="1406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Рычаг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71308" y="166575"/>
            <a:ext cx="1171796" cy="46166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</a:rPr>
              <a:t>Физика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695325" y="1607374"/>
            <a:ext cx="43815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>
                <a:tab pos="450850" algn="l"/>
              </a:tabLst>
            </a:pPr>
            <a:r>
              <a:rPr kumimoji="0" lang="ru-RU" altLang="zh-CN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  <a:cs typeface="Times New Roman" pitchFamily="18" charset="0"/>
              </a:rPr>
              <a:t> клин 		</a:t>
            </a:r>
          </a:p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>
                <a:tab pos="450850" algn="l"/>
              </a:tabLst>
            </a:pPr>
            <a:r>
              <a:rPr kumimoji="0" lang="ru-RU" altLang="zh-CN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  <a:cs typeface="Times New Roman" pitchFamily="18" charset="0"/>
              </a:rPr>
              <a:t> винт </a:t>
            </a:r>
          </a:p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>
                <a:tab pos="450850" algn="l"/>
              </a:tabLst>
            </a:pPr>
            <a:r>
              <a:rPr kumimoji="0" lang="ru-RU" altLang="zh-CN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  <a:cs typeface="Times New Roman" pitchFamily="18" charset="0"/>
              </a:rPr>
              <a:t> рычаг	</a:t>
            </a:r>
          </a:p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>
                <a:tab pos="450850" algn="l"/>
              </a:tabLst>
            </a:pPr>
            <a:r>
              <a:rPr kumimoji="0" lang="ru-RU" altLang="zh-CN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  <a:cs typeface="Times New Roman" pitchFamily="18" charset="0"/>
              </a:rPr>
              <a:t> наклонная плоскость</a:t>
            </a:r>
            <a:endParaRPr kumimoji="0" lang="ru-RU" altLang="zh-CN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9" name="Пояснение"/>
          <p:cNvSpPr txBox="1"/>
          <p:nvPr/>
        </p:nvSpPr>
        <p:spPr>
          <a:xfrm>
            <a:off x="7601838" y="5740511"/>
            <a:ext cx="2235083" cy="58477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cs typeface="Times New Roman" pitchFamily="18" charset="0"/>
              </a:rPr>
              <a:t>Пояснение</a:t>
            </a:r>
            <a:endParaRPr lang="ru-RU" sz="3200" b="1" i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36866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7825" y="1649865"/>
            <a:ext cx="5937250" cy="3631747"/>
          </a:xfrm>
          <a:prstGeom prst="rect">
            <a:avLst/>
          </a:prstGeom>
          <a:noFill/>
        </p:spPr>
      </p:pic>
      <p:sp>
        <p:nvSpPr>
          <p:cNvPr id="10" name="Пояснение 1"/>
          <p:cNvSpPr txBox="1"/>
          <p:nvPr/>
        </p:nvSpPr>
        <p:spPr>
          <a:xfrm>
            <a:off x="493548" y="984500"/>
            <a:ext cx="11149325" cy="41741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360000" tIns="360000" rIns="360000" bIns="360000" rtlCol="0">
            <a:spAutoFit/>
          </a:bodyPr>
          <a:lstStyle/>
          <a:p>
            <a:pPr algn="just"/>
            <a:r>
              <a:rPr lang="en-US" sz="3200" i="1" dirty="0" smtClean="0"/>
              <a:t> </a:t>
            </a:r>
            <a:r>
              <a:rPr lang="ru-RU" sz="3200" i="1" dirty="0" smtClean="0"/>
              <a:t>      Ковш экскаватора можно считать рычагом, так как для управления им используются специальные рычаги, которые являются важной функциональной составляющей техники.</a:t>
            </a:r>
            <a:r>
              <a:rPr lang="en-US" sz="3200" i="1" dirty="0" smtClean="0"/>
              <a:t> </a:t>
            </a:r>
            <a:endParaRPr lang="ru-RU" sz="3200" i="1" dirty="0" smtClean="0"/>
          </a:p>
          <a:p>
            <a:pPr algn="just"/>
            <a:r>
              <a:rPr lang="ru-RU" sz="3200" i="1" dirty="0" smtClean="0"/>
              <a:t>     Эти рычаги позволяют контролировать движение ковша, а также регулировать скорость и силу работы гидравлических цилиндров.</a:t>
            </a:r>
            <a:r>
              <a:rPr lang="en-US" sz="3200" i="1" dirty="0" smtClean="0"/>
              <a:t> </a:t>
            </a:r>
            <a:endParaRPr lang="ru-RU" sz="3200" dirty="0"/>
          </a:p>
        </p:txBody>
      </p:sp>
      <p:pic>
        <p:nvPicPr>
          <p:cNvPr id="11" name="Рисунок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97820" y="5699262"/>
            <a:ext cx="1280271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039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147" y="715370"/>
            <a:ext cx="10914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Зимой на улице металлические детали экскаватора на ощупь холоднее дерева. Определите, что будет казаться на ощупь горячее в жару</a:t>
            </a:r>
            <a:r>
              <a:rPr lang="en-US" sz="3200" dirty="0" smtClean="0"/>
              <a:t>: </a:t>
            </a:r>
            <a:r>
              <a:rPr lang="ru-RU" sz="3200" dirty="0" smtClean="0"/>
              <a:t>металл или дерево?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3" y="5707039"/>
            <a:ext cx="1332078" cy="584775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Ответ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3620" y="5716563"/>
            <a:ext cx="1568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Металл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71308" y="166575"/>
            <a:ext cx="1171796" cy="46166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</a:rPr>
              <a:t>Физика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  <p:sp>
        <p:nvSpPr>
          <p:cNvPr id="8" name="Пояснение"/>
          <p:cNvSpPr txBox="1"/>
          <p:nvPr/>
        </p:nvSpPr>
        <p:spPr>
          <a:xfrm>
            <a:off x="7567654" y="5723419"/>
            <a:ext cx="2235083" cy="58477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cs typeface="Times New Roman" pitchFamily="18" charset="0"/>
              </a:rPr>
              <a:t>Пояснение</a:t>
            </a:r>
            <a:endParaRPr lang="ru-RU" sz="3200" b="1" i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34818" name="Picture 2" descr="https://avatars.mds.yandex.net/i?id=d76d13c0f0c94df049b32e5e93b33b18753f1b2f-6235060-images-thumbs&amp;n=13"/>
          <p:cNvPicPr>
            <a:picLocks noChangeAspect="1" noChangeArrowheads="1"/>
          </p:cNvPicPr>
          <p:nvPr/>
        </p:nvPicPr>
        <p:blipFill>
          <a:blip r:embed="rId3" cstate="print"/>
          <a:srcRect b="4853"/>
          <a:stretch>
            <a:fillRect/>
          </a:stretch>
        </p:blipFill>
        <p:spPr bwMode="auto">
          <a:xfrm>
            <a:off x="936624" y="2525711"/>
            <a:ext cx="5426075" cy="2796491"/>
          </a:xfrm>
          <a:prstGeom prst="rect">
            <a:avLst/>
          </a:prstGeom>
          <a:noFill/>
        </p:spPr>
      </p:pic>
      <p:pic>
        <p:nvPicPr>
          <p:cNvPr id="34820" name="Picture 4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2743200"/>
            <a:ext cx="3981450" cy="1990725"/>
          </a:xfrm>
          <a:prstGeom prst="rect">
            <a:avLst/>
          </a:prstGeom>
          <a:noFill/>
        </p:spPr>
      </p:pic>
      <p:sp>
        <p:nvSpPr>
          <p:cNvPr id="9" name="Пояснение 1"/>
          <p:cNvSpPr txBox="1"/>
          <p:nvPr/>
        </p:nvSpPr>
        <p:spPr>
          <a:xfrm>
            <a:off x="579592" y="766122"/>
            <a:ext cx="10868026" cy="46665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US" sz="3200" i="1" dirty="0" smtClean="0"/>
              <a:t> </a:t>
            </a:r>
            <a:r>
              <a:rPr lang="ru-RU" sz="3200" i="1" dirty="0" smtClean="0"/>
              <a:t>   </a:t>
            </a:r>
          </a:p>
          <a:p>
            <a:endParaRPr lang="ru-RU" sz="3200" i="1" dirty="0" smtClean="0"/>
          </a:p>
          <a:p>
            <a:pPr algn="just"/>
            <a:r>
              <a:rPr lang="ru-RU" sz="3200" i="1" dirty="0" smtClean="0"/>
              <a:t>       Теплопроводность металла гораздо больше, чем дерева, поэтому зимой металл будет более холодным на ощупь, а в жару более горячим, чем дерево.</a:t>
            </a:r>
            <a:r>
              <a:rPr lang="en-US" sz="3200" i="1" dirty="0" smtClean="0"/>
              <a:t> </a:t>
            </a:r>
            <a:endParaRPr lang="ru-RU" sz="3200" i="1" dirty="0" smtClean="0"/>
          </a:p>
          <a:p>
            <a:endParaRPr lang="ru-RU" sz="3200" i="1" dirty="0" smtClean="0"/>
          </a:p>
          <a:p>
            <a:endParaRPr lang="ru-RU" sz="3200" i="1" dirty="0" smtClean="0"/>
          </a:p>
          <a:p>
            <a:endParaRPr lang="ru-RU" sz="3200" dirty="0"/>
          </a:p>
        </p:txBody>
      </p:sp>
      <p:pic>
        <p:nvPicPr>
          <p:cNvPr id="11" name="Рисунок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97820" y="5699262"/>
            <a:ext cx="1280271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5513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8504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 smtClean="0"/>
              <a:t>Где </a:t>
            </a:r>
            <a:r>
              <a:rPr lang="ru-RU" sz="3200" dirty="0" smtClean="0"/>
              <a:t>экскаватору </a:t>
            </a:r>
            <a:r>
              <a:rPr lang="ru-RU" sz="3200" dirty="0" smtClean="0"/>
              <a:t>будет легче работать? 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284453" cy="584775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Ответ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7568" y="5714604"/>
            <a:ext cx="2435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На экваторе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71308" y="166575"/>
            <a:ext cx="1171796" cy="46166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</a:rPr>
              <a:t>Физика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819149" y="1426399"/>
            <a:ext cx="5924551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>
                <a:tab pos="450850" algn="l"/>
              </a:tabLst>
            </a:pPr>
            <a:r>
              <a:rPr kumimoji="0" lang="ru-RU" altLang="zh-CN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  <a:cs typeface="Times New Roman" pitchFamily="18" charset="0"/>
              </a:rPr>
              <a:t>на экваторе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>
                <a:tab pos="450850" algn="l"/>
              </a:tabLst>
            </a:pPr>
            <a:r>
              <a:rPr kumimoji="0" lang="ru-RU" altLang="zh-CN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  <a:cs typeface="Times New Roman" pitchFamily="18" charset="0"/>
              </a:rPr>
              <a:t>на северном полюсе </a:t>
            </a:r>
            <a:endParaRPr kumimoji="0" lang="en-US" altLang="zh-CN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SimSun" pitchFamily="2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altLang="zh-CN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  <a:cs typeface="Times New Roman" pitchFamily="18" charset="0"/>
              </a:rPr>
              <a:t>3) на южном полюсе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altLang="zh-CN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  <a:cs typeface="Times New Roman" pitchFamily="18" charset="0"/>
              </a:rPr>
              <a:t>4) будет везде одинакова</a:t>
            </a:r>
            <a:endParaRPr kumimoji="0" lang="ru-RU" altLang="zh-CN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9" name="Пояснение"/>
          <p:cNvSpPr txBox="1"/>
          <p:nvPr/>
        </p:nvSpPr>
        <p:spPr>
          <a:xfrm>
            <a:off x="7584746" y="5731965"/>
            <a:ext cx="2235083" cy="58477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cs typeface="Times New Roman" pitchFamily="18" charset="0"/>
              </a:rPr>
              <a:t>Пояснение</a:t>
            </a:r>
            <a:endParaRPr lang="ru-RU" sz="3200" b="1" i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2770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2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4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6" name="AutoShape 8" descr="https://thumbs.dreamstime.com/b/heavy-excavator-earth-129324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4" cstate="print"/>
          <a:srcRect l="18359" t="17361" r="41641" b="9028"/>
          <a:stretch>
            <a:fillRect/>
          </a:stretch>
        </p:blipFill>
        <p:spPr bwMode="auto">
          <a:xfrm>
            <a:off x="7180385" y="1388452"/>
            <a:ext cx="3876675" cy="4012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ояснение 1"/>
          <p:cNvSpPr txBox="1"/>
          <p:nvPr/>
        </p:nvSpPr>
        <p:spPr>
          <a:xfrm>
            <a:off x="413335" y="656247"/>
            <a:ext cx="10868026" cy="4994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360000" tIns="360000" rIns="360000" bIns="360000" rtlCol="0">
            <a:spAutoFit/>
          </a:bodyPr>
          <a:lstStyle/>
          <a:p>
            <a:pPr algn="just"/>
            <a:r>
              <a:rPr lang="ru-RU" sz="3200" i="1" dirty="0" smtClean="0"/>
              <a:t>      Сила тяжести зависит от ускорения свободного падения. А ускорение свободного падения зависит </a:t>
            </a:r>
            <a:r>
              <a:rPr lang="ru-RU" sz="3200" i="1" dirty="0" smtClean="0"/>
              <a:t>        от </a:t>
            </a:r>
            <a:r>
              <a:rPr lang="ru-RU" sz="3200" i="1" dirty="0" smtClean="0"/>
              <a:t>высоты  над поверхностью земли</a:t>
            </a:r>
            <a:r>
              <a:rPr lang="en-US" sz="3200" i="1" dirty="0" smtClean="0"/>
              <a:t>:</a:t>
            </a:r>
            <a:endParaRPr lang="ru-RU" sz="3200" i="1" dirty="0" smtClean="0"/>
          </a:p>
          <a:p>
            <a:pPr algn="just"/>
            <a:endParaRPr lang="en-US" sz="3200" i="1" dirty="0" smtClean="0"/>
          </a:p>
          <a:p>
            <a:pPr algn="ctr"/>
            <a:r>
              <a:rPr lang="en-US" sz="3200" i="1" dirty="0" smtClean="0"/>
              <a:t>g = GM</a:t>
            </a:r>
            <a:r>
              <a:rPr lang="ru-RU" sz="3200" i="1" baseline="-25000" dirty="0" smtClean="0"/>
              <a:t>З</a:t>
            </a:r>
            <a:r>
              <a:rPr lang="en-US" sz="3200" i="1" baseline="-25000" dirty="0" smtClean="0"/>
              <a:t> </a:t>
            </a:r>
            <a:r>
              <a:rPr lang="en-US" sz="3200" i="1" dirty="0" smtClean="0"/>
              <a:t>/ (R</a:t>
            </a:r>
            <a:r>
              <a:rPr lang="ru-RU" sz="3200" i="1" baseline="-25000" dirty="0" smtClean="0"/>
              <a:t>З</a:t>
            </a:r>
            <a:r>
              <a:rPr lang="en-US" sz="3200" i="1" dirty="0" smtClean="0"/>
              <a:t> + h)</a:t>
            </a:r>
            <a:r>
              <a:rPr lang="en-US" sz="3200" i="1" baseline="30000" dirty="0" smtClean="0"/>
              <a:t>2</a:t>
            </a:r>
            <a:endParaRPr lang="ru-RU" sz="3200" i="1" baseline="30000" dirty="0" smtClean="0"/>
          </a:p>
          <a:p>
            <a:pPr algn="ctr"/>
            <a:endParaRPr lang="en-US" sz="3200" i="1" baseline="30000" dirty="0" smtClean="0"/>
          </a:p>
          <a:p>
            <a:pPr algn="just"/>
            <a:r>
              <a:rPr lang="ru-RU" sz="3200" i="1" dirty="0" smtClean="0"/>
              <a:t>      Земля вследствие вращения приплюснута у полюсов и поэтому полярный радиус меньше экваториального.</a:t>
            </a:r>
          </a:p>
          <a:p>
            <a:pPr algn="just"/>
            <a:r>
              <a:rPr lang="ru-RU" sz="3200" i="1" dirty="0" smtClean="0"/>
              <a:t>Поэтому ускорение будет меньше на экваторе. </a:t>
            </a:r>
            <a:endParaRPr lang="ru-RU" sz="3200" dirty="0"/>
          </a:p>
        </p:txBody>
      </p:sp>
      <p:pic>
        <p:nvPicPr>
          <p:cNvPr id="15" name="Рисунок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97820" y="5699262"/>
            <a:ext cx="1280271" cy="1036410"/>
          </a:xfrm>
          <a:prstGeom prst="rect">
            <a:avLst/>
          </a:prstGeom>
        </p:spPr>
      </p:pic>
      <p:pic>
        <p:nvPicPr>
          <p:cNvPr id="16" name="кот" descr="Picture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2973726" cy="6811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30216503"/>
      </p:ext>
    </p:extLst>
  </p:cSld>
  <p:clrMapOvr>
    <a:masterClrMapping/>
  </p:clrMapOvr>
  <p:transition spd="slow" advClick="0">
    <p:sndAc>
      <p:stSnd>
        <p:snd r:embed="rId3" name="кот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318" y="650893"/>
            <a:ext cx="114329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dirty="0" smtClean="0"/>
              <a:t>      Заготовительное производство  на ЗАО «ЭКСМАШ» начинается с резки металла. Вырезанные заготовки попадают в дробеструйную камеру, где подвергаются очистке от ржавчины и окалины. Дробеструйная обработка – это вид механической очистки металла, где металлическая поверхность подвергается воздействию сильной струи газа, смешанного с мелкими твердыми частицами.</a:t>
            </a:r>
          </a:p>
          <a:p>
            <a:pPr algn="just"/>
            <a:r>
              <a:rPr lang="ru-RU" sz="2400" dirty="0" smtClean="0"/>
              <a:t>      </a:t>
            </a:r>
            <a:r>
              <a:rPr lang="ru-RU" sz="2400" i="1" u="sng" dirty="0" smtClean="0"/>
              <a:t>Предложите химический способ очистки деталей от ржавчины на случай, если дробеструйная камера выйдет из строя:</a:t>
            </a:r>
            <a:endParaRPr lang="ru-RU" sz="2400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630073" y="5707039"/>
            <a:ext cx="1293978" cy="584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Ответ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6322" y="5730713"/>
            <a:ext cx="6389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Опустить в раствор серной кислоты</a:t>
            </a:r>
            <a:endParaRPr lang="ru-RU" sz="2800" b="1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88538" y="154852"/>
            <a:ext cx="1051891" cy="46166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C4380C"/>
                </a:solidFill>
              </a:rPr>
              <a:t>Химия</a:t>
            </a:r>
            <a:endParaRPr lang="ru-RU" sz="2400" b="1" i="1" dirty="0">
              <a:solidFill>
                <a:srgbClr val="C4380C"/>
              </a:solidFill>
            </a:endParaRPr>
          </a:p>
        </p:txBody>
      </p:sp>
      <p:sp>
        <p:nvSpPr>
          <p:cNvPr id="8" name="Пояснение"/>
          <p:cNvSpPr txBox="1"/>
          <p:nvPr/>
        </p:nvSpPr>
        <p:spPr>
          <a:xfrm>
            <a:off x="8285501" y="5680690"/>
            <a:ext cx="2235083" cy="584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cs typeface="Times New Roman" pitchFamily="18" charset="0"/>
              </a:rPr>
              <a:t>Пояснение</a:t>
            </a:r>
            <a:endParaRPr lang="ru-RU" sz="3200" b="1" i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351692" y="3464787"/>
            <a:ext cx="566224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опустить в раствор серной кислоты</a:t>
            </a:r>
            <a:endParaRPr lang="ru-RU" sz="2400" dirty="0" smtClean="0"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опустить в раствор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гидроксида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 натрия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опустить в раствор сульфата калия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покрыть слоем оксида цинка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0722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 t="29792"/>
          <a:stretch>
            <a:fillRect/>
          </a:stretch>
        </p:blipFill>
        <p:spPr bwMode="auto">
          <a:xfrm>
            <a:off x="6887910" y="3246172"/>
            <a:ext cx="4007977" cy="2110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ояснение 1"/>
          <p:cNvSpPr txBox="1"/>
          <p:nvPr/>
        </p:nvSpPr>
        <p:spPr>
          <a:xfrm>
            <a:off x="300869" y="729441"/>
            <a:ext cx="11430000" cy="4666571"/>
          </a:xfrm>
          <a:prstGeom prst="rect">
            <a:avLst/>
          </a:prstGeom>
          <a:solidFill>
            <a:srgbClr val="FDF0E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360000" tIns="360000" rIns="360000" bIns="360000" rtlCol="0">
            <a:spAutoFit/>
          </a:bodyPr>
          <a:lstStyle/>
          <a:p>
            <a:r>
              <a:rPr lang="en-US" sz="3200" i="1" dirty="0" smtClean="0"/>
              <a:t> </a:t>
            </a:r>
            <a:r>
              <a:rPr lang="ru-RU" sz="3200" i="1" dirty="0" smtClean="0"/>
              <a:t>     </a:t>
            </a:r>
          </a:p>
          <a:p>
            <a:pPr algn="just"/>
            <a:r>
              <a:rPr lang="ru-RU" sz="3200" i="1" dirty="0" smtClean="0"/>
              <a:t>    Ржавчина состоит из водных оксидов (Fe</a:t>
            </a:r>
            <a:r>
              <a:rPr lang="ru-RU" sz="3200" i="1" baseline="-25000" dirty="0" smtClean="0"/>
              <a:t>2</a:t>
            </a:r>
            <a:r>
              <a:rPr lang="ru-RU" sz="3200" i="1" dirty="0" smtClean="0"/>
              <a:t>O</a:t>
            </a:r>
            <a:r>
              <a:rPr lang="ru-RU" sz="3200" i="1" baseline="-25000" dirty="0" smtClean="0"/>
              <a:t>3</a:t>
            </a:r>
            <a:r>
              <a:rPr lang="ru-RU" sz="3200" i="1" dirty="0" smtClean="0"/>
              <a:t> · nH</a:t>
            </a:r>
            <a:r>
              <a:rPr lang="ru-RU" sz="3200" i="1" baseline="-25000" dirty="0" smtClean="0"/>
              <a:t>2</a:t>
            </a:r>
            <a:r>
              <a:rPr lang="ru-RU" sz="3200" i="1" dirty="0" smtClean="0"/>
              <a:t>O)               и  </a:t>
            </a:r>
            <a:r>
              <a:rPr lang="ru-RU" sz="3200" i="1" dirty="0" err="1" smtClean="0"/>
              <a:t>оксид-гидроксидов</a:t>
            </a:r>
            <a:r>
              <a:rPr lang="ru-RU" sz="3200" i="1" dirty="0" smtClean="0"/>
              <a:t> железа(</a:t>
            </a:r>
            <a:r>
              <a:rPr lang="en-US" sz="3200" i="1" dirty="0" smtClean="0"/>
              <a:t>III</a:t>
            </a:r>
            <a:r>
              <a:rPr lang="ru-RU" sz="3200" i="1" dirty="0" smtClean="0"/>
              <a:t>) (</a:t>
            </a:r>
            <a:r>
              <a:rPr lang="ru-RU" sz="3200" i="1" dirty="0" err="1" smtClean="0"/>
              <a:t>FeO</a:t>
            </a:r>
            <a:r>
              <a:rPr lang="ru-RU" sz="3200" i="1" dirty="0" smtClean="0"/>
              <a:t>(OH), </a:t>
            </a:r>
            <a:r>
              <a:rPr lang="ru-RU" sz="3200" i="1" dirty="0" err="1" smtClean="0"/>
              <a:t>Fe</a:t>
            </a:r>
            <a:r>
              <a:rPr lang="ru-RU" sz="3200" i="1" dirty="0" smtClean="0"/>
              <a:t>(OH)</a:t>
            </a:r>
            <a:r>
              <a:rPr lang="ru-RU" sz="3200" i="1" baseline="-25000" dirty="0" smtClean="0"/>
              <a:t>3</a:t>
            </a:r>
            <a:r>
              <a:rPr lang="ru-RU" sz="3200" i="1" dirty="0" smtClean="0"/>
              <a:t>).</a:t>
            </a:r>
          </a:p>
          <a:p>
            <a:pPr algn="just"/>
            <a:r>
              <a:rPr lang="ru-RU" sz="3200" i="1" dirty="0" smtClean="0"/>
              <a:t>     Данные вещества хорошо растворяются в серной кислоте:</a:t>
            </a:r>
          </a:p>
          <a:p>
            <a:pPr algn="ctr"/>
            <a:r>
              <a:rPr lang="en-US" sz="3200" i="1" dirty="0" smtClean="0"/>
              <a:t>Fe</a:t>
            </a:r>
            <a:r>
              <a:rPr lang="en-US" sz="3200" i="1" baseline="-25000" dirty="0" smtClean="0"/>
              <a:t>2</a:t>
            </a:r>
            <a:r>
              <a:rPr lang="en-US" sz="3200" i="1" dirty="0" smtClean="0"/>
              <a:t>O</a:t>
            </a:r>
            <a:r>
              <a:rPr lang="en-US" sz="3200" i="1" baseline="-25000" dirty="0" smtClean="0"/>
              <a:t>3 </a:t>
            </a:r>
            <a:r>
              <a:rPr lang="en-US" sz="3200" i="1" dirty="0" smtClean="0"/>
              <a:t>+ 3H</a:t>
            </a:r>
            <a:r>
              <a:rPr lang="en-US" sz="3200" i="1" baseline="-25000" dirty="0" smtClean="0"/>
              <a:t>2</a:t>
            </a:r>
            <a:r>
              <a:rPr lang="en-US" sz="3200" i="1" dirty="0" smtClean="0"/>
              <a:t>SO</a:t>
            </a:r>
            <a:r>
              <a:rPr lang="en-US" sz="3200" i="1" baseline="-25000" dirty="0" smtClean="0"/>
              <a:t>4</a:t>
            </a:r>
            <a:r>
              <a:rPr lang="en-US" sz="3200" i="1" dirty="0" smtClean="0"/>
              <a:t> = Fe</a:t>
            </a:r>
            <a:r>
              <a:rPr lang="en-US" sz="3200" i="1" baseline="-25000" dirty="0" smtClean="0"/>
              <a:t>2</a:t>
            </a:r>
            <a:r>
              <a:rPr lang="en-US" sz="3200" i="1" dirty="0" smtClean="0"/>
              <a:t>(SO</a:t>
            </a:r>
            <a:r>
              <a:rPr lang="en-US" sz="3200" i="1" baseline="-25000" dirty="0" smtClean="0"/>
              <a:t>4</a:t>
            </a:r>
            <a:r>
              <a:rPr lang="en-US" sz="3200" i="1" dirty="0" smtClean="0"/>
              <a:t>)</a:t>
            </a:r>
            <a:r>
              <a:rPr lang="en-US" sz="3200" i="1" baseline="-25000" dirty="0" smtClean="0"/>
              <a:t>3</a:t>
            </a:r>
            <a:r>
              <a:rPr lang="en-US" sz="3200" i="1" dirty="0" smtClean="0"/>
              <a:t> + 3H</a:t>
            </a:r>
            <a:r>
              <a:rPr lang="en-US" sz="3200" i="1" baseline="-25000" dirty="0" smtClean="0"/>
              <a:t>2</a:t>
            </a:r>
            <a:r>
              <a:rPr lang="en-US" sz="3200" i="1" dirty="0" smtClean="0"/>
              <a:t>O</a:t>
            </a:r>
            <a:endParaRPr lang="ru-RU" sz="3200" i="1" dirty="0" smtClean="0"/>
          </a:p>
          <a:p>
            <a:pPr algn="ctr"/>
            <a:r>
              <a:rPr lang="en-US" sz="3200" i="1" dirty="0" smtClean="0"/>
              <a:t>2Fe(OH)</a:t>
            </a:r>
            <a:r>
              <a:rPr lang="en-US" sz="3200" i="1" baseline="-25000" dirty="0" smtClean="0"/>
              <a:t>3</a:t>
            </a:r>
            <a:r>
              <a:rPr lang="en-US" sz="3200" i="1" dirty="0" smtClean="0"/>
              <a:t> + 3H</a:t>
            </a:r>
            <a:r>
              <a:rPr lang="en-US" sz="3200" i="1" baseline="-25000" dirty="0" smtClean="0"/>
              <a:t>2</a:t>
            </a:r>
            <a:r>
              <a:rPr lang="en-US" sz="3200" i="1" dirty="0" smtClean="0"/>
              <a:t>SO</a:t>
            </a:r>
            <a:r>
              <a:rPr lang="en-US" sz="3200" i="1" baseline="-25000" dirty="0" smtClean="0"/>
              <a:t>4 </a:t>
            </a:r>
            <a:r>
              <a:rPr lang="en-US" sz="3200" i="1" dirty="0" smtClean="0"/>
              <a:t>= Fe</a:t>
            </a:r>
            <a:r>
              <a:rPr lang="en-US" sz="3200" i="1" baseline="-25000" dirty="0" smtClean="0"/>
              <a:t>2</a:t>
            </a:r>
            <a:r>
              <a:rPr lang="en-US" sz="3200" i="1" dirty="0" smtClean="0"/>
              <a:t>(SO</a:t>
            </a:r>
            <a:r>
              <a:rPr lang="en-US" sz="3200" i="1" baseline="-25000" dirty="0" smtClean="0"/>
              <a:t>4</a:t>
            </a:r>
            <a:r>
              <a:rPr lang="en-US" sz="3200" i="1" dirty="0" smtClean="0"/>
              <a:t>)</a:t>
            </a:r>
            <a:r>
              <a:rPr lang="en-US" sz="3200" i="1" baseline="-25000" dirty="0" smtClean="0"/>
              <a:t>3</a:t>
            </a:r>
            <a:r>
              <a:rPr lang="en-US" sz="3200" i="1" dirty="0" smtClean="0"/>
              <a:t> + 6H</a:t>
            </a:r>
            <a:r>
              <a:rPr lang="en-US" sz="3200" i="1" baseline="-25000" dirty="0" smtClean="0"/>
              <a:t>2</a:t>
            </a:r>
            <a:r>
              <a:rPr lang="en-US" sz="3200" i="1" dirty="0" smtClean="0"/>
              <a:t>O</a:t>
            </a:r>
            <a:endParaRPr lang="ru-RU" sz="3200" i="1" dirty="0" smtClean="0"/>
          </a:p>
          <a:p>
            <a:endParaRPr lang="ru-RU" sz="3200" dirty="0"/>
          </a:p>
        </p:txBody>
      </p:sp>
      <p:pic>
        <p:nvPicPr>
          <p:cNvPr id="11" name="Рисунок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97820" y="5699262"/>
            <a:ext cx="1280271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0694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igra"/>
  <p:tag name="ISPRING_RESOURCE_PATHS_HASH_2" val="d5de1aabb4e56473b02a2a78ec7054bacfc35e2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1484</Words>
  <Application>Microsoft Office PowerPoint</Application>
  <PresentationFormat>Произвольный</PresentationFormat>
  <Paragraphs>374</Paragraphs>
  <Slides>23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igra</dc:title>
  <dc:creator>Георгий Аствацатуров</dc:creator>
  <cp:lastModifiedBy>Мария</cp:lastModifiedBy>
  <cp:revision>82</cp:revision>
  <dcterms:created xsi:type="dcterms:W3CDTF">2017-08-05T04:53:38Z</dcterms:created>
  <dcterms:modified xsi:type="dcterms:W3CDTF">2024-12-20T18:04:27Z</dcterms:modified>
</cp:coreProperties>
</file>