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5EB-A87F-445C-8F45-6A070E21BA8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7F41-E331-4245-85F8-8CB53CD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5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82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65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35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8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85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91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01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52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68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4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9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17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00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7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7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9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7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61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5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9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4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AF2A-1DFE-4284-9BA0-38E327E9BD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2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09798" y="10415"/>
            <a:ext cx="85491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СВОЯ 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ИГРА «ТУЛАТОЧМАШ – НА СЛУЖБЕ ОТЕЧЕСТВУ»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943" y="641270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ФИЗИКА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4943" y="1791729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ХИМИЯ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849" y="2965932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БИОЛОГИЯ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0409" y="4176525"/>
            <a:ext cx="376601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ОБЖЗР</a:t>
            </a:r>
            <a:endParaRPr lang="ru-RU" sz="3600" dirty="0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200962" y="677393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6638774" y="62494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7955756" y="62494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9376604" y="63582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10754635" y="627329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5241624" y="1791729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619655" y="179225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22" name="Скругленный прямоугольник 21">
            <a:hlinkClick r:id="rId10" action="ppaction://hlinksldjump"/>
          </p:cNvPr>
          <p:cNvSpPr/>
          <p:nvPr/>
        </p:nvSpPr>
        <p:spPr>
          <a:xfrm>
            <a:off x="8027544" y="1831289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23" name="Скругленный прямоугольник 22">
            <a:hlinkClick r:id="rId11" action="ppaction://hlinksldjump"/>
          </p:cNvPr>
          <p:cNvSpPr/>
          <p:nvPr/>
        </p:nvSpPr>
        <p:spPr>
          <a:xfrm>
            <a:off x="9376604" y="183076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24" name="Скругленный прямоугольник 23">
            <a:hlinkClick r:id="rId12" action="ppaction://hlinksldjump"/>
          </p:cNvPr>
          <p:cNvSpPr/>
          <p:nvPr/>
        </p:nvSpPr>
        <p:spPr>
          <a:xfrm>
            <a:off x="10754635" y="1791729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7" name="Скругленный прямоугольник 26">
            <a:hlinkClick r:id="rId13" action="ppaction://hlinksldjump"/>
          </p:cNvPr>
          <p:cNvSpPr/>
          <p:nvPr/>
        </p:nvSpPr>
        <p:spPr>
          <a:xfrm>
            <a:off x="5241624" y="296593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28" name="Скругленный прямоугольник 27">
            <a:hlinkClick r:id="rId14" action="ppaction://hlinksldjump"/>
          </p:cNvPr>
          <p:cNvSpPr/>
          <p:nvPr/>
        </p:nvSpPr>
        <p:spPr>
          <a:xfrm>
            <a:off x="6619655" y="296918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29" name="Скругленный прямоугольник 28">
            <a:hlinkClick r:id="rId15" action="ppaction://hlinksldjump"/>
          </p:cNvPr>
          <p:cNvSpPr/>
          <p:nvPr/>
        </p:nvSpPr>
        <p:spPr>
          <a:xfrm>
            <a:off x="7967905" y="296918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30" name="Скругленный прямоугольник 29">
            <a:hlinkClick r:id="rId16" action="ppaction://hlinksldjump"/>
          </p:cNvPr>
          <p:cNvSpPr/>
          <p:nvPr/>
        </p:nvSpPr>
        <p:spPr>
          <a:xfrm>
            <a:off x="9376604" y="296918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31" name="Скругленный прямоугольник 30">
            <a:hlinkClick r:id="rId17" action="ppaction://hlinksldjump"/>
          </p:cNvPr>
          <p:cNvSpPr/>
          <p:nvPr/>
        </p:nvSpPr>
        <p:spPr>
          <a:xfrm>
            <a:off x="10754635" y="296918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34" name="Скругленный прямоугольник 33">
            <a:hlinkClick r:id="rId18" action="ppaction://hlinksldjump"/>
          </p:cNvPr>
          <p:cNvSpPr/>
          <p:nvPr/>
        </p:nvSpPr>
        <p:spPr>
          <a:xfrm>
            <a:off x="5243506" y="4158655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35" name="Скругленный прямоугольник 34">
            <a:hlinkClick r:id="rId19" action="ppaction://hlinksldjump"/>
          </p:cNvPr>
          <p:cNvSpPr/>
          <p:nvPr/>
        </p:nvSpPr>
        <p:spPr>
          <a:xfrm>
            <a:off x="6621205" y="4176525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36" name="Скругленный прямоугольник 35">
            <a:hlinkClick r:id="rId20" action="ppaction://hlinksldjump"/>
          </p:cNvPr>
          <p:cNvSpPr/>
          <p:nvPr/>
        </p:nvSpPr>
        <p:spPr>
          <a:xfrm>
            <a:off x="8027544" y="4176525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37" name="Скругленный прямоугольник 36">
            <a:hlinkClick r:id="rId21" action="ppaction://hlinksldjump"/>
          </p:cNvPr>
          <p:cNvSpPr/>
          <p:nvPr/>
        </p:nvSpPr>
        <p:spPr>
          <a:xfrm>
            <a:off x="9376604" y="4192954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38" name="Скругленный прямоугольник 37">
            <a:hlinkClick r:id="rId22" action="ppaction://hlinksldjump"/>
          </p:cNvPr>
          <p:cNvSpPr/>
          <p:nvPr/>
        </p:nvSpPr>
        <p:spPr>
          <a:xfrm>
            <a:off x="10769975" y="417652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980442" y="5281670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КОМАНДА1</a:t>
            </a:r>
            <a:endParaRPr lang="ru-RU" sz="2400" dirty="0"/>
          </a:p>
        </p:txBody>
      </p:sp>
      <p:sp>
        <p:nvSpPr>
          <p:cNvPr id="49" name="Овал 4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52" name="Овал 51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3" name="Овал 52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54" name="Овал 5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55" name="Овал 54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56" name="Овал 5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57" name="Овал 56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58" name="Овал 5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59" name="Овал 58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60" name="Овал 5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61" name="Овал 6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62" name="Овал 6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63" name="Овал 6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64" name="Овал 6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66" name="Овал 6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67" name="Овал 66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68" name="Овал 6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69" name="Овал 6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70" name="Овал 6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71" name="Овал 7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72" name="Овал 7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73" name="Овал 7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74" name="Овал 73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75" name="Овал 7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2918099" y="5301627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</a:t>
            </a:r>
            <a:r>
              <a:rPr lang="en-US" sz="2400" dirty="0" smtClean="0"/>
              <a:t>2</a:t>
            </a:r>
            <a:endParaRPr lang="ru-RU" sz="2400" dirty="0"/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81" name="Овал 80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82" name="Овал 81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83" name="Овал 8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84" name="Овал 83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85" name="Овал 8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86" name="Овал 85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87" name="Овал 8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88" name="Овал 87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89" name="Овал 8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91" name="Овал 9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92" name="Овал 9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93" name="Овал 9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94" name="Овал 9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95" name="Овал 9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96" name="Овал 95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97" name="Овал 9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98" name="Овал 97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00" name="Овал 9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01" name="Овал 10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02" name="Овал 10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03" name="Овал 102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04" name="Овал 10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902177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</a:t>
            </a:r>
            <a:r>
              <a:rPr lang="en-US" sz="2400" dirty="0" smtClean="0"/>
              <a:t>3</a:t>
            </a:r>
            <a:endParaRPr lang="ru-RU" sz="2400" dirty="0"/>
          </a:p>
        </p:txBody>
      </p:sp>
      <p:sp>
        <p:nvSpPr>
          <p:cNvPr id="106" name="Овал 105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08" name="Овал 107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09" name="Овал 108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10" name="Овал 10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11" name="Овал 110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12" name="Овал 11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13" name="Овал 112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14" name="Овал 11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15" name="Овал 114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16" name="Овал 11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17" name="Овал 11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18" name="Овал 11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19" name="Овал 11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20" name="Овал 11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21" name="Овал 12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22" name="Овал 12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23" name="Овал 122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24" name="Овал 12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125" name="Овал 124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126" name="Овал 12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27" name="Овал 12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28" name="Овал 12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29" name="Овал 12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30" name="Овал 129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31" name="Овал 13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6823575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</a:t>
            </a:r>
            <a:r>
              <a:rPr lang="en-US" sz="2400" dirty="0" smtClean="0"/>
              <a:t>4</a:t>
            </a:r>
            <a:endParaRPr lang="ru-RU" sz="2400" dirty="0"/>
          </a:p>
        </p:txBody>
      </p:sp>
      <p:sp>
        <p:nvSpPr>
          <p:cNvPr id="133" name="Овал 132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35" name="Овал 134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36" name="Овал 135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37" name="Овал 136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38" name="Овал 137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39" name="Овал 138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40" name="Овал 139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41" name="Овал 140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42" name="Овал 141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43" name="Овал 142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44" name="Овал 14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45" name="Овал 144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46" name="Овал 145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47" name="Овал 146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48" name="Овал 147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49" name="Овал 148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50" name="Овал 149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51" name="Овал 150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152" name="Овал 151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153" name="Овал 152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54" name="Овал 15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55" name="Овал 154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56" name="Овал 155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57" name="Овал 156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58" name="Овал 157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8763282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КОМАНДА5</a:t>
            </a:r>
            <a:endParaRPr lang="ru-RU" sz="2400" dirty="0"/>
          </a:p>
        </p:txBody>
      </p:sp>
      <p:sp>
        <p:nvSpPr>
          <p:cNvPr id="181" name="Овал 180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Овал 181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83" name="Овал 182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84" name="Овал 183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85" name="Овал 184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86" name="Овал 185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87" name="Овал 186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88" name="Овал 187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89" name="Овал 188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90" name="Овал 189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91" name="Овал 190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92" name="Овал 191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93" name="Овал 192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94" name="Овал 193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95" name="Овал 194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96" name="Овал 195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97" name="Овал 196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98" name="Овал 197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99" name="Овал 198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200" name="Овал 199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201" name="Овал 200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202" name="Овал 201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203" name="Овал 202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204" name="Овал 203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205" name="Овал 204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206" name="Овал 205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825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2" fill="hold">
                      <p:stCondLst>
                        <p:cond delay="indefinite"/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7" fill="hold">
                      <p:stCondLst>
                        <p:cond delay="indefinite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delay="indefinite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2" fill="hold">
                      <p:stCondLst>
                        <p:cond delay="indefinite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7" fill="hold">
                      <p:stCondLst>
                        <p:cond delay="indefinite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2" fill="hold">
                      <p:stCondLst>
                        <p:cond delay="indefinite"/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272" y="311510"/>
            <a:ext cx="11386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С 1970 года предприятие «</a:t>
            </a:r>
            <a:r>
              <a:rPr lang="ru-RU" sz="3200" dirty="0" err="1"/>
              <a:t>Тулаточмаш</a:t>
            </a:r>
            <a:r>
              <a:rPr lang="ru-RU" sz="3200" dirty="0"/>
              <a:t>» успешно освоило производство пускового устройства для реактивного противотанкового гранатомета РПГ-18 «Муха». Ствол этого устройства – две трубы, соединенные телескопически. Внешняя труба выполнена из стекловолокна. Какой кислотный оксид используется при производстве стекловолокна?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401403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/>
              <a:t>оксид кремния (</a:t>
            </a:r>
            <a:r>
              <a:rPr lang="en-US" sz="3200" cap="all" dirty="0"/>
              <a:t>IV)</a:t>
            </a:r>
            <a:endParaRPr lang="ru-RU" sz="3200" cap="all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4515" b="11264"/>
          <a:stretch/>
        </p:blipFill>
        <p:spPr>
          <a:xfrm>
            <a:off x="2876203" y="3406296"/>
            <a:ext cx="5901316" cy="22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52" y="345292"/>
            <a:ext cx="113180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При необходимости уменьшить вес производимых изделий на АО «</a:t>
            </a:r>
            <a:r>
              <a:rPr lang="ru-RU" sz="3200" dirty="0" err="1"/>
              <a:t>Тулаточмаш</a:t>
            </a:r>
            <a:r>
              <a:rPr lang="ru-RU" sz="3200" dirty="0"/>
              <a:t>» используют сплавы более легких металлов, в том числе и этого металла. Соединения этого металла широко распространены в земной коре. Что это за металл?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2482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АЛЮМИНИЙ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12" y="2680871"/>
            <a:ext cx="8073666" cy="293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1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Частый пульс у детей как результат эмоциональных и физических нагрузок |  1ДМ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04" y="3474809"/>
            <a:ext cx="4822095" cy="272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292" y="427821"/>
            <a:ext cx="11226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 мужчин в возрасте от 18 до 50 лет частота сердцебиений в норме составляет 60-80 ударов в минуту. Во время работы на тренажере ближнего боя пульс повышается до 110-120 ударов в минуту, а потом снова понижается. Как называется патологическое состояние сердечно-сосудистой системы, при котором частота пульса остается более 100 ударов в минуту?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ТАХИКАРДИЯ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432" y="345292"/>
            <a:ext cx="112495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При выполнении всех видов работ </a:t>
            </a:r>
            <a:r>
              <a:rPr lang="ru-RU" sz="3200" dirty="0" smtClean="0"/>
              <a:t>в </a:t>
            </a:r>
            <a:r>
              <a:rPr lang="ru-RU" sz="3200" dirty="0"/>
              <a:t>производственных помещениях и на территории </a:t>
            </a:r>
            <a:r>
              <a:rPr lang="ru-RU" sz="3200" dirty="0" smtClean="0"/>
              <a:t>АО «</a:t>
            </a:r>
            <a:r>
              <a:rPr lang="ru-RU" sz="3200" dirty="0" err="1" smtClean="0"/>
              <a:t>Тулаточмаш</a:t>
            </a:r>
            <a:r>
              <a:rPr lang="ru-RU" sz="3200" dirty="0" smtClean="0"/>
              <a:t>» </a:t>
            </a:r>
            <a:r>
              <a:rPr lang="ru-RU" sz="3200" dirty="0"/>
              <a:t>уровни звука </a:t>
            </a:r>
            <a:r>
              <a:rPr lang="ru-RU" sz="3200" dirty="0" smtClean="0"/>
              <a:t>не </a:t>
            </a:r>
            <a:r>
              <a:rPr lang="ru-RU" sz="3200" dirty="0"/>
              <a:t>должны превышать 80 </a:t>
            </a:r>
            <a:r>
              <a:rPr lang="ru-RU" sz="3200" dirty="0" err="1"/>
              <a:t>дБА</a:t>
            </a:r>
            <a:r>
              <a:rPr lang="ru-RU" sz="3200" dirty="0" smtClean="0"/>
              <a:t>. Во сколько раз слуховые косточки среднего уха усиливают такое шумовое загрязнение?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20 РАЗ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Слуховые косточки | ABCD | Дзе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9"/>
          <a:stretch/>
        </p:blipFill>
        <p:spPr bwMode="auto">
          <a:xfrm>
            <a:off x="3378162" y="2471860"/>
            <a:ext cx="5102898" cy="357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52" y="181477"/>
            <a:ext cx="11318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Для профилактики сезонных простудных заболеваний среди сотрудников АО «</a:t>
            </a:r>
            <a:r>
              <a:rPr lang="ru-RU" sz="3200" dirty="0" err="1" smtClean="0"/>
              <a:t>Тулаточмаш</a:t>
            </a:r>
            <a:r>
              <a:rPr lang="ru-RU" sz="3200" dirty="0" smtClean="0"/>
              <a:t>» рекомендуется включать в свой рацион </a:t>
            </a:r>
            <a:r>
              <a:rPr lang="ru-RU" sz="3200" b="1" dirty="0" smtClean="0"/>
              <a:t>это национальное блюдо, </a:t>
            </a:r>
            <a:r>
              <a:rPr lang="ru-RU" sz="3200" dirty="0" smtClean="0"/>
              <a:t>получаемое в результате брожения, содержание витамина С в котором гораздо выше, чем в лимонах.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69080" y="5906637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КВАШЕННАЯ КАПУСТА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180" y="2736022"/>
            <a:ext cx="4468177" cy="29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688" y="194781"/>
            <a:ext cx="109182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Одним из крупнейших гражданских заказчиков продукции АО «</a:t>
            </a:r>
            <a:r>
              <a:rPr lang="ru-RU" sz="3200" dirty="0" err="1"/>
              <a:t>Т</a:t>
            </a:r>
            <a:r>
              <a:rPr lang="ru-RU" sz="3200" dirty="0" err="1" smtClean="0"/>
              <a:t>улаточмаш</a:t>
            </a:r>
            <a:r>
              <a:rPr lang="ru-RU" sz="3200" dirty="0" smtClean="0"/>
              <a:t>» является корпорация, специализирующаяся на микрохирургических операциях этого </a:t>
            </a:r>
            <a:r>
              <a:rPr lang="ru-RU" sz="3200" b="1" dirty="0" smtClean="0"/>
              <a:t>органа чувств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ГЛАЗ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182" y="2382332"/>
            <a:ext cx="7109460" cy="31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411" y="299126"/>
            <a:ext cx="114095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АО «</a:t>
            </a:r>
            <a:r>
              <a:rPr lang="ru-RU" sz="3200" dirty="0" err="1" smtClean="0"/>
              <a:t>Тулаточмаш</a:t>
            </a:r>
            <a:r>
              <a:rPr lang="ru-RU" sz="3200" dirty="0" smtClean="0"/>
              <a:t>» - крупный производитель</a:t>
            </a:r>
            <a:r>
              <a:rPr lang="ru-RU" sz="3200" dirty="0" smtClean="0"/>
              <a:t> изделий </a:t>
            </a:r>
            <a:r>
              <a:rPr lang="ru-RU" sz="3200" dirty="0"/>
              <a:t>из пластмасс, композиционных материалов, реактопластов и </a:t>
            </a:r>
            <a:r>
              <a:rPr lang="ru-RU" sz="3200" dirty="0" smtClean="0"/>
              <a:t>резин. Но утилизация этих материалов в естественной среде является экологической проблемой. Как называются организмы, умеющие разлагать органические вещества, но не способные справиться с пластиком?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20341" y="5893362"/>
            <a:ext cx="7388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РЕДУЦЕНТЫ / ДЕСТРУКТОРЫ / БАКТЕРИИ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310" y="3346114"/>
            <a:ext cx="3813810" cy="23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1249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/>
              <a:t>Против какого вида военной техники на АО «</a:t>
            </a:r>
            <a:r>
              <a:rPr lang="ru-RU" sz="3200" dirty="0" err="1"/>
              <a:t>Тулаточмаш</a:t>
            </a:r>
            <a:r>
              <a:rPr lang="ru-RU" sz="3200" dirty="0"/>
              <a:t>» разработан реактивный гранатомет «Муха»?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ТАНК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Гранатомет Муха РПГ-18. Смертельный уку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99" y="2058351"/>
            <a:ext cx="8237675" cy="338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96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92" y="610701"/>
            <a:ext cx="11180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Экипажи каких средств передвижения могут обучаться на тренажере ТЭК-688-РДП …, разработанного АО «</a:t>
            </a:r>
            <a:r>
              <a:rPr lang="ru-RU" sz="3200" dirty="0" err="1"/>
              <a:t>Тулаточмаш</a:t>
            </a:r>
            <a:r>
              <a:rPr lang="ru-RU" sz="3200" dirty="0"/>
              <a:t>»?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88257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БМП-3 /боевых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Боевая машина пехоты БМП-3 | Каталог Рособоронэкспор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3"/>
          <a:stretch/>
        </p:blipFill>
        <p:spPr bwMode="auto">
          <a:xfrm>
            <a:off x="2839822" y="1855388"/>
            <a:ext cx="6407267" cy="36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812" y="591514"/>
            <a:ext cx="11158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Операторы каких средств защиты могут отработать свои навыки на тренажерах АО «</a:t>
            </a:r>
            <a:r>
              <a:rPr lang="ru-RU" sz="3200" dirty="0" err="1" smtClean="0"/>
              <a:t>Тулаточмаш</a:t>
            </a:r>
            <a:r>
              <a:rPr lang="ru-RU" sz="3200" dirty="0" smtClean="0"/>
              <a:t>» </a:t>
            </a:r>
          </a:p>
          <a:p>
            <a:pPr algn="ctr"/>
            <a:r>
              <a:rPr lang="ru-RU" sz="3200" dirty="0" smtClean="0"/>
              <a:t>(назовите аббревиатуру)?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99145" y="5838057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ПТРК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381" y="2161174"/>
            <a:ext cx="5144930" cy="36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1363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Какой вид движения использует при поражении цели, противотанковый гранатомет «Муха»?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/>
              <a:t>реактивное</a:t>
            </a:r>
            <a:endParaRPr lang="ru-RU" sz="3200" cap="all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82" y="1868788"/>
            <a:ext cx="5117666" cy="38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380090"/>
            <a:ext cx="11249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 называется система ЗРПК, которая охраняет большинство стратегических объектов города Тула?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ПАНЦИРЬ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ЗРПК «Панцирь-С1» поразил украинский дрон в зоне проведения С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87" y="1677344"/>
            <a:ext cx="6772724" cy="380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9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402950"/>
            <a:ext cx="10918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 каком городе России разработан первый тренажер «Малютка»?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ТУЛА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История города Тула | Следы истории | Дзе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5"/>
          <a:stretch/>
        </p:blipFill>
        <p:spPr bwMode="auto">
          <a:xfrm>
            <a:off x="2769078" y="1727647"/>
            <a:ext cx="5969635" cy="37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1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672" y="517249"/>
            <a:ext cx="11234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 каком городе России разработан первый тренажер «Малютка»?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ТУЛА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507" y="1782166"/>
            <a:ext cx="5974598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73" y="610701"/>
            <a:ext cx="11135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По какой траектории движется ракета, выпущенная ЗРПК «Панцирь»?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401403" y="5707039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/>
              <a:t>по баллистической</a:t>
            </a:r>
            <a:endParaRPr lang="ru-RU" sz="3200" cap="all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11787"/>
          <a:stretch/>
        </p:blipFill>
        <p:spPr>
          <a:xfrm>
            <a:off x="1541208" y="2078859"/>
            <a:ext cx="8791135" cy="341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572" y="591514"/>
            <a:ext cx="1127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Скорость снаряда, выпущенного реактивной противотанковой системой «Муха», составляет 560 м/с. Через какое время будет поражена цель, находящаяся на расстоянии 1 км 120 м?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401403" y="5689493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/>
              <a:t>через 2  секунды</a:t>
            </a:r>
            <a:endParaRPr lang="ru-RU" sz="3200" cap="all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8406" b="9550"/>
          <a:stretch/>
        </p:blipFill>
        <p:spPr>
          <a:xfrm>
            <a:off x="3094257" y="2340166"/>
            <a:ext cx="5943600" cy="325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610701"/>
            <a:ext cx="10918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ЗРПК «Панцирь» сбивает ракету на высоте 2 км. </a:t>
            </a:r>
          </a:p>
          <a:p>
            <a:pPr algn="ctr"/>
            <a:r>
              <a:rPr lang="ru-RU" sz="3200" dirty="0"/>
              <a:t>Через какое время обломки упадут на землю?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71052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/>
              <a:t>через 20 секунд</a:t>
            </a:r>
            <a:endParaRPr lang="ru-RU" sz="3200" cap="all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2775" b="3224"/>
          <a:stretch/>
        </p:blipFill>
        <p:spPr>
          <a:xfrm>
            <a:off x="2653247" y="1971469"/>
            <a:ext cx="6483929" cy="36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92" y="136964"/>
            <a:ext cx="115695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Длительность обучения оператора ПТРК составляет 2,5 месяца. Тренажер, разработанный АО «</a:t>
            </a:r>
            <a:r>
              <a:rPr lang="ru-RU" sz="3200" dirty="0" err="1"/>
              <a:t>Тулаточмаш</a:t>
            </a:r>
            <a:r>
              <a:rPr lang="ru-RU" sz="3200" dirty="0"/>
              <a:t>» позволяет сократить это время на 20%. Сколько длится обучение оператора с применением тренажера?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82091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/>
              <a:t>2 месяца</a:t>
            </a:r>
            <a:endParaRPr lang="ru-RU" sz="3200" cap="all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2705" b="9331"/>
          <a:stretch/>
        </p:blipFill>
        <p:spPr>
          <a:xfrm>
            <a:off x="2930617" y="2199067"/>
            <a:ext cx="5999329" cy="35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572" y="544289"/>
            <a:ext cx="1127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При производстве учебных тренажеров на заводе «</a:t>
            </a:r>
            <a:r>
              <a:rPr lang="ru-RU" sz="3200" dirty="0" err="1"/>
              <a:t>Тулаточмаш</a:t>
            </a:r>
            <a:r>
              <a:rPr lang="ru-RU" sz="3200" dirty="0"/>
              <a:t>» все чаще металлические сплавы заменяются новыми материалами, которые позволяют уменьшить вес тренажеров. Что это за материалы?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/>
              <a:t>композитные</a:t>
            </a:r>
            <a:endParaRPr lang="ru-RU" sz="3200" cap="all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774" y="2606392"/>
            <a:ext cx="5512261" cy="31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292" y="185272"/>
            <a:ext cx="11226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Кроме производства учебных тренажеров «</a:t>
            </a:r>
            <a:r>
              <a:rPr lang="ru-RU" sz="3200" dirty="0" err="1"/>
              <a:t>Тулаточмаш</a:t>
            </a:r>
            <a:r>
              <a:rPr lang="ru-RU" sz="3200" dirty="0"/>
              <a:t>» предлагает улучшить качество любых металлических поверхностей, защитить их от действия окружающей среды химическим путем. Как называется эта отрасль производства?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70545" y="5821809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/>
              <a:t>гальванизация</a:t>
            </a:r>
            <a:endParaRPr lang="ru-RU" sz="3200" cap="all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38" y="2272890"/>
            <a:ext cx="5116356" cy="34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152" y="928730"/>
            <a:ext cx="112037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 «</a:t>
            </a:r>
            <a:r>
              <a:rPr lang="ru-RU" sz="3200" dirty="0" err="1"/>
              <a:t>Тулаточмаш</a:t>
            </a:r>
            <a:r>
              <a:rPr lang="ru-RU" sz="3200" dirty="0"/>
              <a:t>» представлен вариант одного из самых прогрессивных производств с замкнутыми циклами водоснабжения. Внедрены ионообменные технологии очистки стоков, обработка отработанных растворов и электролитов с использованием </a:t>
            </a:r>
            <a:r>
              <a:rPr lang="ru-RU" sz="3200" dirty="0" err="1"/>
              <a:t>реагентной</a:t>
            </a:r>
            <a:r>
              <a:rPr lang="ru-RU" sz="3200" dirty="0"/>
              <a:t> очистки. Назовите тип химической реакции лежащий в основе данного способа очистки воды?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86201" y="5707038"/>
            <a:ext cx="6474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/>
              <a:t>реакция нейтрализации</a:t>
            </a:r>
            <a:endParaRPr lang="ru-RU" sz="3200" cap="all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igra"/>
  <p:tag name="ISPRING_RESOURCE_PATHS_HASH_2" val="d5de1aabb4e56473b02a2a78ec7054bacfc35e2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812</Words>
  <Application>Microsoft Office PowerPoint</Application>
  <PresentationFormat>Широкоэкранный</PresentationFormat>
  <Paragraphs>242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creator>Георгий Аствацатуров</dc:creator>
  <cp:lastModifiedBy>Пользователь Windows</cp:lastModifiedBy>
  <cp:revision>43</cp:revision>
  <dcterms:created xsi:type="dcterms:W3CDTF">2017-08-05T04:53:38Z</dcterms:created>
  <dcterms:modified xsi:type="dcterms:W3CDTF">2024-12-19T18:46:25Z</dcterms:modified>
</cp:coreProperties>
</file>