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0" r:id="rId4"/>
    <p:sldId id="282" r:id="rId5"/>
    <p:sldId id="28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CD"/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07" autoAdjust="0"/>
    <p:restoredTop sz="94660"/>
  </p:normalViewPr>
  <p:slideViewPr>
    <p:cSldViewPr snapToGrid="0">
      <p:cViewPr>
        <p:scale>
          <a:sx n="75" d="100"/>
          <a:sy n="75" d="100"/>
        </p:scale>
        <p:origin x="2310" y="9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73427-7865-4818-A455-E86DE30014B4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AAAA-B0DA-430D-8DB0-3305E5BEB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3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0661-4B1A-4F84-8D2F-A4C6BE628E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6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0661-4B1A-4F84-8D2F-A4C6BE628E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08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9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EEEE-C0E1-4378-8685-7E1F1959631B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FB60-2CB8-48BB-B5A0-9A2D8730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F3451-D48A-4C5E-8982-CB6B2EC0F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91593">
            <a:off x="759630" y="3255060"/>
            <a:ext cx="3776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«Есть Сигнал!»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Команда 8 класс</a:t>
            </a:r>
          </a:p>
        </p:txBody>
      </p:sp>
      <p:sp>
        <p:nvSpPr>
          <p:cNvPr id="6" name="TextBox 5"/>
          <p:cNvSpPr txBox="1"/>
          <p:nvPr/>
        </p:nvSpPr>
        <p:spPr>
          <a:xfrm rot="21386986">
            <a:off x="6663328" y="2839721"/>
            <a:ext cx="5675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Руководитель:        Лубчук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Татьяна Владимировна, преподаватель ОД (математика, информатика и ИКТ)</a:t>
            </a:r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244" y="6045854"/>
            <a:ext cx="109737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F3451-D48A-4C5E-8982-CB6B2EC0FD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noFill/>
              </a:rPr>
              <a:t>Развитие цифровой среды и внедрение интеллектуальных технологий в образовательную деятельность</a:t>
            </a:r>
            <a:endParaRPr lang="ru-RU" sz="1400" dirty="0">
              <a:noFill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10202" r="4532" b="1268"/>
          <a:stretch/>
        </p:blipFill>
        <p:spPr>
          <a:xfrm>
            <a:off x="746800" y="0"/>
            <a:ext cx="8486100" cy="5780515"/>
          </a:xfrm>
          <a:prstGeom prst="rect">
            <a:avLst/>
          </a:prstGeom>
        </p:spPr>
      </p:pic>
      <p:pic>
        <p:nvPicPr>
          <p:cNvPr id="2" name="Рисунок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548" y="5863291"/>
            <a:ext cx="1097375" cy="823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476" y="622300"/>
            <a:ext cx="2831520" cy="308610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5FC8B08-0E2A-E58A-90FA-6500054478C8}"/>
              </a:ext>
            </a:extLst>
          </p:cNvPr>
          <p:cNvGrpSpPr/>
          <p:nvPr/>
        </p:nvGrpSpPr>
        <p:grpSpPr>
          <a:xfrm>
            <a:off x="80963" y="1"/>
            <a:ext cx="574261" cy="6858000"/>
            <a:chOff x="80963" y="5691615"/>
            <a:chExt cx="574261" cy="116638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14286" y="5691615"/>
              <a:ext cx="340938" cy="11663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ru-RU" sz="2400" b="1">
                <a:solidFill>
                  <a:schemeClr val="bg1"/>
                </a:solidFill>
                <a:latin typeface="PFBeauSansPro-Bbook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0963" y="5691615"/>
              <a:ext cx="141747" cy="11663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ru-RU" sz="2400" b="1">
                <a:solidFill>
                  <a:schemeClr val="bg1"/>
                </a:solidFill>
                <a:latin typeface="PFBeauSansPro-Bbook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46801" y="5863291"/>
            <a:ext cx="8486099" cy="9947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FBeauSansPro-Bbook"/>
              </a:rPr>
              <a:t>«Есть сигнал! Вместе мы делаем мир безопаснее!»</a:t>
            </a:r>
          </a:p>
        </p:txBody>
      </p:sp>
    </p:spTree>
    <p:extLst>
      <p:ext uri="{BB962C8B-B14F-4D97-AF65-F5344CB8AC3E}">
        <p14:creationId xmlns:p14="http://schemas.microsoft.com/office/powerpoint/2010/main" val="15703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5544" y="2298033"/>
            <a:ext cx="3410909" cy="31282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07784" y="1713391"/>
            <a:ext cx="2781460" cy="2035785"/>
          </a:xfrm>
          <a:prstGeom prst="rect">
            <a:avLst/>
          </a:prstGeom>
          <a:pattFill prst="wdUpDiag">
            <a:fgClr>
              <a:srgbClr val="FFCDC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PFBeauSansPro-Bbook"/>
              </a:rPr>
              <a:t>21, 15 </a:t>
            </a:r>
            <a:r>
              <a:rPr lang="ru-RU" sz="3200" b="1" dirty="0">
                <a:solidFill>
                  <a:srgbClr val="C00000"/>
                </a:solidFill>
                <a:latin typeface="PFBeauSansPro-Bbook"/>
              </a:rPr>
              <a:t>Га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PFBeauSansPro-Bbook"/>
              </a:rPr>
              <a:t>ТЕРРИТОРИИ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89244" y="2655520"/>
            <a:ext cx="31575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FBeauSansPro-Bbook"/>
              </a:rPr>
              <a:t>ГЕОГРАФИЯ ПОСТАВОК</a:t>
            </a:r>
            <a:endParaRPr lang="ru-RU" b="1" dirty="0">
              <a:latin typeface="PFBeauSansPro-Bbook"/>
            </a:endParaRPr>
          </a:p>
          <a:p>
            <a:pPr algn="ctr"/>
            <a:r>
              <a:rPr lang="ru-RU" sz="3200" b="1" dirty="0">
                <a:latin typeface="PFBeauSansPro-Bbook"/>
              </a:rPr>
              <a:t>13  </a:t>
            </a:r>
            <a:r>
              <a:rPr lang="ru-RU" sz="3200" b="1" dirty="0">
                <a:solidFill>
                  <a:srgbClr val="C00000"/>
                </a:solidFill>
                <a:latin typeface="PFBeauSansPro-Bbook"/>
              </a:rPr>
              <a:t>СТРАН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4778" y="1325431"/>
            <a:ext cx="3625964" cy="11395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PFBeauSansPro-Bbook"/>
              </a:rPr>
              <a:t>78000 </a:t>
            </a:r>
            <a:r>
              <a:rPr lang="ru-RU" sz="3200" b="1" dirty="0">
                <a:solidFill>
                  <a:srgbClr val="C00000"/>
                </a:solidFill>
                <a:latin typeface="PFBeauSansPro-Bbook"/>
              </a:rPr>
              <a:t>м</a:t>
            </a:r>
            <a:r>
              <a:rPr lang="ru-RU" sz="3200" b="1" baseline="30000" dirty="0">
                <a:solidFill>
                  <a:srgbClr val="C00000"/>
                </a:solidFill>
                <a:latin typeface="PFBeauSansPro-Bbook"/>
              </a:rPr>
              <a:t>2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PFBeauSansPro-Bbook"/>
              </a:rPr>
              <a:t>   </a:t>
            </a:r>
            <a:r>
              <a:rPr lang="ru-RU" sz="1600" b="1" dirty="0">
                <a:solidFill>
                  <a:schemeClr val="tx1"/>
                </a:solidFill>
                <a:latin typeface="PFBeauSansPro-Bbook"/>
              </a:rPr>
              <a:t>ПРОИЗВОДСТВЕННЫХ</a:t>
            </a:r>
          </a:p>
          <a:p>
            <a:r>
              <a:rPr lang="ru-RU" sz="1600" b="1" dirty="0">
                <a:solidFill>
                  <a:schemeClr val="tx1"/>
                </a:solidFill>
                <a:latin typeface="PFBeauSansPro-Bbook"/>
              </a:rPr>
              <a:t>                    ПЛОЩАДЕЙ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811087" y="3749176"/>
            <a:ext cx="5040127" cy="1355207"/>
            <a:chOff x="6066574" y="2998626"/>
            <a:chExt cx="5755743" cy="135520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066574" y="3522836"/>
              <a:ext cx="42896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b="1" dirty="0">
                  <a:latin typeface="PFBeauSansPro-Bbook"/>
                </a:rPr>
                <a:t>ПРОИЗВОДИТЕЛЬНОСТЬ</a:t>
              </a:r>
              <a:r>
                <a:rPr lang="ru-RU" sz="1600" b="1" dirty="0">
                  <a:solidFill>
                    <a:srgbClr val="C00000"/>
                  </a:solidFill>
                  <a:latin typeface="PFBeauSansPro-Bbook"/>
                </a:rPr>
                <a:t> </a:t>
              </a:r>
              <a:r>
                <a:rPr lang="ru-RU" sz="1600" b="1" dirty="0">
                  <a:latin typeface="PFBeauSansPro-Bbook"/>
                </a:rPr>
                <a:t> </a:t>
              </a:r>
            </a:p>
            <a:p>
              <a:pPr algn="r"/>
              <a:r>
                <a:rPr lang="ru-RU" sz="1600" b="1" dirty="0">
                  <a:latin typeface="PFBeauSansPro-Bbook"/>
                </a:rPr>
                <a:t>ТРУДА</a:t>
              </a:r>
            </a:p>
            <a:p>
              <a:pPr algn="r"/>
              <a:r>
                <a:rPr lang="ru-RU" sz="1600" b="1" dirty="0">
                  <a:latin typeface="PFBeauSansPro-Bbook"/>
                </a:rPr>
                <a:t> </a:t>
              </a:r>
              <a:endParaRPr lang="ru-RU" sz="3200" b="1" dirty="0">
                <a:solidFill>
                  <a:srgbClr val="C00000"/>
                </a:solidFill>
                <a:latin typeface="PFBeauSansPro-Bbook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42108" y="2998626"/>
              <a:ext cx="633118" cy="620328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10199281" y="3568012"/>
              <a:ext cx="7759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b="1" dirty="0">
                  <a:solidFill>
                    <a:srgbClr val="C00000"/>
                  </a:solidFill>
                  <a:latin typeface="PFBeauSansPro-Bbook"/>
                </a:rPr>
                <a:t>Х</a:t>
              </a:r>
              <a:r>
                <a:rPr lang="ru-RU" sz="1600" b="1" dirty="0">
                  <a:latin typeface="PFBeauSansPro-Bbook"/>
                </a:rPr>
                <a:t> </a:t>
              </a:r>
              <a:r>
                <a:rPr lang="ru-RU" sz="3200" b="1" dirty="0">
                  <a:latin typeface="PFBeauSansPro-Bbook"/>
                </a:rPr>
                <a:t>3</a:t>
              </a:r>
              <a:endParaRPr lang="ru-RU" sz="3200" b="1" dirty="0">
                <a:solidFill>
                  <a:srgbClr val="C00000"/>
                </a:solidFill>
                <a:latin typeface="PFBeauSansPro-Bbook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002862" y="3546310"/>
              <a:ext cx="8194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latin typeface="PFBeauSansPro-Bbook"/>
                </a:rPr>
                <a:t>ЗА </a:t>
              </a:r>
            </a:p>
            <a:p>
              <a:r>
                <a:rPr lang="ru-RU" sz="1600" b="1" dirty="0">
                  <a:latin typeface="PFBeauSansPro-Bbook"/>
                </a:rPr>
                <a:t>6  ЛЕТ</a:t>
              </a:r>
              <a:endParaRPr lang="ru-RU" sz="16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-1221687" y="4591717"/>
            <a:ext cx="5892117" cy="2273856"/>
            <a:chOff x="-1474353" y="4053349"/>
            <a:chExt cx="6828630" cy="27956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39439" y="4659415"/>
              <a:ext cx="5393716" cy="2189591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-1474353" y="5845898"/>
              <a:ext cx="37563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3200" b="1" dirty="0">
                  <a:solidFill>
                    <a:srgbClr val="C00000"/>
                  </a:solidFill>
                  <a:latin typeface="PFBeauSansPro-Bbook"/>
                </a:rPr>
                <a:t>&gt;</a:t>
              </a:r>
              <a:r>
                <a:rPr lang="en-US" sz="3200" b="1" dirty="0">
                  <a:latin typeface="PFBeauSansPro-Bbook"/>
                </a:rPr>
                <a:t>1700</a:t>
              </a:r>
              <a:endParaRPr lang="ru-RU" sz="3200" b="1" dirty="0">
                <a:latin typeface="PFBeauSansPro-Bbook"/>
              </a:endParaRPr>
            </a:p>
            <a:p>
              <a:pPr algn="r"/>
              <a:r>
                <a:rPr lang="ru-RU" sz="1600" b="1" dirty="0">
                  <a:latin typeface="PFBeauSansPro-Bbook"/>
                </a:rPr>
                <a:t>СОТРУДНИКОВ </a:t>
              </a:r>
              <a:endParaRPr lang="ru-RU" sz="3200" b="1" dirty="0">
                <a:solidFill>
                  <a:srgbClr val="C00000"/>
                </a:solidFill>
                <a:latin typeface="PFBeauSansPro-Bbook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3815" y="5210354"/>
              <a:ext cx="890529" cy="748762"/>
            </a:xfrm>
            <a:prstGeom prst="rect">
              <a:avLst/>
            </a:prstGeom>
          </p:spPr>
        </p:pic>
        <p:sp>
          <p:nvSpPr>
            <p:cNvPr id="29" name="Овал 28"/>
            <p:cNvSpPr/>
            <p:nvPr/>
          </p:nvSpPr>
          <p:spPr>
            <a:xfrm>
              <a:off x="2034715" y="4053349"/>
              <a:ext cx="3278267" cy="25959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532564" y="4774924"/>
              <a:ext cx="278041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PFBeauSansPro-Bbook"/>
                </a:rPr>
                <a:t>&gt;</a:t>
              </a:r>
              <a:r>
                <a:rPr lang="ru-RU" sz="3200" b="1" dirty="0">
                  <a:latin typeface="PFBeauSansPro-Bbook"/>
                </a:rPr>
                <a:t>40</a:t>
              </a:r>
              <a:r>
                <a:rPr lang="ru-RU" sz="3200" b="1" dirty="0">
                  <a:solidFill>
                    <a:srgbClr val="C00000"/>
                  </a:solidFill>
                  <a:latin typeface="PFBeauSansPro-Bbook"/>
                </a:rPr>
                <a:t>%</a:t>
              </a:r>
            </a:p>
            <a:p>
              <a:r>
                <a:rPr lang="ru-RU" sz="1600" b="1" dirty="0">
                  <a:latin typeface="PFBeauSansPro-Bbook"/>
                </a:rPr>
                <a:t>         МОЛОДЫХ </a:t>
              </a:r>
            </a:p>
            <a:p>
              <a:r>
                <a:rPr lang="ru-RU" sz="1600" b="1" dirty="0">
                  <a:latin typeface="PFBeauSansPro-Bbook"/>
                </a:rPr>
                <a:t>         СПЕЦИАЛИСТОВ </a:t>
              </a:r>
              <a:endParaRPr lang="ru-RU" sz="3200" b="1" dirty="0">
                <a:solidFill>
                  <a:srgbClr val="C00000"/>
                </a:solidFill>
                <a:latin typeface="PFBeauSansPro-Bbook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82" y="2161946"/>
            <a:ext cx="5269797" cy="2957659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5979863" y="4903337"/>
            <a:ext cx="3309087" cy="1954663"/>
            <a:chOff x="7273912" y="4454777"/>
            <a:chExt cx="4518724" cy="239009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273912" y="4454777"/>
              <a:ext cx="4518724" cy="2390097"/>
            </a:xfrm>
            <a:prstGeom prst="rect">
              <a:avLst/>
            </a:prstGeom>
            <a:solidFill>
              <a:srgbClr val="EC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506584" y="4780413"/>
              <a:ext cx="2258469" cy="171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PFBeauSansPro-Bbook"/>
                </a:rPr>
                <a:t>БОЛЕЕ</a:t>
              </a:r>
            </a:p>
            <a:p>
              <a:r>
                <a:rPr lang="ru-RU" sz="2400" b="1" dirty="0">
                  <a:latin typeface="PFBeauSansPro-Bbook"/>
                </a:rPr>
                <a:t>100</a:t>
              </a:r>
            </a:p>
            <a:p>
              <a:r>
                <a:rPr lang="ru-RU" sz="2400" b="1" dirty="0">
                  <a:solidFill>
                    <a:srgbClr val="C00000"/>
                  </a:solidFill>
                  <a:latin typeface="PFBeauSansPro-Bbook"/>
                </a:rPr>
                <a:t>НАГРАД</a:t>
              </a:r>
            </a:p>
            <a:p>
              <a:r>
                <a:rPr lang="ru-RU" sz="1200" b="1" dirty="0">
                  <a:latin typeface="PFBeauSansPro-Bbook"/>
                </a:rPr>
                <a:t>У СОТРУДНИКОВ </a:t>
              </a:r>
            </a:p>
            <a:p>
              <a:r>
                <a:rPr lang="ru-RU" sz="1200" b="1" dirty="0">
                  <a:latin typeface="PFBeauSansPro-Bbook"/>
                </a:rPr>
                <a:t>ЗАВОДА</a:t>
              </a: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60267" y="4454777"/>
              <a:ext cx="2332368" cy="2352381"/>
            </a:xfrm>
            <a:prstGeom prst="rect">
              <a:avLst/>
            </a:prstGeom>
          </p:spPr>
        </p:pic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186854" y="692158"/>
            <a:ext cx="12039600" cy="603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0000"/>
                </a:solidFill>
                <a:latin typeface="PFBeauSansPro-Bbook"/>
              </a:rPr>
              <a:t>«СИГНАЛ» — СОВРЕМЕННОЕ ВЫСОКОТЕХНОЛОГИЧНОЕ ПРЕДПРИЯТИЕ, КОТОРОЕ ВНОСИТ </a:t>
            </a:r>
            <a:r>
              <a:rPr lang="ru-RU" sz="2400" b="1" dirty="0">
                <a:solidFill>
                  <a:srgbClr val="D91A21"/>
                </a:solidFill>
                <a:latin typeface="PFBeauSansPro-Bold"/>
              </a:rPr>
              <a:t>ВАЖНЫЙ ВКЛАД </a:t>
            </a:r>
            <a:r>
              <a:rPr lang="ru-RU" sz="2400" b="1" dirty="0">
                <a:solidFill>
                  <a:srgbClr val="000000"/>
                </a:solidFill>
                <a:latin typeface="PFBeauSansPro-Bbook"/>
              </a:rPr>
              <a:t>В УКРЕПЛЕНИЕ ОБОРОНОСПОСОБНОСТИ СТРАНЫ</a:t>
            </a:r>
            <a:r>
              <a:rPr lang="ru-RU" sz="2400" b="1" dirty="0"/>
              <a:t> 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79940" y="1207312"/>
            <a:ext cx="5375715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PFBeauSansPro-Bbook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PFBeauSansPro-Bbook"/>
              </a:rPr>
              <a:t>СИГНАЛ</a:t>
            </a:r>
            <a:r>
              <a:rPr lang="ru-RU" sz="3600" b="1" dirty="0">
                <a:latin typeface="PFBeauSansPro-Bbook"/>
              </a:rPr>
              <a:t>»  </a:t>
            </a:r>
            <a:r>
              <a:rPr lang="ru-RU" sz="3600" b="1" dirty="0">
                <a:solidFill>
                  <a:srgbClr val="C00000"/>
                </a:solidFill>
                <a:latin typeface="PFBeauSansPro-Bbook"/>
              </a:rPr>
              <a:t>В ЦИФРАХ</a:t>
            </a: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3642" y="6061221"/>
            <a:ext cx="109737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74258" y="132499"/>
            <a:ext cx="6870407" cy="6748844"/>
            <a:chOff x="2101840" y="352424"/>
            <a:chExt cx="7466397" cy="674884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248022" y="352424"/>
              <a:ext cx="6320215" cy="6748844"/>
              <a:chOff x="4438649" y="-437238"/>
              <a:chExt cx="3326969" cy="7007503"/>
            </a:xfrm>
          </p:grpSpPr>
          <p:sp>
            <p:nvSpPr>
              <p:cNvPr id="7" name="平行四边形 3">
                <a:extLst>
                  <a:ext uri="{FF2B5EF4-FFF2-40B4-BE49-F238E27FC236}">
                    <a16:creationId xmlns:a16="http://schemas.microsoft.com/office/drawing/2014/main" id="{62010B49-B4BC-406B-B7E2-8CA509D04FA6}"/>
                  </a:ext>
                </a:extLst>
              </p:cNvPr>
              <p:cNvSpPr/>
              <p:nvPr/>
            </p:nvSpPr>
            <p:spPr>
              <a:xfrm flipH="1">
                <a:off x="6829586" y="1746384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平行四边形 4">
                <a:extLst>
                  <a:ext uri="{FF2B5EF4-FFF2-40B4-BE49-F238E27FC236}">
                    <a16:creationId xmlns:a16="http://schemas.microsoft.com/office/drawing/2014/main" id="{C6EAAD9F-5CA1-4639-9828-1552DAA12EA8}"/>
                  </a:ext>
                </a:extLst>
              </p:cNvPr>
              <p:cNvSpPr/>
              <p:nvPr/>
            </p:nvSpPr>
            <p:spPr>
              <a:xfrm flipH="1">
                <a:off x="6505358" y="1616692"/>
                <a:ext cx="477350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平行四边形 5">
                <a:extLst>
                  <a:ext uri="{FF2B5EF4-FFF2-40B4-BE49-F238E27FC236}">
                    <a16:creationId xmlns:a16="http://schemas.microsoft.com/office/drawing/2014/main" id="{C71B572E-373D-4B7A-9DF2-C1394BFC8B80}"/>
                  </a:ext>
                </a:extLst>
              </p:cNvPr>
              <p:cNvSpPr/>
              <p:nvPr/>
            </p:nvSpPr>
            <p:spPr>
              <a:xfrm flipH="1">
                <a:off x="6181377" y="1489148"/>
                <a:ext cx="477349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平行四边形 6">
                <a:extLst>
                  <a:ext uri="{FF2B5EF4-FFF2-40B4-BE49-F238E27FC236}">
                    <a16:creationId xmlns:a16="http://schemas.microsoft.com/office/drawing/2014/main" id="{416CF186-3951-4005-A1C7-45EDD86BAAF7}"/>
                  </a:ext>
                </a:extLst>
              </p:cNvPr>
              <p:cNvSpPr/>
              <p:nvPr/>
            </p:nvSpPr>
            <p:spPr>
              <a:xfrm flipH="1">
                <a:off x="5861443" y="1360882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平行四边形 7">
                <a:extLst>
                  <a:ext uri="{FF2B5EF4-FFF2-40B4-BE49-F238E27FC236}">
                    <a16:creationId xmlns:a16="http://schemas.microsoft.com/office/drawing/2014/main" id="{FC710CE1-41AB-4FB7-9C84-99FCCBEA743E}"/>
                  </a:ext>
                </a:extLst>
              </p:cNvPr>
              <p:cNvSpPr/>
              <p:nvPr/>
            </p:nvSpPr>
            <p:spPr>
              <a:xfrm flipH="1">
                <a:off x="5539361" y="1230475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平行四边形 8">
                <a:extLst>
                  <a:ext uri="{FF2B5EF4-FFF2-40B4-BE49-F238E27FC236}">
                    <a16:creationId xmlns:a16="http://schemas.microsoft.com/office/drawing/2014/main" id="{94405452-2ABB-4944-B602-2A831EFBF0E9}"/>
                  </a:ext>
                </a:extLst>
              </p:cNvPr>
              <p:cNvSpPr/>
              <p:nvPr/>
            </p:nvSpPr>
            <p:spPr>
              <a:xfrm flipH="1">
                <a:off x="5216329" y="1100080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平行四边形 9">
                <a:extLst>
                  <a:ext uri="{FF2B5EF4-FFF2-40B4-BE49-F238E27FC236}">
                    <a16:creationId xmlns:a16="http://schemas.microsoft.com/office/drawing/2014/main" id="{C74941AD-A4FE-4F17-AB60-E5E8E21C7E68}"/>
                  </a:ext>
                </a:extLst>
              </p:cNvPr>
              <p:cNvSpPr/>
              <p:nvPr/>
            </p:nvSpPr>
            <p:spPr>
              <a:xfrm flipH="1">
                <a:off x="4890678" y="974317"/>
                <a:ext cx="476168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平行四边形 10">
                <a:extLst>
                  <a:ext uri="{FF2B5EF4-FFF2-40B4-BE49-F238E27FC236}">
                    <a16:creationId xmlns:a16="http://schemas.microsoft.com/office/drawing/2014/main" id="{2D741EF8-96B8-4663-AB92-0B8007283401}"/>
                  </a:ext>
                </a:extLst>
              </p:cNvPr>
              <p:cNvSpPr/>
              <p:nvPr/>
            </p:nvSpPr>
            <p:spPr>
              <a:xfrm flipH="1">
                <a:off x="4569544" y="844079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任意多边形 11">
                <a:extLst>
                  <a:ext uri="{FF2B5EF4-FFF2-40B4-BE49-F238E27FC236}">
                    <a16:creationId xmlns:a16="http://schemas.microsoft.com/office/drawing/2014/main" id="{E2E7960C-48E7-4945-A327-9DD70868B05E}"/>
                  </a:ext>
                </a:extLst>
              </p:cNvPr>
              <p:cNvSpPr/>
              <p:nvPr/>
            </p:nvSpPr>
            <p:spPr>
              <a:xfrm>
                <a:off x="4712672" y="1286690"/>
                <a:ext cx="2499609" cy="2135734"/>
              </a:xfrm>
              <a:custGeom>
                <a:avLst/>
                <a:gdLst>
                  <a:gd name="connsiteX0" fmla="*/ 5745 w 2309807"/>
                  <a:gd name="connsiteY0" fmla="*/ 1734172 h 2064573"/>
                  <a:gd name="connsiteX1" fmla="*/ 139045 w 2309807"/>
                  <a:gd name="connsiteY1" fmla="*/ 1974807 h 2064573"/>
                  <a:gd name="connsiteX2" fmla="*/ 425892 w 2309807"/>
                  <a:gd name="connsiteY2" fmla="*/ 1974807 h 2064573"/>
                  <a:gd name="connsiteX3" fmla="*/ 292592 w 2309807"/>
                  <a:gd name="connsiteY3" fmla="*/ 1734172 h 2064573"/>
                  <a:gd name="connsiteX4" fmla="*/ 579879 w 2309807"/>
                  <a:gd name="connsiteY4" fmla="*/ 1505363 h 2064573"/>
                  <a:gd name="connsiteX5" fmla="*/ 712622 w 2309807"/>
                  <a:gd name="connsiteY5" fmla="*/ 1744994 h 2064573"/>
                  <a:gd name="connsiteX6" fmla="*/ 714974 w 2309807"/>
                  <a:gd name="connsiteY6" fmla="*/ 1744994 h 2064573"/>
                  <a:gd name="connsiteX7" fmla="*/ 714974 w 2309807"/>
                  <a:gd name="connsiteY7" fmla="*/ 1857899 h 2064573"/>
                  <a:gd name="connsiteX8" fmla="*/ 713646 w 2309807"/>
                  <a:gd name="connsiteY8" fmla="*/ 1855502 h 2064573"/>
                  <a:gd name="connsiteX9" fmla="*/ 713646 w 2309807"/>
                  <a:gd name="connsiteY9" fmla="*/ 1748198 h 2064573"/>
                  <a:gd name="connsiteX10" fmla="*/ 1508256 w 2309807"/>
                  <a:gd name="connsiteY10" fmla="*/ 1386948 h 2064573"/>
                  <a:gd name="connsiteX11" fmla="*/ 1580691 w 2309807"/>
                  <a:gd name="connsiteY11" fmla="*/ 1513434 h 2064573"/>
                  <a:gd name="connsiteX12" fmla="*/ 1578323 w 2309807"/>
                  <a:gd name="connsiteY12" fmla="*/ 1513434 h 2064573"/>
                  <a:gd name="connsiteX13" fmla="*/ 1867143 w 2309807"/>
                  <a:gd name="connsiteY13" fmla="*/ 1285048 h 2064573"/>
                  <a:gd name="connsiteX14" fmla="*/ 1869877 w 2309807"/>
                  <a:gd name="connsiteY14" fmla="*/ 1285048 h 2064573"/>
                  <a:gd name="connsiteX15" fmla="*/ 1869877 w 2309807"/>
                  <a:gd name="connsiteY15" fmla="*/ 1397943 h 2064573"/>
                  <a:gd name="connsiteX16" fmla="*/ 1869080 w 2309807"/>
                  <a:gd name="connsiteY16" fmla="*/ 1397943 h 2064573"/>
                  <a:gd name="connsiteX17" fmla="*/ 1869080 w 2309807"/>
                  <a:gd name="connsiteY17" fmla="*/ 1288565 h 2064573"/>
                  <a:gd name="connsiteX18" fmla="*/ 0 w 2309807"/>
                  <a:gd name="connsiteY18" fmla="*/ 0 h 2064573"/>
                  <a:gd name="connsiteX19" fmla="*/ 288726 w 2309807"/>
                  <a:gd name="connsiteY19" fmla="*/ 0 h 2064573"/>
                  <a:gd name="connsiteX20" fmla="*/ 288726 w 2309807"/>
                  <a:gd name="connsiteY20" fmla="*/ 115490 h 2064573"/>
                  <a:gd name="connsiteX21" fmla="*/ 577452 w 2309807"/>
                  <a:gd name="connsiteY21" fmla="*/ 115490 h 2064573"/>
                  <a:gd name="connsiteX22" fmla="*/ 577452 w 2309807"/>
                  <a:gd name="connsiteY22" fmla="*/ 230981 h 2064573"/>
                  <a:gd name="connsiteX23" fmla="*/ 866178 w 2309807"/>
                  <a:gd name="connsiteY23" fmla="*/ 230981 h 2064573"/>
                  <a:gd name="connsiteX24" fmla="*/ 866178 w 2309807"/>
                  <a:gd name="connsiteY24" fmla="*/ 346471 h 2064573"/>
                  <a:gd name="connsiteX25" fmla="*/ 1154904 w 2309807"/>
                  <a:gd name="connsiteY25" fmla="*/ 346471 h 2064573"/>
                  <a:gd name="connsiteX26" fmla="*/ 1154904 w 2309807"/>
                  <a:gd name="connsiteY26" fmla="*/ 461962 h 2064573"/>
                  <a:gd name="connsiteX27" fmla="*/ 1443630 w 2309807"/>
                  <a:gd name="connsiteY27" fmla="*/ 461962 h 2064573"/>
                  <a:gd name="connsiteX28" fmla="*/ 1443630 w 2309807"/>
                  <a:gd name="connsiteY28" fmla="*/ 577452 h 2064573"/>
                  <a:gd name="connsiteX29" fmla="*/ 1732355 w 2309807"/>
                  <a:gd name="connsiteY29" fmla="*/ 577452 h 2064573"/>
                  <a:gd name="connsiteX30" fmla="*/ 1732355 w 2309807"/>
                  <a:gd name="connsiteY30" fmla="*/ 692942 h 2064573"/>
                  <a:gd name="connsiteX31" fmla="*/ 2021081 w 2309807"/>
                  <a:gd name="connsiteY31" fmla="*/ 692942 h 2064573"/>
                  <a:gd name="connsiteX32" fmla="*/ 2021081 w 2309807"/>
                  <a:gd name="connsiteY32" fmla="*/ 809075 h 2064573"/>
                  <a:gd name="connsiteX33" fmla="*/ 2309807 w 2309807"/>
                  <a:gd name="connsiteY33" fmla="*/ 809075 h 2064573"/>
                  <a:gd name="connsiteX34" fmla="*/ 2309807 w 2309807"/>
                  <a:gd name="connsiteY34" fmla="*/ 928060 h 2064573"/>
                  <a:gd name="connsiteX35" fmla="*/ 2024849 w 2309807"/>
                  <a:gd name="connsiteY35" fmla="*/ 928060 h 2064573"/>
                  <a:gd name="connsiteX36" fmla="*/ 2158149 w 2309807"/>
                  <a:gd name="connsiteY36" fmla="*/ 1168695 h 2064573"/>
                  <a:gd name="connsiteX37" fmla="*/ 2158603 w 2309807"/>
                  <a:gd name="connsiteY37" fmla="*/ 1168695 h 2064573"/>
                  <a:gd name="connsiteX38" fmla="*/ 2158603 w 2309807"/>
                  <a:gd name="connsiteY38" fmla="*/ 1282453 h 2064573"/>
                  <a:gd name="connsiteX39" fmla="*/ 2158098 w 2309807"/>
                  <a:gd name="connsiteY39" fmla="*/ 1282453 h 2064573"/>
                  <a:gd name="connsiteX40" fmla="*/ 2158098 w 2309807"/>
                  <a:gd name="connsiteY40" fmla="*/ 1171896 h 2064573"/>
                  <a:gd name="connsiteX41" fmla="*/ 2023780 w 2309807"/>
                  <a:gd name="connsiteY41" fmla="*/ 928060 h 2064573"/>
                  <a:gd name="connsiteX42" fmla="*/ 2023780 w 2309807"/>
                  <a:gd name="connsiteY42" fmla="*/ 1041212 h 2064573"/>
                  <a:gd name="connsiteX43" fmla="*/ 2156669 w 2309807"/>
                  <a:gd name="connsiteY43" fmla="*/ 1282453 h 2064573"/>
                  <a:gd name="connsiteX44" fmla="*/ 2156654 w 2309807"/>
                  <a:gd name="connsiteY44" fmla="*/ 1282453 h 2064573"/>
                  <a:gd name="connsiteX45" fmla="*/ 2024791 w 2309807"/>
                  <a:gd name="connsiteY45" fmla="*/ 1044413 h 2064573"/>
                  <a:gd name="connsiteX46" fmla="*/ 1733479 w 2309807"/>
                  <a:gd name="connsiteY46" fmla="*/ 1044413 h 2064573"/>
                  <a:gd name="connsiteX47" fmla="*/ 1734761 w 2309807"/>
                  <a:gd name="connsiteY47" fmla="*/ 1046727 h 2064573"/>
                  <a:gd name="connsiteX48" fmla="*/ 1734761 w 2309807"/>
                  <a:gd name="connsiteY48" fmla="*/ 1155478 h 2064573"/>
                  <a:gd name="connsiteX49" fmla="*/ 1868325 w 2309807"/>
                  <a:gd name="connsiteY49" fmla="*/ 1397943 h 2064573"/>
                  <a:gd name="connsiteX50" fmla="*/ 1581151 w 2309807"/>
                  <a:gd name="connsiteY50" fmla="*/ 1397943 h 2064573"/>
                  <a:gd name="connsiteX51" fmla="*/ 1581151 w 2309807"/>
                  <a:gd name="connsiteY51" fmla="*/ 1513434 h 2064573"/>
                  <a:gd name="connsiteX52" fmla="*/ 1580958 w 2309807"/>
                  <a:gd name="connsiteY52" fmla="*/ 1513434 h 2064573"/>
                  <a:gd name="connsiteX53" fmla="*/ 1580958 w 2309807"/>
                  <a:gd name="connsiteY53" fmla="*/ 1397403 h 2064573"/>
                  <a:gd name="connsiteX54" fmla="*/ 1867165 w 2309807"/>
                  <a:gd name="connsiteY54" fmla="*/ 1397403 h 2064573"/>
                  <a:gd name="connsiteX55" fmla="*/ 1733865 w 2309807"/>
                  <a:gd name="connsiteY55" fmla="*/ 1156768 h 2064573"/>
                  <a:gd name="connsiteX56" fmla="*/ 1447016 w 2309807"/>
                  <a:gd name="connsiteY56" fmla="*/ 1156768 h 2064573"/>
                  <a:gd name="connsiteX57" fmla="*/ 1514070 w 2309807"/>
                  <a:gd name="connsiteY57" fmla="*/ 1277814 h 2064573"/>
                  <a:gd name="connsiteX58" fmla="*/ 1443292 w 2309807"/>
                  <a:gd name="connsiteY58" fmla="*/ 1154223 h 2064573"/>
                  <a:gd name="connsiteX59" fmla="*/ 1443292 w 2309807"/>
                  <a:gd name="connsiteY59" fmla="*/ 1273263 h 2064573"/>
                  <a:gd name="connsiteX60" fmla="*/ 1158422 w 2309807"/>
                  <a:gd name="connsiteY60" fmla="*/ 1273263 h 2064573"/>
                  <a:gd name="connsiteX61" fmla="*/ 1291721 w 2309807"/>
                  <a:gd name="connsiteY61" fmla="*/ 1513897 h 2064573"/>
                  <a:gd name="connsiteX62" fmla="*/ 1292426 w 2309807"/>
                  <a:gd name="connsiteY62" fmla="*/ 1513897 h 2064573"/>
                  <a:gd name="connsiteX63" fmla="*/ 1292426 w 2309807"/>
                  <a:gd name="connsiteY63" fmla="*/ 1516528 h 2064573"/>
                  <a:gd name="connsiteX64" fmla="*/ 1158421 w 2309807"/>
                  <a:gd name="connsiteY64" fmla="*/ 1273262 h 2064573"/>
                  <a:gd name="connsiteX65" fmla="*/ 1158421 w 2309807"/>
                  <a:gd name="connsiteY65" fmla="*/ 1386570 h 2064573"/>
                  <a:gd name="connsiteX66" fmla="*/ 1291924 w 2309807"/>
                  <a:gd name="connsiteY66" fmla="*/ 1628924 h 2064573"/>
                  <a:gd name="connsiteX67" fmla="*/ 1290004 w 2309807"/>
                  <a:gd name="connsiteY67" fmla="*/ 1628924 h 2064573"/>
                  <a:gd name="connsiteX68" fmla="*/ 1157523 w 2309807"/>
                  <a:gd name="connsiteY68" fmla="*/ 1389768 h 2064573"/>
                  <a:gd name="connsiteX69" fmla="*/ 870676 w 2309807"/>
                  <a:gd name="connsiteY69" fmla="*/ 1389768 h 2064573"/>
                  <a:gd name="connsiteX70" fmla="*/ 1003700 w 2309807"/>
                  <a:gd name="connsiteY70" fmla="*/ 1629905 h 2064573"/>
                  <a:gd name="connsiteX71" fmla="*/ 1003700 w 2309807"/>
                  <a:gd name="connsiteY71" fmla="*/ 1742658 h 2064573"/>
                  <a:gd name="connsiteX72" fmla="*/ 1001384 w 2309807"/>
                  <a:gd name="connsiteY72" fmla="*/ 1738477 h 2064573"/>
                  <a:gd name="connsiteX73" fmla="*/ 1001384 w 2309807"/>
                  <a:gd name="connsiteY73" fmla="*/ 1627054 h 2064573"/>
                  <a:gd name="connsiteX74" fmla="*/ 870674 w 2309807"/>
                  <a:gd name="connsiteY74" fmla="*/ 1389768 h 2064573"/>
                  <a:gd name="connsiteX75" fmla="*/ 870674 w 2309807"/>
                  <a:gd name="connsiteY75" fmla="*/ 1504360 h 2064573"/>
                  <a:gd name="connsiteX76" fmla="*/ 579326 w 2309807"/>
                  <a:gd name="connsiteY76" fmla="*/ 1504360 h 2064573"/>
                  <a:gd name="connsiteX77" fmla="*/ 579325 w 2309807"/>
                  <a:gd name="connsiteY77" fmla="*/ 1504358 h 2064573"/>
                  <a:gd name="connsiteX78" fmla="*/ 579325 w 2309807"/>
                  <a:gd name="connsiteY78" fmla="*/ 1504360 h 2064573"/>
                  <a:gd name="connsiteX79" fmla="*/ 579323 w 2309807"/>
                  <a:gd name="connsiteY79" fmla="*/ 1504360 h 2064573"/>
                  <a:gd name="connsiteX80" fmla="*/ 579325 w 2309807"/>
                  <a:gd name="connsiteY80" fmla="*/ 1504363 h 2064573"/>
                  <a:gd name="connsiteX81" fmla="*/ 579325 w 2309807"/>
                  <a:gd name="connsiteY81" fmla="*/ 1615103 h 2064573"/>
                  <a:gd name="connsiteX82" fmla="*/ 581090 w 2309807"/>
                  <a:gd name="connsiteY82" fmla="*/ 1618307 h 2064573"/>
                  <a:gd name="connsiteX83" fmla="*/ 289880 w 2309807"/>
                  <a:gd name="connsiteY83" fmla="*/ 1618307 h 2064573"/>
                  <a:gd name="connsiteX84" fmla="*/ 291582 w 2309807"/>
                  <a:gd name="connsiteY84" fmla="*/ 1621378 h 2064573"/>
                  <a:gd name="connsiteX85" fmla="*/ 291582 w 2309807"/>
                  <a:gd name="connsiteY85" fmla="*/ 1730973 h 2064573"/>
                  <a:gd name="connsiteX86" fmla="*/ 425900 w 2309807"/>
                  <a:gd name="connsiteY86" fmla="*/ 1974808 h 2064573"/>
                  <a:gd name="connsiteX87" fmla="*/ 425900 w 2309807"/>
                  <a:gd name="connsiteY87" fmla="*/ 1864057 h 2064573"/>
                  <a:gd name="connsiteX88" fmla="*/ 405651 w 2309807"/>
                  <a:gd name="connsiteY88" fmla="*/ 1827298 h 2064573"/>
                  <a:gd name="connsiteX89" fmla="*/ 423180 w 2309807"/>
                  <a:gd name="connsiteY89" fmla="*/ 1858942 h 2064573"/>
                  <a:gd name="connsiteX90" fmla="*/ 713645 w 2309807"/>
                  <a:gd name="connsiteY90" fmla="*/ 1858942 h 2064573"/>
                  <a:gd name="connsiteX91" fmla="*/ 713646 w 2309807"/>
                  <a:gd name="connsiteY91" fmla="*/ 1858943 h 2064573"/>
                  <a:gd name="connsiteX92" fmla="*/ 713646 w 2309807"/>
                  <a:gd name="connsiteY92" fmla="*/ 1858942 h 2064573"/>
                  <a:gd name="connsiteX93" fmla="*/ 714974 w 2309807"/>
                  <a:gd name="connsiteY93" fmla="*/ 1858942 h 2064573"/>
                  <a:gd name="connsiteX94" fmla="*/ 714974 w 2309807"/>
                  <a:gd name="connsiteY94" fmla="*/ 1859905 h 2064573"/>
                  <a:gd name="connsiteX95" fmla="*/ 426248 w 2309807"/>
                  <a:gd name="connsiteY95" fmla="*/ 1859905 h 2064573"/>
                  <a:gd name="connsiteX96" fmla="*/ 426248 w 2309807"/>
                  <a:gd name="connsiteY96" fmla="*/ 1976038 h 2064573"/>
                  <a:gd name="connsiteX97" fmla="*/ 137522 w 2309807"/>
                  <a:gd name="connsiteY97" fmla="*/ 1976038 h 2064573"/>
                  <a:gd name="connsiteX98" fmla="*/ 137522 w 2309807"/>
                  <a:gd name="connsiteY98" fmla="*/ 1976590 h 2064573"/>
                  <a:gd name="connsiteX99" fmla="*/ 5732 w 2309807"/>
                  <a:gd name="connsiteY99" fmla="*/ 1734174 h 2064573"/>
                  <a:gd name="connsiteX100" fmla="*/ 5732 w 2309807"/>
                  <a:gd name="connsiteY100" fmla="*/ 2064573 h 2064573"/>
                  <a:gd name="connsiteX101" fmla="*/ 0 w 2309807"/>
                  <a:gd name="connsiteY101" fmla="*/ 2064573 h 2064573"/>
                  <a:gd name="connsiteX102" fmla="*/ 0 w 2309807"/>
                  <a:gd name="connsiteY102" fmla="*/ 1149129 h 2064573"/>
                  <a:gd name="connsiteX103" fmla="*/ 0 w 2309807"/>
                  <a:gd name="connsiteY103" fmla="*/ 1149128 h 206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2309807" h="2064573">
                    <a:moveTo>
                      <a:pt x="5745" y="1734172"/>
                    </a:moveTo>
                    <a:lnTo>
                      <a:pt x="139045" y="1974807"/>
                    </a:lnTo>
                    <a:lnTo>
                      <a:pt x="425892" y="1974807"/>
                    </a:lnTo>
                    <a:lnTo>
                      <a:pt x="292592" y="1734172"/>
                    </a:lnTo>
                    <a:close/>
                    <a:moveTo>
                      <a:pt x="579879" y="1505363"/>
                    </a:moveTo>
                    <a:lnTo>
                      <a:pt x="712622" y="1744994"/>
                    </a:lnTo>
                    <a:lnTo>
                      <a:pt x="714974" y="1744994"/>
                    </a:lnTo>
                    <a:lnTo>
                      <a:pt x="714974" y="1857899"/>
                    </a:lnTo>
                    <a:lnTo>
                      <a:pt x="713646" y="1855502"/>
                    </a:lnTo>
                    <a:lnTo>
                      <a:pt x="713646" y="1748198"/>
                    </a:lnTo>
                    <a:close/>
                    <a:moveTo>
                      <a:pt x="1508256" y="1386948"/>
                    </a:moveTo>
                    <a:lnTo>
                      <a:pt x="1580691" y="1513434"/>
                    </a:lnTo>
                    <a:lnTo>
                      <a:pt x="1578323" y="1513434"/>
                    </a:lnTo>
                    <a:close/>
                    <a:moveTo>
                      <a:pt x="1867143" y="1285048"/>
                    </a:moveTo>
                    <a:lnTo>
                      <a:pt x="1869877" y="1285048"/>
                    </a:lnTo>
                    <a:lnTo>
                      <a:pt x="1869877" y="1397943"/>
                    </a:lnTo>
                    <a:lnTo>
                      <a:pt x="1869080" y="1397943"/>
                    </a:lnTo>
                    <a:lnTo>
                      <a:pt x="1869080" y="1288565"/>
                    </a:lnTo>
                    <a:close/>
                    <a:moveTo>
                      <a:pt x="0" y="0"/>
                    </a:moveTo>
                    <a:lnTo>
                      <a:pt x="288726" y="0"/>
                    </a:lnTo>
                    <a:lnTo>
                      <a:pt x="288726" y="115490"/>
                    </a:lnTo>
                    <a:lnTo>
                      <a:pt x="577452" y="115490"/>
                    </a:lnTo>
                    <a:lnTo>
                      <a:pt x="577452" y="230981"/>
                    </a:lnTo>
                    <a:lnTo>
                      <a:pt x="866178" y="230981"/>
                    </a:lnTo>
                    <a:lnTo>
                      <a:pt x="866178" y="346471"/>
                    </a:lnTo>
                    <a:lnTo>
                      <a:pt x="1154904" y="346471"/>
                    </a:lnTo>
                    <a:lnTo>
                      <a:pt x="1154904" y="461962"/>
                    </a:lnTo>
                    <a:lnTo>
                      <a:pt x="1443630" y="461962"/>
                    </a:lnTo>
                    <a:lnTo>
                      <a:pt x="1443630" y="577452"/>
                    </a:lnTo>
                    <a:lnTo>
                      <a:pt x="1732355" y="577452"/>
                    </a:lnTo>
                    <a:lnTo>
                      <a:pt x="1732355" y="692942"/>
                    </a:lnTo>
                    <a:lnTo>
                      <a:pt x="2021081" y="692942"/>
                    </a:lnTo>
                    <a:lnTo>
                      <a:pt x="2021081" y="809075"/>
                    </a:lnTo>
                    <a:lnTo>
                      <a:pt x="2309807" y="809075"/>
                    </a:lnTo>
                    <a:lnTo>
                      <a:pt x="2309807" y="928060"/>
                    </a:lnTo>
                    <a:lnTo>
                      <a:pt x="2024849" y="928060"/>
                    </a:lnTo>
                    <a:lnTo>
                      <a:pt x="2158149" y="1168695"/>
                    </a:lnTo>
                    <a:lnTo>
                      <a:pt x="2158603" y="1168695"/>
                    </a:lnTo>
                    <a:lnTo>
                      <a:pt x="2158603" y="1282453"/>
                    </a:lnTo>
                    <a:lnTo>
                      <a:pt x="2158098" y="1282453"/>
                    </a:lnTo>
                    <a:lnTo>
                      <a:pt x="2158098" y="1171896"/>
                    </a:lnTo>
                    <a:lnTo>
                      <a:pt x="2023780" y="928060"/>
                    </a:lnTo>
                    <a:lnTo>
                      <a:pt x="2023780" y="1041212"/>
                    </a:lnTo>
                    <a:lnTo>
                      <a:pt x="2156669" y="1282453"/>
                    </a:lnTo>
                    <a:lnTo>
                      <a:pt x="2156654" y="1282453"/>
                    </a:lnTo>
                    <a:lnTo>
                      <a:pt x="2024791" y="1044413"/>
                    </a:lnTo>
                    <a:lnTo>
                      <a:pt x="1733479" y="1044413"/>
                    </a:lnTo>
                    <a:lnTo>
                      <a:pt x="1734761" y="1046727"/>
                    </a:lnTo>
                    <a:lnTo>
                      <a:pt x="1734761" y="1155478"/>
                    </a:lnTo>
                    <a:lnTo>
                      <a:pt x="1868325" y="1397943"/>
                    </a:lnTo>
                    <a:lnTo>
                      <a:pt x="1581151" y="1397943"/>
                    </a:lnTo>
                    <a:lnTo>
                      <a:pt x="1581151" y="1513434"/>
                    </a:lnTo>
                    <a:lnTo>
                      <a:pt x="1580958" y="1513434"/>
                    </a:lnTo>
                    <a:lnTo>
                      <a:pt x="1580958" y="1397403"/>
                    </a:lnTo>
                    <a:lnTo>
                      <a:pt x="1867165" y="1397403"/>
                    </a:lnTo>
                    <a:lnTo>
                      <a:pt x="1733865" y="1156768"/>
                    </a:lnTo>
                    <a:lnTo>
                      <a:pt x="1447016" y="1156768"/>
                    </a:lnTo>
                    <a:lnTo>
                      <a:pt x="1514070" y="1277814"/>
                    </a:lnTo>
                    <a:lnTo>
                      <a:pt x="1443292" y="1154223"/>
                    </a:lnTo>
                    <a:lnTo>
                      <a:pt x="1443292" y="1273263"/>
                    </a:lnTo>
                    <a:lnTo>
                      <a:pt x="1158422" y="1273263"/>
                    </a:lnTo>
                    <a:lnTo>
                      <a:pt x="1291721" y="1513897"/>
                    </a:lnTo>
                    <a:lnTo>
                      <a:pt x="1292426" y="1513897"/>
                    </a:lnTo>
                    <a:lnTo>
                      <a:pt x="1292426" y="1516528"/>
                    </a:lnTo>
                    <a:lnTo>
                      <a:pt x="1158421" y="1273262"/>
                    </a:lnTo>
                    <a:lnTo>
                      <a:pt x="1158421" y="1386570"/>
                    </a:lnTo>
                    <a:lnTo>
                      <a:pt x="1291924" y="1628924"/>
                    </a:lnTo>
                    <a:lnTo>
                      <a:pt x="1290004" y="1628924"/>
                    </a:lnTo>
                    <a:lnTo>
                      <a:pt x="1157523" y="1389768"/>
                    </a:lnTo>
                    <a:lnTo>
                      <a:pt x="870676" y="1389768"/>
                    </a:lnTo>
                    <a:lnTo>
                      <a:pt x="1003700" y="1629905"/>
                    </a:lnTo>
                    <a:lnTo>
                      <a:pt x="1003700" y="1742658"/>
                    </a:lnTo>
                    <a:lnTo>
                      <a:pt x="1001384" y="1738477"/>
                    </a:lnTo>
                    <a:lnTo>
                      <a:pt x="1001384" y="1627054"/>
                    </a:lnTo>
                    <a:lnTo>
                      <a:pt x="870674" y="1389768"/>
                    </a:lnTo>
                    <a:lnTo>
                      <a:pt x="870674" y="1504360"/>
                    </a:lnTo>
                    <a:lnTo>
                      <a:pt x="579326" y="1504360"/>
                    </a:lnTo>
                    <a:lnTo>
                      <a:pt x="579325" y="1504358"/>
                    </a:lnTo>
                    <a:lnTo>
                      <a:pt x="579325" y="1504360"/>
                    </a:lnTo>
                    <a:lnTo>
                      <a:pt x="579323" y="1504360"/>
                    </a:lnTo>
                    <a:lnTo>
                      <a:pt x="579325" y="1504363"/>
                    </a:lnTo>
                    <a:lnTo>
                      <a:pt x="579325" y="1615103"/>
                    </a:lnTo>
                    <a:lnTo>
                      <a:pt x="581090" y="1618307"/>
                    </a:lnTo>
                    <a:lnTo>
                      <a:pt x="289880" y="1618307"/>
                    </a:lnTo>
                    <a:lnTo>
                      <a:pt x="291582" y="1621378"/>
                    </a:lnTo>
                    <a:lnTo>
                      <a:pt x="291582" y="1730973"/>
                    </a:lnTo>
                    <a:lnTo>
                      <a:pt x="425900" y="1974808"/>
                    </a:lnTo>
                    <a:lnTo>
                      <a:pt x="425900" y="1864057"/>
                    </a:lnTo>
                    <a:lnTo>
                      <a:pt x="405651" y="1827298"/>
                    </a:lnTo>
                    <a:lnTo>
                      <a:pt x="423180" y="1858942"/>
                    </a:lnTo>
                    <a:lnTo>
                      <a:pt x="713645" y="1858942"/>
                    </a:lnTo>
                    <a:lnTo>
                      <a:pt x="713646" y="1858943"/>
                    </a:lnTo>
                    <a:lnTo>
                      <a:pt x="713646" y="1858942"/>
                    </a:lnTo>
                    <a:lnTo>
                      <a:pt x="714974" y="1858942"/>
                    </a:lnTo>
                    <a:lnTo>
                      <a:pt x="714974" y="1859905"/>
                    </a:lnTo>
                    <a:lnTo>
                      <a:pt x="426248" y="1859905"/>
                    </a:lnTo>
                    <a:lnTo>
                      <a:pt x="426248" y="1976038"/>
                    </a:lnTo>
                    <a:lnTo>
                      <a:pt x="137522" y="1976038"/>
                    </a:lnTo>
                    <a:lnTo>
                      <a:pt x="137522" y="1976590"/>
                    </a:lnTo>
                    <a:lnTo>
                      <a:pt x="5732" y="1734174"/>
                    </a:lnTo>
                    <a:lnTo>
                      <a:pt x="5732" y="2064573"/>
                    </a:lnTo>
                    <a:lnTo>
                      <a:pt x="0" y="2064573"/>
                    </a:lnTo>
                    <a:lnTo>
                      <a:pt x="0" y="1149129"/>
                    </a:lnTo>
                    <a:lnTo>
                      <a:pt x="0" y="1149128"/>
                    </a:lnTo>
                    <a:close/>
                  </a:path>
                </a:pathLst>
              </a:custGeom>
              <a:pattFill prst="horzBrick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平行四边形 12">
                <a:extLst>
                  <a:ext uri="{FF2B5EF4-FFF2-40B4-BE49-F238E27FC236}">
                    <a16:creationId xmlns:a16="http://schemas.microsoft.com/office/drawing/2014/main" id="{32D81F29-5866-4A0A-A9C6-C802842A78AF}"/>
                  </a:ext>
                </a:extLst>
              </p:cNvPr>
              <p:cNvSpPr/>
              <p:nvPr/>
            </p:nvSpPr>
            <p:spPr>
              <a:xfrm rot="16200000" flipH="1" flipV="1">
                <a:off x="2156316" y="3099637"/>
                <a:ext cx="4977712" cy="149943"/>
              </a:xfrm>
              <a:prstGeom prst="parallelogram">
                <a:avLst>
                  <a:gd name="adj" fmla="val 183941"/>
                </a:avLst>
              </a:prstGeom>
              <a:pattFill prst="horzBrick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平行四边形 13">
                <a:extLst>
                  <a:ext uri="{FF2B5EF4-FFF2-40B4-BE49-F238E27FC236}">
                    <a16:creationId xmlns:a16="http://schemas.microsoft.com/office/drawing/2014/main" id="{D5F250FD-B063-4089-BE9C-B1B2F5A5FA04}"/>
                  </a:ext>
                </a:extLst>
              </p:cNvPr>
              <p:cNvSpPr/>
              <p:nvPr/>
            </p:nvSpPr>
            <p:spPr>
              <a:xfrm flipH="1">
                <a:off x="4715868" y="3054210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平行四边形 14">
                <a:extLst>
                  <a:ext uri="{FF2B5EF4-FFF2-40B4-BE49-F238E27FC236}">
                    <a16:creationId xmlns:a16="http://schemas.microsoft.com/office/drawing/2014/main" id="{CA521A8B-A93A-46C8-BB59-26843DA9C7FC}"/>
                  </a:ext>
                </a:extLst>
              </p:cNvPr>
              <p:cNvSpPr/>
              <p:nvPr/>
            </p:nvSpPr>
            <p:spPr>
              <a:xfrm rot="5400000">
                <a:off x="4913267" y="3049800"/>
                <a:ext cx="396897" cy="150628"/>
              </a:xfrm>
              <a:prstGeom prst="parallelogram">
                <a:avLst>
                  <a:gd name="adj" fmla="val 181535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平行四边形 15">
                <a:extLst>
                  <a:ext uri="{FF2B5EF4-FFF2-40B4-BE49-F238E27FC236}">
                    <a16:creationId xmlns:a16="http://schemas.microsoft.com/office/drawing/2014/main" id="{2179A5F0-A9EF-48B1-8D42-3BB77BED86CE}"/>
                  </a:ext>
                </a:extLst>
              </p:cNvPr>
              <p:cNvSpPr/>
              <p:nvPr/>
            </p:nvSpPr>
            <p:spPr>
              <a:xfrm flipH="1">
                <a:off x="5033897" y="2924520"/>
                <a:ext cx="477350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平行四边形 16">
                <a:extLst>
                  <a:ext uri="{FF2B5EF4-FFF2-40B4-BE49-F238E27FC236}">
                    <a16:creationId xmlns:a16="http://schemas.microsoft.com/office/drawing/2014/main" id="{80E8F0B9-DFFB-4C94-A321-4C9F51C1808E}"/>
                  </a:ext>
                </a:extLst>
              </p:cNvPr>
              <p:cNvSpPr/>
              <p:nvPr/>
            </p:nvSpPr>
            <p:spPr>
              <a:xfrm rot="5400000">
                <a:off x="5235349" y="2920110"/>
                <a:ext cx="396897" cy="150628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平行四边形 17">
                <a:extLst>
                  <a:ext uri="{FF2B5EF4-FFF2-40B4-BE49-F238E27FC236}">
                    <a16:creationId xmlns:a16="http://schemas.microsoft.com/office/drawing/2014/main" id="{03950594-821C-4C5E-9550-918C2629129B}"/>
                  </a:ext>
                </a:extLst>
              </p:cNvPr>
              <p:cNvSpPr/>
              <p:nvPr/>
            </p:nvSpPr>
            <p:spPr>
              <a:xfrm flipH="1">
                <a:off x="5357878" y="2796975"/>
                <a:ext cx="477349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平行四边形 18">
                <a:extLst>
                  <a:ext uri="{FF2B5EF4-FFF2-40B4-BE49-F238E27FC236}">
                    <a16:creationId xmlns:a16="http://schemas.microsoft.com/office/drawing/2014/main" id="{88D274FA-64C8-4C0D-9169-00B28941B14C}"/>
                  </a:ext>
                </a:extLst>
              </p:cNvPr>
              <p:cNvSpPr/>
              <p:nvPr/>
            </p:nvSpPr>
            <p:spPr>
              <a:xfrm rot="5400000">
                <a:off x="5559091" y="2794230"/>
                <a:ext cx="397617" cy="146579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平行四边形 19">
                <a:extLst>
                  <a:ext uri="{FF2B5EF4-FFF2-40B4-BE49-F238E27FC236}">
                    <a16:creationId xmlns:a16="http://schemas.microsoft.com/office/drawing/2014/main" id="{60364374-FCA7-4049-97EB-12050E1EAFD8}"/>
                  </a:ext>
                </a:extLst>
              </p:cNvPr>
              <p:cNvSpPr/>
              <p:nvPr/>
            </p:nvSpPr>
            <p:spPr>
              <a:xfrm flipH="1">
                <a:off x="5684010" y="2668709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平行四边形 20">
                <a:extLst>
                  <a:ext uri="{FF2B5EF4-FFF2-40B4-BE49-F238E27FC236}">
                    <a16:creationId xmlns:a16="http://schemas.microsoft.com/office/drawing/2014/main" id="{2E19977C-F1EC-4A93-9DBB-21358AC513DE}"/>
                  </a:ext>
                </a:extLst>
              </p:cNvPr>
              <p:cNvSpPr/>
              <p:nvPr/>
            </p:nvSpPr>
            <p:spPr>
              <a:xfrm rot="5400000">
                <a:off x="5882116" y="2662867"/>
                <a:ext cx="399760" cy="150628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平行四边形 21">
                <a:extLst>
                  <a:ext uri="{FF2B5EF4-FFF2-40B4-BE49-F238E27FC236}">
                    <a16:creationId xmlns:a16="http://schemas.microsoft.com/office/drawing/2014/main" id="{22598CF9-6E68-4723-88D9-BB0A582F065C}"/>
                  </a:ext>
                </a:extLst>
              </p:cNvPr>
              <p:cNvSpPr/>
              <p:nvPr/>
            </p:nvSpPr>
            <p:spPr>
              <a:xfrm flipH="1">
                <a:off x="6006093" y="2538301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平行四边形 22">
                <a:extLst>
                  <a:ext uri="{FF2B5EF4-FFF2-40B4-BE49-F238E27FC236}">
                    <a16:creationId xmlns:a16="http://schemas.microsoft.com/office/drawing/2014/main" id="{77D9E5E4-64F1-48BD-B642-9555C647BDD1}"/>
                  </a:ext>
                </a:extLst>
              </p:cNvPr>
              <p:cNvSpPr/>
              <p:nvPr/>
            </p:nvSpPr>
            <p:spPr>
              <a:xfrm rot="5400000">
                <a:off x="6202068" y="2532467"/>
                <a:ext cx="399745" cy="150628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平行四边形 23">
                <a:extLst>
                  <a:ext uri="{FF2B5EF4-FFF2-40B4-BE49-F238E27FC236}">
                    <a16:creationId xmlns:a16="http://schemas.microsoft.com/office/drawing/2014/main" id="{AB114933-51A2-43F1-8163-618F5939C199}"/>
                  </a:ext>
                </a:extLst>
              </p:cNvPr>
              <p:cNvSpPr/>
              <p:nvPr/>
            </p:nvSpPr>
            <p:spPr>
              <a:xfrm flipH="1">
                <a:off x="6329123" y="2407905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平行四边形 24">
                <a:extLst>
                  <a:ext uri="{FF2B5EF4-FFF2-40B4-BE49-F238E27FC236}">
                    <a16:creationId xmlns:a16="http://schemas.microsoft.com/office/drawing/2014/main" id="{29F144D0-0102-4796-85A5-86537FB3152F}"/>
                  </a:ext>
                </a:extLst>
              </p:cNvPr>
              <p:cNvSpPr/>
              <p:nvPr/>
            </p:nvSpPr>
            <p:spPr>
              <a:xfrm rot="5400000">
                <a:off x="6528661" y="2405634"/>
                <a:ext cx="396897" cy="150628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平行四边形 25">
                <a:extLst>
                  <a:ext uri="{FF2B5EF4-FFF2-40B4-BE49-F238E27FC236}">
                    <a16:creationId xmlns:a16="http://schemas.microsoft.com/office/drawing/2014/main" id="{2728E9CA-449C-4246-9935-09512FC4254F}"/>
                  </a:ext>
                </a:extLst>
              </p:cNvPr>
              <p:cNvSpPr/>
              <p:nvPr/>
            </p:nvSpPr>
            <p:spPr>
              <a:xfrm flipH="1">
                <a:off x="6649761" y="2282143"/>
                <a:ext cx="476168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平行四边形 26">
                <a:extLst>
                  <a:ext uri="{FF2B5EF4-FFF2-40B4-BE49-F238E27FC236}">
                    <a16:creationId xmlns:a16="http://schemas.microsoft.com/office/drawing/2014/main" id="{CC325507-24DB-40C9-9A31-39172C86883A}"/>
                  </a:ext>
                </a:extLst>
              </p:cNvPr>
              <p:cNvSpPr/>
              <p:nvPr/>
            </p:nvSpPr>
            <p:spPr>
              <a:xfrm rot="5400000">
                <a:off x="6850822" y="2276387"/>
                <a:ext cx="399587" cy="150628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平行四边形 27">
                <a:extLst>
                  <a:ext uri="{FF2B5EF4-FFF2-40B4-BE49-F238E27FC236}">
                    <a16:creationId xmlns:a16="http://schemas.microsoft.com/office/drawing/2014/main" id="{15FFBD49-F47D-4D2F-B163-CB8F46F48444}"/>
                  </a:ext>
                </a:extLst>
              </p:cNvPr>
              <p:cNvSpPr/>
              <p:nvPr/>
            </p:nvSpPr>
            <p:spPr>
              <a:xfrm flipH="1">
                <a:off x="6975909" y="2151906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 28">
                <a:extLst>
                  <a:ext uri="{FF2B5EF4-FFF2-40B4-BE49-F238E27FC236}">
                    <a16:creationId xmlns:a16="http://schemas.microsoft.com/office/drawing/2014/main" id="{6AC54E60-6608-4AEB-BCAD-ECACBDB55F18}"/>
                  </a:ext>
                </a:extLst>
              </p:cNvPr>
              <p:cNvSpPr/>
              <p:nvPr/>
            </p:nvSpPr>
            <p:spPr>
              <a:xfrm flipH="1">
                <a:off x="4859452" y="2419315"/>
                <a:ext cx="2590222" cy="2085148"/>
              </a:xfrm>
              <a:custGeom>
                <a:avLst/>
                <a:gdLst>
                  <a:gd name="connsiteX0" fmla="*/ 440516 w 2309807"/>
                  <a:gd name="connsiteY0" fmla="*/ 1861894 h 1862856"/>
                  <a:gd name="connsiteX1" fmla="*/ 216019 w 2309807"/>
                  <a:gd name="connsiteY1" fmla="*/ 1861894 h 1862856"/>
                  <a:gd name="connsiteX2" fmla="*/ 215486 w 2309807"/>
                  <a:gd name="connsiteY2" fmla="*/ 1862856 h 1862856"/>
                  <a:gd name="connsiteX3" fmla="*/ 440516 w 2309807"/>
                  <a:gd name="connsiteY3" fmla="*/ 1862856 h 1862856"/>
                  <a:gd name="connsiteX4" fmla="*/ 1017967 w 2309807"/>
                  <a:gd name="connsiteY4" fmla="*/ 1631189 h 1862856"/>
                  <a:gd name="connsiteX5" fmla="*/ 1017586 w 2309807"/>
                  <a:gd name="connsiteY5" fmla="*/ 1631876 h 1862856"/>
                  <a:gd name="connsiteX6" fmla="*/ 1017967 w 2309807"/>
                  <a:gd name="connsiteY6" fmla="*/ 1631876 h 1862856"/>
                  <a:gd name="connsiteX7" fmla="*/ 1306693 w 2309807"/>
                  <a:gd name="connsiteY7" fmla="*/ 1512912 h 1862856"/>
                  <a:gd name="connsiteX8" fmla="*/ 1304769 w 2309807"/>
                  <a:gd name="connsiteY8" fmla="*/ 1516385 h 1862856"/>
                  <a:gd name="connsiteX9" fmla="*/ 1306693 w 2309807"/>
                  <a:gd name="connsiteY9" fmla="*/ 1516385 h 1862856"/>
                  <a:gd name="connsiteX10" fmla="*/ 1595419 w 2309807"/>
                  <a:gd name="connsiteY10" fmla="*/ 1396182 h 1862856"/>
                  <a:gd name="connsiteX11" fmla="*/ 1593107 w 2309807"/>
                  <a:gd name="connsiteY11" fmla="*/ 1400356 h 1862856"/>
                  <a:gd name="connsiteX12" fmla="*/ 1369044 w 2309807"/>
                  <a:gd name="connsiteY12" fmla="*/ 1400356 h 1862856"/>
                  <a:gd name="connsiteX13" fmla="*/ 1368745 w 2309807"/>
                  <a:gd name="connsiteY13" fmla="*/ 1400895 h 1862856"/>
                  <a:gd name="connsiteX14" fmla="*/ 1595419 w 2309807"/>
                  <a:gd name="connsiteY14" fmla="*/ 1400895 h 1862856"/>
                  <a:gd name="connsiteX15" fmla="*/ 288726 w 2309807"/>
                  <a:gd name="connsiteY15" fmla="*/ 0 h 1862856"/>
                  <a:gd name="connsiteX16" fmla="*/ 0 w 2309807"/>
                  <a:gd name="connsiteY16" fmla="*/ 0 h 1862856"/>
                  <a:gd name="connsiteX17" fmla="*/ 0 w 2309807"/>
                  <a:gd name="connsiteY17" fmla="*/ 1149129 h 1862856"/>
                  <a:gd name="connsiteX18" fmla="*/ 2325 w 2309807"/>
                  <a:gd name="connsiteY18" fmla="*/ 1149129 h 1862856"/>
                  <a:gd name="connsiteX19" fmla="*/ 2325 w 2309807"/>
                  <a:gd name="connsiteY19" fmla="*/ 1737124 h 1862856"/>
                  <a:gd name="connsiteX20" fmla="*/ 218232 w 2309807"/>
                  <a:gd name="connsiteY20" fmla="*/ 1737124 h 1862856"/>
                  <a:gd name="connsiteX21" fmla="*/ 282415 w 2309807"/>
                  <a:gd name="connsiteY21" fmla="*/ 1621259 h 1862856"/>
                  <a:gd name="connsiteX22" fmla="*/ 508738 w 2309807"/>
                  <a:gd name="connsiteY22" fmla="*/ 1621259 h 1862856"/>
                  <a:gd name="connsiteX23" fmla="*/ 571859 w 2309807"/>
                  <a:gd name="connsiteY23" fmla="*/ 1507312 h 1862856"/>
                  <a:gd name="connsiteX24" fmla="*/ 799734 w 2309807"/>
                  <a:gd name="connsiteY24" fmla="*/ 1507312 h 1862856"/>
                  <a:gd name="connsiteX25" fmla="*/ 863212 w 2309807"/>
                  <a:gd name="connsiteY25" fmla="*/ 1392720 h 1862856"/>
                  <a:gd name="connsiteX26" fmla="*/ 1086418 w 2309807"/>
                  <a:gd name="connsiteY26" fmla="*/ 1392720 h 1862856"/>
                  <a:gd name="connsiteX27" fmla="*/ 1150957 w 2309807"/>
                  <a:gd name="connsiteY27" fmla="*/ 1276214 h 1862856"/>
                  <a:gd name="connsiteX28" fmla="*/ 1375021 w 2309807"/>
                  <a:gd name="connsiteY28" fmla="*/ 1276214 h 1862856"/>
                  <a:gd name="connsiteX29" fmla="*/ 1439552 w 2309807"/>
                  <a:gd name="connsiteY29" fmla="*/ 1159721 h 1862856"/>
                  <a:gd name="connsiteX30" fmla="*/ 1663775 w 2309807"/>
                  <a:gd name="connsiteY30" fmla="*/ 1159721 h 1862856"/>
                  <a:gd name="connsiteX31" fmla="*/ 1726015 w 2309807"/>
                  <a:gd name="connsiteY31" fmla="*/ 1047365 h 1862856"/>
                  <a:gd name="connsiteX32" fmla="*/ 1952931 w 2309807"/>
                  <a:gd name="connsiteY32" fmla="*/ 1047365 h 1862856"/>
                  <a:gd name="connsiteX33" fmla="*/ 2017385 w 2309807"/>
                  <a:gd name="connsiteY33" fmla="*/ 931012 h 1862856"/>
                  <a:gd name="connsiteX34" fmla="*/ 2304240 w 2309807"/>
                  <a:gd name="connsiteY34" fmla="*/ 931012 h 1862856"/>
                  <a:gd name="connsiteX35" fmla="*/ 2299103 w 2309807"/>
                  <a:gd name="connsiteY35" fmla="*/ 940286 h 1862856"/>
                  <a:gd name="connsiteX36" fmla="*/ 2309807 w 2309807"/>
                  <a:gd name="connsiteY36" fmla="*/ 940286 h 1862856"/>
                  <a:gd name="connsiteX37" fmla="*/ 2309807 w 2309807"/>
                  <a:gd name="connsiteY37" fmla="*/ 809075 h 1862856"/>
                  <a:gd name="connsiteX38" fmla="*/ 2021081 w 2309807"/>
                  <a:gd name="connsiteY38" fmla="*/ 809075 h 1862856"/>
                  <a:gd name="connsiteX39" fmla="*/ 2021081 w 2309807"/>
                  <a:gd name="connsiteY39" fmla="*/ 692942 h 1862856"/>
                  <a:gd name="connsiteX40" fmla="*/ 1732355 w 2309807"/>
                  <a:gd name="connsiteY40" fmla="*/ 692942 h 1862856"/>
                  <a:gd name="connsiteX41" fmla="*/ 1732355 w 2309807"/>
                  <a:gd name="connsiteY41" fmla="*/ 577452 h 1862856"/>
                  <a:gd name="connsiteX42" fmla="*/ 1443630 w 2309807"/>
                  <a:gd name="connsiteY42" fmla="*/ 577452 h 1862856"/>
                  <a:gd name="connsiteX43" fmla="*/ 1443630 w 2309807"/>
                  <a:gd name="connsiteY43" fmla="*/ 461961 h 1862856"/>
                  <a:gd name="connsiteX44" fmla="*/ 1154904 w 2309807"/>
                  <a:gd name="connsiteY44" fmla="*/ 461961 h 1862856"/>
                  <a:gd name="connsiteX45" fmla="*/ 1154904 w 2309807"/>
                  <a:gd name="connsiteY45" fmla="*/ 346471 h 1862856"/>
                  <a:gd name="connsiteX46" fmla="*/ 866178 w 2309807"/>
                  <a:gd name="connsiteY46" fmla="*/ 346471 h 1862856"/>
                  <a:gd name="connsiteX47" fmla="*/ 866178 w 2309807"/>
                  <a:gd name="connsiteY47" fmla="*/ 230981 h 1862856"/>
                  <a:gd name="connsiteX48" fmla="*/ 577452 w 2309807"/>
                  <a:gd name="connsiteY48" fmla="*/ 230981 h 1862856"/>
                  <a:gd name="connsiteX49" fmla="*/ 577452 w 2309807"/>
                  <a:gd name="connsiteY49" fmla="*/ 115490 h 1862856"/>
                  <a:gd name="connsiteX50" fmla="*/ 288726 w 2309807"/>
                  <a:gd name="connsiteY50" fmla="*/ 115490 h 186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309807" h="1862856">
                    <a:moveTo>
                      <a:pt x="440516" y="1861894"/>
                    </a:moveTo>
                    <a:lnTo>
                      <a:pt x="216019" y="1861894"/>
                    </a:lnTo>
                    <a:lnTo>
                      <a:pt x="215486" y="1862856"/>
                    </a:lnTo>
                    <a:lnTo>
                      <a:pt x="440516" y="1862856"/>
                    </a:lnTo>
                    <a:close/>
                    <a:moveTo>
                      <a:pt x="1017967" y="1631189"/>
                    </a:moveTo>
                    <a:lnTo>
                      <a:pt x="1017586" y="1631876"/>
                    </a:lnTo>
                    <a:lnTo>
                      <a:pt x="1017967" y="1631876"/>
                    </a:lnTo>
                    <a:close/>
                    <a:moveTo>
                      <a:pt x="1306693" y="1512912"/>
                    </a:moveTo>
                    <a:lnTo>
                      <a:pt x="1304769" y="1516385"/>
                    </a:lnTo>
                    <a:lnTo>
                      <a:pt x="1306693" y="1516385"/>
                    </a:lnTo>
                    <a:close/>
                    <a:moveTo>
                      <a:pt x="1595419" y="1396182"/>
                    </a:moveTo>
                    <a:lnTo>
                      <a:pt x="1593107" y="1400356"/>
                    </a:lnTo>
                    <a:lnTo>
                      <a:pt x="1369044" y="1400356"/>
                    </a:lnTo>
                    <a:lnTo>
                      <a:pt x="1368745" y="1400895"/>
                    </a:lnTo>
                    <a:lnTo>
                      <a:pt x="1595419" y="1400895"/>
                    </a:lnTo>
                    <a:close/>
                    <a:moveTo>
                      <a:pt x="288726" y="0"/>
                    </a:moveTo>
                    <a:lnTo>
                      <a:pt x="0" y="0"/>
                    </a:lnTo>
                    <a:lnTo>
                      <a:pt x="0" y="1149129"/>
                    </a:lnTo>
                    <a:lnTo>
                      <a:pt x="2325" y="1149129"/>
                    </a:lnTo>
                    <a:lnTo>
                      <a:pt x="2325" y="1737124"/>
                    </a:lnTo>
                    <a:lnTo>
                      <a:pt x="218232" y="1737124"/>
                    </a:lnTo>
                    <a:lnTo>
                      <a:pt x="282415" y="1621259"/>
                    </a:lnTo>
                    <a:lnTo>
                      <a:pt x="508738" y="1621259"/>
                    </a:lnTo>
                    <a:lnTo>
                      <a:pt x="571859" y="1507312"/>
                    </a:lnTo>
                    <a:lnTo>
                      <a:pt x="799734" y="1507312"/>
                    </a:lnTo>
                    <a:lnTo>
                      <a:pt x="863212" y="1392720"/>
                    </a:lnTo>
                    <a:lnTo>
                      <a:pt x="1086418" y="1392720"/>
                    </a:lnTo>
                    <a:lnTo>
                      <a:pt x="1150957" y="1276214"/>
                    </a:lnTo>
                    <a:lnTo>
                      <a:pt x="1375021" y="1276214"/>
                    </a:lnTo>
                    <a:lnTo>
                      <a:pt x="1439552" y="1159721"/>
                    </a:lnTo>
                    <a:lnTo>
                      <a:pt x="1663775" y="1159721"/>
                    </a:lnTo>
                    <a:lnTo>
                      <a:pt x="1726015" y="1047365"/>
                    </a:lnTo>
                    <a:lnTo>
                      <a:pt x="1952931" y="1047365"/>
                    </a:lnTo>
                    <a:lnTo>
                      <a:pt x="2017385" y="931012"/>
                    </a:lnTo>
                    <a:lnTo>
                      <a:pt x="2304240" y="931012"/>
                    </a:lnTo>
                    <a:lnTo>
                      <a:pt x="2299103" y="940286"/>
                    </a:lnTo>
                    <a:lnTo>
                      <a:pt x="2309807" y="940286"/>
                    </a:lnTo>
                    <a:lnTo>
                      <a:pt x="2309807" y="809075"/>
                    </a:lnTo>
                    <a:lnTo>
                      <a:pt x="2021081" y="809075"/>
                    </a:lnTo>
                    <a:lnTo>
                      <a:pt x="2021081" y="692942"/>
                    </a:lnTo>
                    <a:lnTo>
                      <a:pt x="1732355" y="692942"/>
                    </a:lnTo>
                    <a:lnTo>
                      <a:pt x="1732355" y="577452"/>
                    </a:lnTo>
                    <a:lnTo>
                      <a:pt x="1443630" y="577452"/>
                    </a:lnTo>
                    <a:lnTo>
                      <a:pt x="1443630" y="461961"/>
                    </a:lnTo>
                    <a:lnTo>
                      <a:pt x="1154904" y="461961"/>
                    </a:lnTo>
                    <a:lnTo>
                      <a:pt x="1154904" y="346471"/>
                    </a:lnTo>
                    <a:lnTo>
                      <a:pt x="866178" y="346471"/>
                    </a:lnTo>
                    <a:lnTo>
                      <a:pt x="866178" y="230981"/>
                    </a:lnTo>
                    <a:lnTo>
                      <a:pt x="577452" y="230981"/>
                    </a:lnTo>
                    <a:lnTo>
                      <a:pt x="577452" y="115490"/>
                    </a:lnTo>
                    <a:lnTo>
                      <a:pt x="288726" y="115490"/>
                    </a:lnTo>
                    <a:close/>
                  </a:path>
                </a:pathLst>
              </a:custGeom>
              <a:pattFill prst="horzBrick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平行四边形 29">
                <a:extLst>
                  <a:ext uri="{FF2B5EF4-FFF2-40B4-BE49-F238E27FC236}">
                    <a16:creationId xmlns:a16="http://schemas.microsoft.com/office/drawing/2014/main" id="{64962366-9D40-4998-B7D0-0D421F1E290C}"/>
                  </a:ext>
                </a:extLst>
              </p:cNvPr>
              <p:cNvSpPr/>
              <p:nvPr/>
            </p:nvSpPr>
            <p:spPr>
              <a:xfrm rot="16200000" flipH="1" flipV="1">
                <a:off x="3226139" y="4526882"/>
                <a:ext cx="3131807" cy="158745"/>
              </a:xfrm>
              <a:custGeom>
                <a:avLst/>
                <a:gdLst>
                  <a:gd name="connsiteX0" fmla="*/ 0 w 3069547"/>
                  <a:gd name="connsiteY0" fmla="*/ 277495 h 277495"/>
                  <a:gd name="connsiteX1" fmla="*/ 510427 w 3069547"/>
                  <a:gd name="connsiteY1" fmla="*/ 0 h 277495"/>
                  <a:gd name="connsiteX2" fmla="*/ 3069547 w 3069547"/>
                  <a:gd name="connsiteY2" fmla="*/ 0 h 277495"/>
                  <a:gd name="connsiteX3" fmla="*/ 2559120 w 3069547"/>
                  <a:gd name="connsiteY3" fmla="*/ 277495 h 277495"/>
                  <a:gd name="connsiteX4" fmla="*/ 0 w 3069547"/>
                  <a:gd name="connsiteY4" fmla="*/ 277495 h 277495"/>
                  <a:gd name="connsiteX0" fmla="*/ 0 w 3069547"/>
                  <a:gd name="connsiteY0" fmla="*/ 277495 h 277495"/>
                  <a:gd name="connsiteX1" fmla="*/ 510427 w 3069547"/>
                  <a:gd name="connsiteY1" fmla="*/ 0 h 277495"/>
                  <a:gd name="connsiteX2" fmla="*/ 3069547 w 3069547"/>
                  <a:gd name="connsiteY2" fmla="*/ 0 h 277495"/>
                  <a:gd name="connsiteX3" fmla="*/ 2505780 w 3069547"/>
                  <a:gd name="connsiteY3" fmla="*/ 269875 h 277495"/>
                  <a:gd name="connsiteX4" fmla="*/ 0 w 3069547"/>
                  <a:gd name="connsiteY4" fmla="*/ 277495 h 277495"/>
                  <a:gd name="connsiteX0" fmla="*/ 0 w 3039067"/>
                  <a:gd name="connsiteY0" fmla="*/ 277495 h 277495"/>
                  <a:gd name="connsiteX1" fmla="*/ 510427 w 3039067"/>
                  <a:gd name="connsiteY1" fmla="*/ 0 h 277495"/>
                  <a:gd name="connsiteX2" fmla="*/ 3039067 w 3039067"/>
                  <a:gd name="connsiteY2" fmla="*/ 7620 h 277495"/>
                  <a:gd name="connsiteX3" fmla="*/ 2505780 w 3039067"/>
                  <a:gd name="connsiteY3" fmla="*/ 269875 h 277495"/>
                  <a:gd name="connsiteX4" fmla="*/ 0 w 3039067"/>
                  <a:gd name="connsiteY4" fmla="*/ 277495 h 277495"/>
                  <a:gd name="connsiteX0" fmla="*/ 0 w 3016207"/>
                  <a:gd name="connsiteY0" fmla="*/ 277495 h 277495"/>
                  <a:gd name="connsiteX1" fmla="*/ 510427 w 3016207"/>
                  <a:gd name="connsiteY1" fmla="*/ 0 h 277495"/>
                  <a:gd name="connsiteX2" fmla="*/ 3016207 w 3016207"/>
                  <a:gd name="connsiteY2" fmla="*/ 7620 h 277495"/>
                  <a:gd name="connsiteX3" fmla="*/ 2505780 w 3016207"/>
                  <a:gd name="connsiteY3" fmla="*/ 269875 h 277495"/>
                  <a:gd name="connsiteX4" fmla="*/ 0 w 3016207"/>
                  <a:gd name="connsiteY4" fmla="*/ 277495 h 27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6207" h="277495">
                    <a:moveTo>
                      <a:pt x="0" y="277495"/>
                    </a:moveTo>
                    <a:lnTo>
                      <a:pt x="510427" y="0"/>
                    </a:lnTo>
                    <a:lnTo>
                      <a:pt x="3016207" y="7620"/>
                    </a:lnTo>
                    <a:lnTo>
                      <a:pt x="2505780" y="269875"/>
                    </a:lnTo>
                    <a:lnTo>
                      <a:pt x="0" y="277495"/>
                    </a:lnTo>
                    <a:close/>
                  </a:path>
                </a:pathLst>
              </a:custGeom>
              <a:pattFill prst="horzBrick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任意多边形 30">
                <a:extLst>
                  <a:ext uri="{FF2B5EF4-FFF2-40B4-BE49-F238E27FC236}">
                    <a16:creationId xmlns:a16="http://schemas.microsoft.com/office/drawing/2014/main" id="{B5331D61-8854-4039-B5B9-EBAB1C47E31E}"/>
                  </a:ext>
                </a:extLst>
              </p:cNvPr>
              <p:cNvSpPr/>
              <p:nvPr/>
            </p:nvSpPr>
            <p:spPr>
              <a:xfrm rot="5400000">
                <a:off x="4973715" y="3112147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任意多边形 31">
                <a:extLst>
                  <a:ext uri="{FF2B5EF4-FFF2-40B4-BE49-F238E27FC236}">
                    <a16:creationId xmlns:a16="http://schemas.microsoft.com/office/drawing/2014/main" id="{B24C92B0-1228-47B1-91CE-C29C95E130DB}"/>
                  </a:ext>
                </a:extLst>
              </p:cNvPr>
              <p:cNvSpPr/>
              <p:nvPr/>
            </p:nvSpPr>
            <p:spPr>
              <a:xfrm rot="5400000">
                <a:off x="5299361" y="2982457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任意多边形 32">
                <a:extLst>
                  <a:ext uri="{FF2B5EF4-FFF2-40B4-BE49-F238E27FC236}">
                    <a16:creationId xmlns:a16="http://schemas.microsoft.com/office/drawing/2014/main" id="{6A1CE1C8-2B16-441E-8CE1-6FEABEB5B279}"/>
                  </a:ext>
                </a:extLst>
              </p:cNvPr>
              <p:cNvSpPr/>
              <p:nvPr/>
            </p:nvSpPr>
            <p:spPr>
              <a:xfrm rot="5400000">
                <a:off x="5623344" y="2854911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任意多边形 33">
                <a:extLst>
                  <a:ext uri="{FF2B5EF4-FFF2-40B4-BE49-F238E27FC236}">
                    <a16:creationId xmlns:a16="http://schemas.microsoft.com/office/drawing/2014/main" id="{C0B23630-E870-4CFD-90C1-85039F1F2880}"/>
                  </a:ext>
                </a:extLst>
              </p:cNvPr>
              <p:cNvSpPr/>
              <p:nvPr/>
            </p:nvSpPr>
            <p:spPr>
              <a:xfrm rot="5400000">
                <a:off x="5943400" y="2724505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任意多边形 34">
                <a:extLst>
                  <a:ext uri="{FF2B5EF4-FFF2-40B4-BE49-F238E27FC236}">
                    <a16:creationId xmlns:a16="http://schemas.microsoft.com/office/drawing/2014/main" id="{CDAA5B13-32F0-499B-AA9A-18652EE37308}"/>
                  </a:ext>
                </a:extLst>
              </p:cNvPr>
              <p:cNvSpPr/>
              <p:nvPr/>
            </p:nvSpPr>
            <p:spPr>
              <a:xfrm rot="5400000">
                <a:off x="6265838" y="2596239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任意多边形 35">
                <a:extLst>
                  <a:ext uri="{FF2B5EF4-FFF2-40B4-BE49-F238E27FC236}">
                    <a16:creationId xmlns:a16="http://schemas.microsoft.com/office/drawing/2014/main" id="{EFFA5B76-29EB-4F3A-8F4B-4EB91EB27087}"/>
                  </a:ext>
                </a:extLst>
              </p:cNvPr>
              <p:cNvSpPr/>
              <p:nvPr/>
            </p:nvSpPr>
            <p:spPr>
              <a:xfrm rot="5400000">
                <a:off x="6588872" y="2465843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任意多边形 36">
                <a:extLst>
                  <a:ext uri="{FF2B5EF4-FFF2-40B4-BE49-F238E27FC236}">
                    <a16:creationId xmlns:a16="http://schemas.microsoft.com/office/drawing/2014/main" id="{29A290CB-D5EA-42A0-B3F0-36A544D71296}"/>
                  </a:ext>
                </a:extLst>
              </p:cNvPr>
              <p:cNvSpPr/>
              <p:nvPr/>
            </p:nvSpPr>
            <p:spPr>
              <a:xfrm rot="5400000">
                <a:off x="6914516" y="2340082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平行四边形 37">
                <a:extLst>
                  <a:ext uri="{FF2B5EF4-FFF2-40B4-BE49-F238E27FC236}">
                    <a16:creationId xmlns:a16="http://schemas.microsoft.com/office/drawing/2014/main" id="{FF011DF0-7B69-4737-A438-7B85FD50BA46}"/>
                  </a:ext>
                </a:extLst>
              </p:cNvPr>
              <p:cNvSpPr/>
              <p:nvPr/>
            </p:nvSpPr>
            <p:spPr>
              <a:xfrm flipH="1">
                <a:off x="7126012" y="4363727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平行四边形 38">
                <a:extLst>
                  <a:ext uri="{FF2B5EF4-FFF2-40B4-BE49-F238E27FC236}">
                    <a16:creationId xmlns:a16="http://schemas.microsoft.com/office/drawing/2014/main" id="{0E0E909A-E4AA-47AE-967E-AF0C5480977B}"/>
                  </a:ext>
                </a:extLst>
              </p:cNvPr>
              <p:cNvSpPr/>
              <p:nvPr/>
            </p:nvSpPr>
            <p:spPr>
              <a:xfrm flipH="1">
                <a:off x="6801786" y="4234036"/>
                <a:ext cx="477350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平行四边形 39">
                <a:extLst>
                  <a:ext uri="{FF2B5EF4-FFF2-40B4-BE49-F238E27FC236}">
                    <a16:creationId xmlns:a16="http://schemas.microsoft.com/office/drawing/2014/main" id="{7E86DE39-83FD-4970-8294-0DB059EE57E2}"/>
                  </a:ext>
                </a:extLst>
              </p:cNvPr>
              <p:cNvSpPr/>
              <p:nvPr/>
            </p:nvSpPr>
            <p:spPr>
              <a:xfrm flipH="1">
                <a:off x="6477803" y="4106492"/>
                <a:ext cx="477349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平行四边形 40">
                <a:extLst>
                  <a:ext uri="{FF2B5EF4-FFF2-40B4-BE49-F238E27FC236}">
                    <a16:creationId xmlns:a16="http://schemas.microsoft.com/office/drawing/2014/main" id="{808057FD-28BD-4829-B415-9EED8A46AEB5}"/>
                  </a:ext>
                </a:extLst>
              </p:cNvPr>
              <p:cNvSpPr/>
              <p:nvPr/>
            </p:nvSpPr>
            <p:spPr>
              <a:xfrm flipH="1">
                <a:off x="6157869" y="3978226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平行四边形 41">
                <a:extLst>
                  <a:ext uri="{FF2B5EF4-FFF2-40B4-BE49-F238E27FC236}">
                    <a16:creationId xmlns:a16="http://schemas.microsoft.com/office/drawing/2014/main" id="{77E70352-E02A-4C48-A1FA-3ED161EC3BAE}"/>
                  </a:ext>
                </a:extLst>
              </p:cNvPr>
              <p:cNvSpPr/>
              <p:nvPr/>
            </p:nvSpPr>
            <p:spPr>
              <a:xfrm flipH="1">
                <a:off x="5835789" y="3847818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平行四边形 42">
                <a:extLst>
                  <a:ext uri="{FF2B5EF4-FFF2-40B4-BE49-F238E27FC236}">
                    <a16:creationId xmlns:a16="http://schemas.microsoft.com/office/drawing/2014/main" id="{0F7938A7-D103-43F7-9E30-526452A9F5C6}"/>
                  </a:ext>
                </a:extLst>
              </p:cNvPr>
              <p:cNvSpPr/>
              <p:nvPr/>
            </p:nvSpPr>
            <p:spPr>
              <a:xfrm flipH="1">
                <a:off x="5512755" y="3717424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平行四边形 43">
                <a:extLst>
                  <a:ext uri="{FF2B5EF4-FFF2-40B4-BE49-F238E27FC236}">
                    <a16:creationId xmlns:a16="http://schemas.microsoft.com/office/drawing/2014/main" id="{9314FEBC-8E0F-4428-9522-6B32E800965F}"/>
                  </a:ext>
                </a:extLst>
              </p:cNvPr>
              <p:cNvSpPr/>
              <p:nvPr/>
            </p:nvSpPr>
            <p:spPr>
              <a:xfrm flipH="1">
                <a:off x="5187105" y="3591661"/>
                <a:ext cx="476168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平行四边形 44">
                <a:extLst>
                  <a:ext uri="{FF2B5EF4-FFF2-40B4-BE49-F238E27FC236}">
                    <a16:creationId xmlns:a16="http://schemas.microsoft.com/office/drawing/2014/main" id="{20F16857-9D08-47FC-A272-9138B74CCA56}"/>
                  </a:ext>
                </a:extLst>
              </p:cNvPr>
              <p:cNvSpPr/>
              <p:nvPr/>
            </p:nvSpPr>
            <p:spPr>
              <a:xfrm flipH="1">
                <a:off x="4865972" y="3461423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任意多边形 45">
                <a:extLst>
                  <a:ext uri="{FF2B5EF4-FFF2-40B4-BE49-F238E27FC236}">
                    <a16:creationId xmlns:a16="http://schemas.microsoft.com/office/drawing/2014/main" id="{332E8754-5DAE-4E41-8728-83573981D02C}"/>
                  </a:ext>
                </a:extLst>
              </p:cNvPr>
              <p:cNvSpPr/>
              <p:nvPr/>
            </p:nvSpPr>
            <p:spPr>
              <a:xfrm>
                <a:off x="5009099" y="3889577"/>
                <a:ext cx="2590222" cy="1781720"/>
              </a:xfrm>
              <a:custGeom>
                <a:avLst/>
                <a:gdLst>
                  <a:gd name="connsiteX0" fmla="*/ 575875 w 2309807"/>
                  <a:gd name="connsiteY0" fmla="*/ 1500534 h 1735385"/>
                  <a:gd name="connsiteX1" fmla="*/ 705971 w 2309807"/>
                  <a:gd name="connsiteY1" fmla="*/ 1735385 h 1735385"/>
                  <a:gd name="connsiteX2" fmla="*/ 705245 w 2309807"/>
                  <a:gd name="connsiteY2" fmla="*/ 1735385 h 1735385"/>
                  <a:gd name="connsiteX3" fmla="*/ 1504249 w 2309807"/>
                  <a:gd name="connsiteY3" fmla="*/ 1382113 h 1735385"/>
                  <a:gd name="connsiteX4" fmla="*/ 1576684 w 2309807"/>
                  <a:gd name="connsiteY4" fmla="*/ 1508598 h 1735385"/>
                  <a:gd name="connsiteX5" fmla="*/ 1574315 w 2309807"/>
                  <a:gd name="connsiteY5" fmla="*/ 1508598 h 1735385"/>
                  <a:gd name="connsiteX6" fmla="*/ 1863136 w 2309807"/>
                  <a:gd name="connsiteY6" fmla="*/ 1280213 h 1735385"/>
                  <a:gd name="connsiteX7" fmla="*/ 1865870 w 2309807"/>
                  <a:gd name="connsiteY7" fmla="*/ 1280213 h 1735385"/>
                  <a:gd name="connsiteX8" fmla="*/ 1865870 w 2309807"/>
                  <a:gd name="connsiteY8" fmla="*/ 1393108 h 1735385"/>
                  <a:gd name="connsiteX9" fmla="*/ 1865073 w 2309807"/>
                  <a:gd name="connsiteY9" fmla="*/ 1393108 h 1735385"/>
                  <a:gd name="connsiteX10" fmla="*/ 1865073 w 2309807"/>
                  <a:gd name="connsiteY10" fmla="*/ 1283730 h 1735385"/>
                  <a:gd name="connsiteX11" fmla="*/ 0 w 2309807"/>
                  <a:gd name="connsiteY11" fmla="*/ 0 h 1735385"/>
                  <a:gd name="connsiteX12" fmla="*/ 288726 w 2309807"/>
                  <a:gd name="connsiteY12" fmla="*/ 0 h 1735385"/>
                  <a:gd name="connsiteX13" fmla="*/ 288726 w 2309807"/>
                  <a:gd name="connsiteY13" fmla="*/ 115490 h 1735385"/>
                  <a:gd name="connsiteX14" fmla="*/ 577452 w 2309807"/>
                  <a:gd name="connsiteY14" fmla="*/ 115490 h 1735385"/>
                  <a:gd name="connsiteX15" fmla="*/ 577452 w 2309807"/>
                  <a:gd name="connsiteY15" fmla="*/ 230981 h 1735385"/>
                  <a:gd name="connsiteX16" fmla="*/ 866178 w 2309807"/>
                  <a:gd name="connsiteY16" fmla="*/ 230981 h 1735385"/>
                  <a:gd name="connsiteX17" fmla="*/ 866178 w 2309807"/>
                  <a:gd name="connsiteY17" fmla="*/ 346471 h 1735385"/>
                  <a:gd name="connsiteX18" fmla="*/ 1154904 w 2309807"/>
                  <a:gd name="connsiteY18" fmla="*/ 346471 h 1735385"/>
                  <a:gd name="connsiteX19" fmla="*/ 1154904 w 2309807"/>
                  <a:gd name="connsiteY19" fmla="*/ 461962 h 1735385"/>
                  <a:gd name="connsiteX20" fmla="*/ 1443630 w 2309807"/>
                  <a:gd name="connsiteY20" fmla="*/ 461962 h 1735385"/>
                  <a:gd name="connsiteX21" fmla="*/ 1443630 w 2309807"/>
                  <a:gd name="connsiteY21" fmla="*/ 577452 h 1735385"/>
                  <a:gd name="connsiteX22" fmla="*/ 1732355 w 2309807"/>
                  <a:gd name="connsiteY22" fmla="*/ 577452 h 1735385"/>
                  <a:gd name="connsiteX23" fmla="*/ 1732355 w 2309807"/>
                  <a:gd name="connsiteY23" fmla="*/ 692942 h 1735385"/>
                  <a:gd name="connsiteX24" fmla="*/ 2021081 w 2309807"/>
                  <a:gd name="connsiteY24" fmla="*/ 692942 h 1735385"/>
                  <a:gd name="connsiteX25" fmla="*/ 2021081 w 2309807"/>
                  <a:gd name="connsiteY25" fmla="*/ 809075 h 1735385"/>
                  <a:gd name="connsiteX26" fmla="*/ 2309807 w 2309807"/>
                  <a:gd name="connsiteY26" fmla="*/ 809075 h 1735385"/>
                  <a:gd name="connsiteX27" fmla="*/ 2309807 w 2309807"/>
                  <a:gd name="connsiteY27" fmla="*/ 927033 h 1735385"/>
                  <a:gd name="connsiteX28" fmla="*/ 2307697 w 2309807"/>
                  <a:gd name="connsiteY28" fmla="*/ 923224 h 1735385"/>
                  <a:gd name="connsiteX29" fmla="*/ 2020842 w 2309807"/>
                  <a:gd name="connsiteY29" fmla="*/ 923224 h 1735385"/>
                  <a:gd name="connsiteX30" fmla="*/ 2154142 w 2309807"/>
                  <a:gd name="connsiteY30" fmla="*/ 1163859 h 1735385"/>
                  <a:gd name="connsiteX31" fmla="*/ 2154596 w 2309807"/>
                  <a:gd name="connsiteY31" fmla="*/ 1163859 h 1735385"/>
                  <a:gd name="connsiteX32" fmla="*/ 2154596 w 2309807"/>
                  <a:gd name="connsiteY32" fmla="*/ 1277618 h 1735385"/>
                  <a:gd name="connsiteX33" fmla="*/ 2154091 w 2309807"/>
                  <a:gd name="connsiteY33" fmla="*/ 1277618 h 1735385"/>
                  <a:gd name="connsiteX34" fmla="*/ 2154091 w 2309807"/>
                  <a:gd name="connsiteY34" fmla="*/ 1167061 h 1735385"/>
                  <a:gd name="connsiteX35" fmla="*/ 2019773 w 2309807"/>
                  <a:gd name="connsiteY35" fmla="*/ 923225 h 1735385"/>
                  <a:gd name="connsiteX36" fmla="*/ 2019773 w 2309807"/>
                  <a:gd name="connsiteY36" fmla="*/ 1036377 h 1735385"/>
                  <a:gd name="connsiteX37" fmla="*/ 2152662 w 2309807"/>
                  <a:gd name="connsiteY37" fmla="*/ 1277618 h 1735385"/>
                  <a:gd name="connsiteX38" fmla="*/ 2152646 w 2309807"/>
                  <a:gd name="connsiteY38" fmla="*/ 1277618 h 1735385"/>
                  <a:gd name="connsiteX39" fmla="*/ 2020784 w 2309807"/>
                  <a:gd name="connsiteY39" fmla="*/ 1039578 h 1735385"/>
                  <a:gd name="connsiteX40" fmla="*/ 1729472 w 2309807"/>
                  <a:gd name="connsiteY40" fmla="*/ 1039578 h 1735385"/>
                  <a:gd name="connsiteX41" fmla="*/ 1730754 w 2309807"/>
                  <a:gd name="connsiteY41" fmla="*/ 1041892 h 1735385"/>
                  <a:gd name="connsiteX42" fmla="*/ 1730754 w 2309807"/>
                  <a:gd name="connsiteY42" fmla="*/ 1150643 h 1735385"/>
                  <a:gd name="connsiteX43" fmla="*/ 1864318 w 2309807"/>
                  <a:gd name="connsiteY43" fmla="*/ 1393108 h 1735385"/>
                  <a:gd name="connsiteX44" fmla="*/ 1577144 w 2309807"/>
                  <a:gd name="connsiteY44" fmla="*/ 1393108 h 1735385"/>
                  <a:gd name="connsiteX45" fmla="*/ 1577144 w 2309807"/>
                  <a:gd name="connsiteY45" fmla="*/ 1508598 h 1735385"/>
                  <a:gd name="connsiteX46" fmla="*/ 1576951 w 2309807"/>
                  <a:gd name="connsiteY46" fmla="*/ 1508598 h 1735385"/>
                  <a:gd name="connsiteX47" fmla="*/ 1576951 w 2309807"/>
                  <a:gd name="connsiteY47" fmla="*/ 1392568 h 1735385"/>
                  <a:gd name="connsiteX48" fmla="*/ 1863158 w 2309807"/>
                  <a:gd name="connsiteY48" fmla="*/ 1392568 h 1735385"/>
                  <a:gd name="connsiteX49" fmla="*/ 1729858 w 2309807"/>
                  <a:gd name="connsiteY49" fmla="*/ 1151933 h 1735385"/>
                  <a:gd name="connsiteX50" fmla="*/ 1443009 w 2309807"/>
                  <a:gd name="connsiteY50" fmla="*/ 1151933 h 1735385"/>
                  <a:gd name="connsiteX51" fmla="*/ 1510063 w 2309807"/>
                  <a:gd name="connsiteY51" fmla="*/ 1272980 h 1735385"/>
                  <a:gd name="connsiteX52" fmla="*/ 1439285 w 2309807"/>
                  <a:gd name="connsiteY52" fmla="*/ 1149388 h 1735385"/>
                  <a:gd name="connsiteX53" fmla="*/ 1439285 w 2309807"/>
                  <a:gd name="connsiteY53" fmla="*/ 1268428 h 1735385"/>
                  <a:gd name="connsiteX54" fmla="*/ 1154415 w 2309807"/>
                  <a:gd name="connsiteY54" fmla="*/ 1268428 h 1735385"/>
                  <a:gd name="connsiteX55" fmla="*/ 1287714 w 2309807"/>
                  <a:gd name="connsiteY55" fmla="*/ 1509062 h 1735385"/>
                  <a:gd name="connsiteX56" fmla="*/ 1288419 w 2309807"/>
                  <a:gd name="connsiteY56" fmla="*/ 1509062 h 1735385"/>
                  <a:gd name="connsiteX57" fmla="*/ 1288419 w 2309807"/>
                  <a:gd name="connsiteY57" fmla="*/ 1511693 h 1735385"/>
                  <a:gd name="connsiteX58" fmla="*/ 1154414 w 2309807"/>
                  <a:gd name="connsiteY58" fmla="*/ 1268427 h 1735385"/>
                  <a:gd name="connsiteX59" fmla="*/ 1154414 w 2309807"/>
                  <a:gd name="connsiteY59" fmla="*/ 1381735 h 1735385"/>
                  <a:gd name="connsiteX60" fmla="*/ 1287917 w 2309807"/>
                  <a:gd name="connsiteY60" fmla="*/ 1624089 h 1735385"/>
                  <a:gd name="connsiteX61" fmla="*/ 1285997 w 2309807"/>
                  <a:gd name="connsiteY61" fmla="*/ 1624089 h 1735385"/>
                  <a:gd name="connsiteX62" fmla="*/ 1153516 w 2309807"/>
                  <a:gd name="connsiteY62" fmla="*/ 1384933 h 1735385"/>
                  <a:gd name="connsiteX63" fmla="*/ 866669 w 2309807"/>
                  <a:gd name="connsiteY63" fmla="*/ 1384933 h 1735385"/>
                  <a:gd name="connsiteX64" fmla="*/ 999693 w 2309807"/>
                  <a:gd name="connsiteY64" fmla="*/ 1625070 h 1735385"/>
                  <a:gd name="connsiteX65" fmla="*/ 999693 w 2309807"/>
                  <a:gd name="connsiteY65" fmla="*/ 1735385 h 1735385"/>
                  <a:gd name="connsiteX66" fmla="*/ 998343 w 2309807"/>
                  <a:gd name="connsiteY66" fmla="*/ 1735385 h 1735385"/>
                  <a:gd name="connsiteX67" fmla="*/ 997377 w 2309807"/>
                  <a:gd name="connsiteY67" fmla="*/ 1733642 h 1735385"/>
                  <a:gd name="connsiteX68" fmla="*/ 997377 w 2309807"/>
                  <a:gd name="connsiteY68" fmla="*/ 1622219 h 1735385"/>
                  <a:gd name="connsiteX69" fmla="*/ 866667 w 2309807"/>
                  <a:gd name="connsiteY69" fmla="*/ 1384933 h 1735385"/>
                  <a:gd name="connsiteX70" fmla="*/ 866667 w 2309807"/>
                  <a:gd name="connsiteY70" fmla="*/ 1499525 h 1735385"/>
                  <a:gd name="connsiteX71" fmla="*/ 575319 w 2309807"/>
                  <a:gd name="connsiteY71" fmla="*/ 1499525 h 1735385"/>
                  <a:gd name="connsiteX72" fmla="*/ 575318 w 2309807"/>
                  <a:gd name="connsiteY72" fmla="*/ 1499523 h 1735385"/>
                  <a:gd name="connsiteX73" fmla="*/ 575318 w 2309807"/>
                  <a:gd name="connsiteY73" fmla="*/ 1499525 h 1735385"/>
                  <a:gd name="connsiteX74" fmla="*/ 575316 w 2309807"/>
                  <a:gd name="connsiteY74" fmla="*/ 1499525 h 1735385"/>
                  <a:gd name="connsiteX75" fmla="*/ 575318 w 2309807"/>
                  <a:gd name="connsiteY75" fmla="*/ 1499528 h 1735385"/>
                  <a:gd name="connsiteX76" fmla="*/ 575318 w 2309807"/>
                  <a:gd name="connsiteY76" fmla="*/ 1610268 h 1735385"/>
                  <a:gd name="connsiteX77" fmla="*/ 577083 w 2309807"/>
                  <a:gd name="connsiteY77" fmla="*/ 1613472 h 1735385"/>
                  <a:gd name="connsiteX78" fmla="*/ 285873 w 2309807"/>
                  <a:gd name="connsiteY78" fmla="*/ 1613472 h 1735385"/>
                  <a:gd name="connsiteX79" fmla="*/ 287575 w 2309807"/>
                  <a:gd name="connsiteY79" fmla="*/ 1616543 h 1735385"/>
                  <a:gd name="connsiteX80" fmla="*/ 287575 w 2309807"/>
                  <a:gd name="connsiteY80" fmla="*/ 1726138 h 1735385"/>
                  <a:gd name="connsiteX81" fmla="*/ 292669 w 2309807"/>
                  <a:gd name="connsiteY81" fmla="*/ 1735385 h 1735385"/>
                  <a:gd name="connsiteX82" fmla="*/ 291936 w 2309807"/>
                  <a:gd name="connsiteY82" fmla="*/ 1735385 h 1735385"/>
                  <a:gd name="connsiteX83" fmla="*/ 288585 w 2309807"/>
                  <a:gd name="connsiteY83" fmla="*/ 1729337 h 1735385"/>
                  <a:gd name="connsiteX84" fmla="*/ 1738 w 2309807"/>
                  <a:gd name="connsiteY84" fmla="*/ 1729337 h 1735385"/>
                  <a:gd name="connsiteX85" fmla="*/ 5089 w 2309807"/>
                  <a:gd name="connsiteY85" fmla="*/ 1735385 h 1735385"/>
                  <a:gd name="connsiteX86" fmla="*/ 0 w 2309807"/>
                  <a:gd name="connsiteY86" fmla="*/ 1735385 h 1735385"/>
                  <a:gd name="connsiteX87" fmla="*/ 0 w 2309807"/>
                  <a:gd name="connsiteY87" fmla="*/ 1149129 h 1735385"/>
                  <a:gd name="connsiteX88" fmla="*/ 0 w 2309807"/>
                  <a:gd name="connsiteY88" fmla="*/ 1149128 h 173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309807" h="1735385">
                    <a:moveTo>
                      <a:pt x="575875" y="1500534"/>
                    </a:moveTo>
                    <a:lnTo>
                      <a:pt x="705971" y="1735385"/>
                    </a:lnTo>
                    <a:lnTo>
                      <a:pt x="705245" y="1735385"/>
                    </a:lnTo>
                    <a:close/>
                    <a:moveTo>
                      <a:pt x="1504249" y="1382113"/>
                    </a:moveTo>
                    <a:lnTo>
                      <a:pt x="1576684" y="1508598"/>
                    </a:lnTo>
                    <a:lnTo>
                      <a:pt x="1574315" y="1508598"/>
                    </a:lnTo>
                    <a:close/>
                    <a:moveTo>
                      <a:pt x="1863136" y="1280213"/>
                    </a:moveTo>
                    <a:lnTo>
                      <a:pt x="1865870" y="1280213"/>
                    </a:lnTo>
                    <a:lnTo>
                      <a:pt x="1865870" y="1393108"/>
                    </a:lnTo>
                    <a:lnTo>
                      <a:pt x="1865073" y="1393108"/>
                    </a:lnTo>
                    <a:lnTo>
                      <a:pt x="1865073" y="1283730"/>
                    </a:lnTo>
                    <a:close/>
                    <a:moveTo>
                      <a:pt x="0" y="0"/>
                    </a:moveTo>
                    <a:lnTo>
                      <a:pt x="288726" y="0"/>
                    </a:lnTo>
                    <a:lnTo>
                      <a:pt x="288726" y="115490"/>
                    </a:lnTo>
                    <a:lnTo>
                      <a:pt x="577452" y="115490"/>
                    </a:lnTo>
                    <a:lnTo>
                      <a:pt x="577452" y="230981"/>
                    </a:lnTo>
                    <a:lnTo>
                      <a:pt x="866178" y="230981"/>
                    </a:lnTo>
                    <a:lnTo>
                      <a:pt x="866178" y="346471"/>
                    </a:lnTo>
                    <a:lnTo>
                      <a:pt x="1154904" y="346471"/>
                    </a:lnTo>
                    <a:lnTo>
                      <a:pt x="1154904" y="461962"/>
                    </a:lnTo>
                    <a:lnTo>
                      <a:pt x="1443630" y="461962"/>
                    </a:lnTo>
                    <a:lnTo>
                      <a:pt x="1443630" y="577452"/>
                    </a:lnTo>
                    <a:lnTo>
                      <a:pt x="1732355" y="577452"/>
                    </a:lnTo>
                    <a:lnTo>
                      <a:pt x="1732355" y="692942"/>
                    </a:lnTo>
                    <a:lnTo>
                      <a:pt x="2021081" y="692942"/>
                    </a:lnTo>
                    <a:lnTo>
                      <a:pt x="2021081" y="809075"/>
                    </a:lnTo>
                    <a:lnTo>
                      <a:pt x="2309807" y="809075"/>
                    </a:lnTo>
                    <a:lnTo>
                      <a:pt x="2309807" y="927033"/>
                    </a:lnTo>
                    <a:lnTo>
                      <a:pt x="2307697" y="923224"/>
                    </a:lnTo>
                    <a:lnTo>
                      <a:pt x="2020842" y="923224"/>
                    </a:lnTo>
                    <a:lnTo>
                      <a:pt x="2154142" y="1163859"/>
                    </a:lnTo>
                    <a:lnTo>
                      <a:pt x="2154596" y="1163859"/>
                    </a:lnTo>
                    <a:lnTo>
                      <a:pt x="2154596" y="1277618"/>
                    </a:lnTo>
                    <a:lnTo>
                      <a:pt x="2154091" y="1277618"/>
                    </a:lnTo>
                    <a:lnTo>
                      <a:pt x="2154091" y="1167061"/>
                    </a:lnTo>
                    <a:lnTo>
                      <a:pt x="2019773" y="923225"/>
                    </a:lnTo>
                    <a:lnTo>
                      <a:pt x="2019773" y="1036377"/>
                    </a:lnTo>
                    <a:lnTo>
                      <a:pt x="2152662" y="1277618"/>
                    </a:lnTo>
                    <a:lnTo>
                      <a:pt x="2152646" y="1277618"/>
                    </a:lnTo>
                    <a:lnTo>
                      <a:pt x="2020784" y="1039578"/>
                    </a:lnTo>
                    <a:lnTo>
                      <a:pt x="1729472" y="1039578"/>
                    </a:lnTo>
                    <a:lnTo>
                      <a:pt x="1730754" y="1041892"/>
                    </a:lnTo>
                    <a:lnTo>
                      <a:pt x="1730754" y="1150643"/>
                    </a:lnTo>
                    <a:lnTo>
                      <a:pt x="1864318" y="1393108"/>
                    </a:lnTo>
                    <a:lnTo>
                      <a:pt x="1577144" y="1393108"/>
                    </a:lnTo>
                    <a:lnTo>
                      <a:pt x="1577144" y="1508598"/>
                    </a:lnTo>
                    <a:lnTo>
                      <a:pt x="1576951" y="1508598"/>
                    </a:lnTo>
                    <a:lnTo>
                      <a:pt x="1576951" y="1392568"/>
                    </a:lnTo>
                    <a:lnTo>
                      <a:pt x="1863158" y="1392568"/>
                    </a:lnTo>
                    <a:lnTo>
                      <a:pt x="1729858" y="1151933"/>
                    </a:lnTo>
                    <a:lnTo>
                      <a:pt x="1443009" y="1151933"/>
                    </a:lnTo>
                    <a:lnTo>
                      <a:pt x="1510063" y="1272980"/>
                    </a:lnTo>
                    <a:lnTo>
                      <a:pt x="1439285" y="1149388"/>
                    </a:lnTo>
                    <a:lnTo>
                      <a:pt x="1439285" y="1268428"/>
                    </a:lnTo>
                    <a:lnTo>
                      <a:pt x="1154415" y="1268428"/>
                    </a:lnTo>
                    <a:lnTo>
                      <a:pt x="1287714" y="1509062"/>
                    </a:lnTo>
                    <a:lnTo>
                      <a:pt x="1288419" y="1509062"/>
                    </a:lnTo>
                    <a:lnTo>
                      <a:pt x="1288419" y="1511693"/>
                    </a:lnTo>
                    <a:lnTo>
                      <a:pt x="1154414" y="1268427"/>
                    </a:lnTo>
                    <a:lnTo>
                      <a:pt x="1154414" y="1381735"/>
                    </a:lnTo>
                    <a:lnTo>
                      <a:pt x="1287917" y="1624089"/>
                    </a:lnTo>
                    <a:lnTo>
                      <a:pt x="1285997" y="1624089"/>
                    </a:lnTo>
                    <a:lnTo>
                      <a:pt x="1153516" y="1384933"/>
                    </a:lnTo>
                    <a:lnTo>
                      <a:pt x="866669" y="1384933"/>
                    </a:lnTo>
                    <a:lnTo>
                      <a:pt x="999693" y="1625070"/>
                    </a:lnTo>
                    <a:lnTo>
                      <a:pt x="999693" y="1735385"/>
                    </a:lnTo>
                    <a:lnTo>
                      <a:pt x="998343" y="1735385"/>
                    </a:lnTo>
                    <a:lnTo>
                      <a:pt x="997377" y="1733642"/>
                    </a:lnTo>
                    <a:lnTo>
                      <a:pt x="997377" y="1622219"/>
                    </a:lnTo>
                    <a:lnTo>
                      <a:pt x="866667" y="1384933"/>
                    </a:lnTo>
                    <a:lnTo>
                      <a:pt x="866667" y="1499525"/>
                    </a:lnTo>
                    <a:lnTo>
                      <a:pt x="575319" y="1499525"/>
                    </a:lnTo>
                    <a:lnTo>
                      <a:pt x="575318" y="1499523"/>
                    </a:lnTo>
                    <a:lnTo>
                      <a:pt x="575318" y="1499525"/>
                    </a:lnTo>
                    <a:lnTo>
                      <a:pt x="575316" y="1499525"/>
                    </a:lnTo>
                    <a:lnTo>
                      <a:pt x="575318" y="1499528"/>
                    </a:lnTo>
                    <a:lnTo>
                      <a:pt x="575318" y="1610268"/>
                    </a:lnTo>
                    <a:lnTo>
                      <a:pt x="577083" y="1613472"/>
                    </a:lnTo>
                    <a:lnTo>
                      <a:pt x="285873" y="1613472"/>
                    </a:lnTo>
                    <a:lnTo>
                      <a:pt x="287575" y="1616543"/>
                    </a:lnTo>
                    <a:lnTo>
                      <a:pt x="287575" y="1726138"/>
                    </a:lnTo>
                    <a:lnTo>
                      <a:pt x="292669" y="1735385"/>
                    </a:lnTo>
                    <a:lnTo>
                      <a:pt x="291936" y="1735385"/>
                    </a:lnTo>
                    <a:lnTo>
                      <a:pt x="288585" y="1729337"/>
                    </a:lnTo>
                    <a:lnTo>
                      <a:pt x="1738" y="1729337"/>
                    </a:lnTo>
                    <a:lnTo>
                      <a:pt x="5089" y="1735385"/>
                    </a:lnTo>
                    <a:lnTo>
                      <a:pt x="0" y="1735385"/>
                    </a:lnTo>
                    <a:lnTo>
                      <a:pt x="0" y="1149129"/>
                    </a:lnTo>
                    <a:lnTo>
                      <a:pt x="0" y="1149128"/>
                    </a:lnTo>
                    <a:close/>
                  </a:path>
                </a:pathLst>
              </a:custGeom>
              <a:pattFill prst="horzBrick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平行四边形 46">
                <a:extLst>
                  <a:ext uri="{FF2B5EF4-FFF2-40B4-BE49-F238E27FC236}">
                    <a16:creationId xmlns:a16="http://schemas.microsoft.com/office/drawing/2014/main" id="{F9A314AB-BC60-4AB5-A45D-E03331D4DB6D}"/>
                  </a:ext>
                </a:extLst>
              </p:cNvPr>
              <p:cNvSpPr/>
              <p:nvPr/>
            </p:nvSpPr>
            <p:spPr>
              <a:xfrm rot="16200000" flipH="1" flipV="1">
                <a:off x="3386505" y="4940198"/>
                <a:ext cx="3106774" cy="153359"/>
              </a:xfrm>
              <a:custGeom>
                <a:avLst/>
                <a:gdLst>
                  <a:gd name="connsiteX0" fmla="*/ 0 w 3159735"/>
                  <a:gd name="connsiteY0" fmla="*/ 260458 h 260458"/>
                  <a:gd name="connsiteX1" fmla="*/ 479089 w 3159735"/>
                  <a:gd name="connsiteY1" fmla="*/ 0 h 260458"/>
                  <a:gd name="connsiteX2" fmla="*/ 3159735 w 3159735"/>
                  <a:gd name="connsiteY2" fmla="*/ 0 h 260458"/>
                  <a:gd name="connsiteX3" fmla="*/ 2680646 w 3159735"/>
                  <a:gd name="connsiteY3" fmla="*/ 260458 h 260458"/>
                  <a:gd name="connsiteX4" fmla="*/ 0 w 3159735"/>
                  <a:gd name="connsiteY4" fmla="*/ 260458 h 260458"/>
                  <a:gd name="connsiteX0" fmla="*/ 0 w 3030198"/>
                  <a:gd name="connsiteY0" fmla="*/ 260459 h 260459"/>
                  <a:gd name="connsiteX1" fmla="*/ 479089 w 3030198"/>
                  <a:gd name="connsiteY1" fmla="*/ 1 h 260459"/>
                  <a:gd name="connsiteX2" fmla="*/ 3030198 w 3030198"/>
                  <a:gd name="connsiteY2" fmla="*/ 0 h 260459"/>
                  <a:gd name="connsiteX3" fmla="*/ 2680646 w 3030198"/>
                  <a:gd name="connsiteY3" fmla="*/ 260459 h 260459"/>
                  <a:gd name="connsiteX4" fmla="*/ 0 w 3030198"/>
                  <a:gd name="connsiteY4" fmla="*/ 260459 h 260459"/>
                  <a:gd name="connsiteX0" fmla="*/ 0 w 2992098"/>
                  <a:gd name="connsiteY0" fmla="*/ 260458 h 260458"/>
                  <a:gd name="connsiteX1" fmla="*/ 479089 w 2992098"/>
                  <a:gd name="connsiteY1" fmla="*/ 0 h 260458"/>
                  <a:gd name="connsiteX2" fmla="*/ 2992098 w 2992098"/>
                  <a:gd name="connsiteY2" fmla="*/ 15239 h 260458"/>
                  <a:gd name="connsiteX3" fmla="*/ 2680646 w 2992098"/>
                  <a:gd name="connsiteY3" fmla="*/ 260458 h 260458"/>
                  <a:gd name="connsiteX4" fmla="*/ 0 w 2992098"/>
                  <a:gd name="connsiteY4" fmla="*/ 260458 h 260458"/>
                  <a:gd name="connsiteX0" fmla="*/ 0 w 2992098"/>
                  <a:gd name="connsiteY0" fmla="*/ 260458 h 268078"/>
                  <a:gd name="connsiteX1" fmla="*/ 479089 w 2992098"/>
                  <a:gd name="connsiteY1" fmla="*/ 0 h 268078"/>
                  <a:gd name="connsiteX2" fmla="*/ 2992098 w 2992098"/>
                  <a:gd name="connsiteY2" fmla="*/ 15239 h 268078"/>
                  <a:gd name="connsiteX3" fmla="*/ 2634926 w 2992098"/>
                  <a:gd name="connsiteY3" fmla="*/ 268078 h 268078"/>
                  <a:gd name="connsiteX4" fmla="*/ 0 w 2992098"/>
                  <a:gd name="connsiteY4" fmla="*/ 260458 h 26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2098" h="268078">
                    <a:moveTo>
                      <a:pt x="0" y="260458"/>
                    </a:moveTo>
                    <a:lnTo>
                      <a:pt x="479089" y="0"/>
                    </a:lnTo>
                    <a:lnTo>
                      <a:pt x="2992098" y="15239"/>
                    </a:lnTo>
                    <a:lnTo>
                      <a:pt x="2634926" y="268078"/>
                    </a:lnTo>
                    <a:lnTo>
                      <a:pt x="0" y="260458"/>
                    </a:lnTo>
                    <a:close/>
                  </a:path>
                </a:pathLst>
              </a:custGeom>
              <a:pattFill prst="horzBrick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组合 48">
                <a:extLst>
                  <a:ext uri="{FF2B5EF4-FFF2-40B4-BE49-F238E27FC236}">
                    <a16:creationId xmlns:a16="http://schemas.microsoft.com/office/drawing/2014/main" id="{2E5297D0-72E9-4C3D-81BC-3BD22649025E}"/>
                  </a:ext>
                </a:extLst>
              </p:cNvPr>
              <p:cNvGrpSpPr/>
              <p:nvPr/>
            </p:nvGrpSpPr>
            <p:grpSpPr>
              <a:xfrm>
                <a:off x="5014877" y="4764009"/>
                <a:ext cx="2750741" cy="1804927"/>
                <a:chOff x="4815706" y="4823399"/>
                <a:chExt cx="3058501" cy="2010568"/>
              </a:xfrm>
            </p:grpSpPr>
            <p:grpSp>
              <p:nvGrpSpPr>
                <p:cNvPr id="92" name="组合 49">
                  <a:extLst>
                    <a:ext uri="{FF2B5EF4-FFF2-40B4-BE49-F238E27FC236}">
                      <a16:creationId xmlns:a16="http://schemas.microsoft.com/office/drawing/2014/main" id="{0CD2803C-AE18-45DB-B1B5-C4B97C9DB1BD}"/>
                    </a:ext>
                  </a:extLst>
                </p:cNvPr>
                <p:cNvGrpSpPr/>
                <p:nvPr/>
              </p:nvGrpSpPr>
              <p:grpSpPr>
                <a:xfrm>
                  <a:off x="4815714" y="5686428"/>
                  <a:ext cx="523877" cy="442117"/>
                  <a:chOff x="4815657" y="5686426"/>
                  <a:chExt cx="523896" cy="442117"/>
                </a:xfrm>
              </p:grpSpPr>
              <p:sp>
                <p:nvSpPr>
                  <p:cNvPr id="114" name="平行四边形 72">
                    <a:extLst>
                      <a:ext uri="{FF2B5EF4-FFF2-40B4-BE49-F238E27FC236}">
                        <a16:creationId xmlns:a16="http://schemas.microsoft.com/office/drawing/2014/main" id="{17FE6DB8-65BF-49CC-9DD5-357CD337901F}"/>
                      </a:ext>
                    </a:extLst>
                  </p:cNvPr>
                  <p:cNvSpPr/>
                  <p:nvPr/>
                </p:nvSpPr>
                <p:spPr>
                  <a:xfrm flipH="1">
                    <a:off x="4815657" y="5828505"/>
                    <a:ext cx="523872" cy="300038"/>
                  </a:xfrm>
                  <a:prstGeom prst="parallelogram">
                    <a:avLst>
                      <a:gd name="adj" fmla="val 55395"/>
                    </a:avLst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660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5" name="平行四边形 73">
                    <a:extLst>
                      <a:ext uri="{FF2B5EF4-FFF2-40B4-BE49-F238E27FC236}">
                        <a16:creationId xmlns:a16="http://schemas.microsoft.com/office/drawing/2014/main" id="{E997E766-A820-4622-8657-D0203BB3779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34755" y="5823746"/>
                    <a:ext cx="442117" cy="167478"/>
                  </a:xfrm>
                  <a:prstGeom prst="parallelogram">
                    <a:avLst>
                      <a:gd name="adj" fmla="val 181535"/>
                    </a:avLst>
                  </a:prstGeom>
                  <a:gradFill flip="none" rotWithShape="1"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6200000" scaled="0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3" name="组合 50">
                  <a:extLst>
                    <a:ext uri="{FF2B5EF4-FFF2-40B4-BE49-F238E27FC236}">
                      <a16:creationId xmlns:a16="http://schemas.microsoft.com/office/drawing/2014/main" id="{4D967CED-A452-4BFD-BF35-878C470F3DA2}"/>
                    </a:ext>
                  </a:extLst>
                </p:cNvPr>
                <p:cNvGrpSpPr/>
                <p:nvPr/>
              </p:nvGrpSpPr>
              <p:grpSpPr>
                <a:xfrm>
                  <a:off x="5169992" y="5541960"/>
                  <a:ext cx="530756" cy="442117"/>
                  <a:chOff x="4811176" y="5686427"/>
                  <a:chExt cx="530752" cy="442117"/>
                </a:xfrm>
              </p:grpSpPr>
              <p:sp>
                <p:nvSpPr>
                  <p:cNvPr id="112" name="平行四边形 70">
                    <a:extLst>
                      <a:ext uri="{FF2B5EF4-FFF2-40B4-BE49-F238E27FC236}">
                        <a16:creationId xmlns:a16="http://schemas.microsoft.com/office/drawing/2014/main" id="{A07AEA93-A912-4A4F-847E-B79F7AB63326}"/>
                      </a:ext>
                    </a:extLst>
                  </p:cNvPr>
                  <p:cNvSpPr/>
                  <p:nvPr/>
                </p:nvSpPr>
                <p:spPr>
                  <a:xfrm flipH="1">
                    <a:off x="4811176" y="5828505"/>
                    <a:ext cx="530752" cy="300038"/>
                  </a:xfrm>
                  <a:prstGeom prst="parallelogram">
                    <a:avLst>
                      <a:gd name="adj" fmla="val 55395"/>
                    </a:avLst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66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3" name="平行四边形 71">
                    <a:extLst>
                      <a:ext uri="{FF2B5EF4-FFF2-40B4-BE49-F238E27FC236}">
                        <a16:creationId xmlns:a16="http://schemas.microsoft.com/office/drawing/2014/main" id="{319016E3-472E-435B-BA5E-F44BAFBE2D1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34755" y="5823746"/>
                    <a:ext cx="442117" cy="167479"/>
                  </a:xfrm>
                  <a:prstGeom prst="parallelogram">
                    <a:avLst>
                      <a:gd name="adj" fmla="val 181535"/>
                    </a:avLst>
                  </a:prstGeom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4" name="组合 51">
                  <a:extLst>
                    <a:ext uri="{FF2B5EF4-FFF2-40B4-BE49-F238E27FC236}">
                      <a16:creationId xmlns:a16="http://schemas.microsoft.com/office/drawing/2014/main" id="{EEB90E3C-AF14-48B8-AAA3-5E3C88DB4FBC}"/>
                    </a:ext>
                  </a:extLst>
                </p:cNvPr>
                <p:cNvGrpSpPr/>
                <p:nvPr/>
              </p:nvGrpSpPr>
              <p:grpSpPr>
                <a:xfrm>
                  <a:off x="5530889" y="5399083"/>
                  <a:ext cx="530755" cy="442919"/>
                  <a:chOff x="4813300" y="5685625"/>
                  <a:chExt cx="530751" cy="442919"/>
                </a:xfrm>
              </p:grpSpPr>
              <p:sp>
                <p:nvSpPr>
                  <p:cNvPr id="110" name="平行四边形 68">
                    <a:extLst>
                      <a:ext uri="{FF2B5EF4-FFF2-40B4-BE49-F238E27FC236}">
                        <a16:creationId xmlns:a16="http://schemas.microsoft.com/office/drawing/2014/main" id="{2B20AF84-873A-47E7-ACD9-48B9DE50841B}"/>
                      </a:ext>
                    </a:extLst>
                  </p:cNvPr>
                  <p:cNvSpPr/>
                  <p:nvPr/>
                </p:nvSpPr>
                <p:spPr>
                  <a:xfrm flipH="1">
                    <a:off x="4813300" y="5828505"/>
                    <a:ext cx="530751" cy="300037"/>
                  </a:xfrm>
                  <a:prstGeom prst="parallelogram">
                    <a:avLst>
                      <a:gd name="adj" fmla="val 55395"/>
                    </a:avLst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66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1" name="平行四边形 69">
                    <a:extLst>
                      <a:ext uri="{FF2B5EF4-FFF2-40B4-BE49-F238E27FC236}">
                        <a16:creationId xmlns:a16="http://schemas.microsoft.com/office/drawing/2014/main" id="{62CCA6E9-6254-4684-B220-F0DA3505F62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36601" y="5825596"/>
                    <a:ext cx="442919" cy="162978"/>
                  </a:xfrm>
                  <a:prstGeom prst="parallelogram">
                    <a:avLst>
                      <a:gd name="adj" fmla="val 181535"/>
                    </a:avLst>
                  </a:prstGeom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5" name="组合 52">
                  <a:extLst>
                    <a:ext uri="{FF2B5EF4-FFF2-40B4-BE49-F238E27FC236}">
                      <a16:creationId xmlns:a16="http://schemas.microsoft.com/office/drawing/2014/main" id="{42C6028E-E2E3-4A5E-88E1-19ABE4A0AD68}"/>
                    </a:ext>
                  </a:extLst>
                </p:cNvPr>
                <p:cNvGrpSpPr/>
                <p:nvPr/>
              </p:nvGrpSpPr>
              <p:grpSpPr>
                <a:xfrm>
                  <a:off x="5894168" y="5253817"/>
                  <a:ext cx="526256" cy="445305"/>
                  <a:chOff x="4813276" y="5683238"/>
                  <a:chExt cx="526276" cy="445305"/>
                </a:xfrm>
              </p:grpSpPr>
              <p:sp>
                <p:nvSpPr>
                  <p:cNvPr id="108" name="平行四边形 66">
                    <a:extLst>
                      <a:ext uri="{FF2B5EF4-FFF2-40B4-BE49-F238E27FC236}">
                        <a16:creationId xmlns:a16="http://schemas.microsoft.com/office/drawing/2014/main" id="{5F8D6DF4-E17E-4552-A72D-D35CA9849B98}"/>
                      </a:ext>
                    </a:extLst>
                  </p:cNvPr>
                  <p:cNvSpPr/>
                  <p:nvPr/>
                </p:nvSpPr>
                <p:spPr>
                  <a:xfrm flipH="1">
                    <a:off x="4813276" y="5828506"/>
                    <a:ext cx="523872" cy="300037"/>
                  </a:xfrm>
                  <a:prstGeom prst="parallelogram">
                    <a:avLst>
                      <a:gd name="adj" fmla="val 55395"/>
                    </a:avLst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66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9" name="平行四边形 67">
                    <a:extLst>
                      <a:ext uri="{FF2B5EF4-FFF2-40B4-BE49-F238E27FC236}">
                        <a16:creationId xmlns:a16="http://schemas.microsoft.com/office/drawing/2014/main" id="{B0C8EE59-0B18-4CDA-97BA-DAE8DC3A65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33160" y="5822152"/>
                    <a:ext cx="445305" cy="167478"/>
                  </a:xfrm>
                  <a:prstGeom prst="parallelogram">
                    <a:avLst>
                      <a:gd name="adj" fmla="val 181535"/>
                    </a:avLst>
                  </a:prstGeom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6" name="组合 53">
                  <a:extLst>
                    <a:ext uri="{FF2B5EF4-FFF2-40B4-BE49-F238E27FC236}">
                      <a16:creationId xmlns:a16="http://schemas.microsoft.com/office/drawing/2014/main" id="{AF9F5E9F-A35B-4503-97C2-3A6ED74D403B}"/>
                    </a:ext>
                  </a:extLst>
                </p:cNvPr>
                <p:cNvGrpSpPr/>
                <p:nvPr/>
              </p:nvGrpSpPr>
              <p:grpSpPr>
                <a:xfrm>
                  <a:off x="6252948" y="5105393"/>
                  <a:ext cx="526847" cy="448465"/>
                  <a:chOff x="4815689" y="5680080"/>
                  <a:chExt cx="526833" cy="448465"/>
                </a:xfrm>
              </p:grpSpPr>
              <p:sp>
                <p:nvSpPr>
                  <p:cNvPr id="106" name="平行四边形 64">
                    <a:extLst>
                      <a:ext uri="{FF2B5EF4-FFF2-40B4-BE49-F238E27FC236}">
                        <a16:creationId xmlns:a16="http://schemas.microsoft.com/office/drawing/2014/main" id="{EE4790D6-D562-41B5-AB1E-DDABE3698FD7}"/>
                      </a:ext>
                    </a:extLst>
                  </p:cNvPr>
                  <p:cNvSpPr/>
                  <p:nvPr/>
                </p:nvSpPr>
                <p:spPr>
                  <a:xfrm flipH="1">
                    <a:off x="4815689" y="5828505"/>
                    <a:ext cx="523876" cy="300036"/>
                  </a:xfrm>
                  <a:prstGeom prst="parallelogram">
                    <a:avLst>
                      <a:gd name="adj" fmla="val 55395"/>
                    </a:avLst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66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7" name="平行四边形 65">
                    <a:extLst>
                      <a:ext uri="{FF2B5EF4-FFF2-40B4-BE49-F238E27FC236}">
                        <a16:creationId xmlns:a16="http://schemas.microsoft.com/office/drawing/2014/main" id="{56550273-24D7-4841-A68F-7948061C93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32464" y="5818487"/>
                    <a:ext cx="448465" cy="171651"/>
                  </a:xfrm>
                  <a:prstGeom prst="parallelogram">
                    <a:avLst>
                      <a:gd name="adj" fmla="val 174617"/>
                    </a:avLst>
                  </a:prstGeom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7" name="组合 54">
                  <a:extLst>
                    <a:ext uri="{FF2B5EF4-FFF2-40B4-BE49-F238E27FC236}">
                      <a16:creationId xmlns:a16="http://schemas.microsoft.com/office/drawing/2014/main" id="{6C53B49B-B206-44E3-89EA-D17F0123DE20}"/>
                    </a:ext>
                  </a:extLst>
                </p:cNvPr>
                <p:cNvGrpSpPr/>
                <p:nvPr/>
              </p:nvGrpSpPr>
              <p:grpSpPr>
                <a:xfrm>
                  <a:off x="6612787" y="4968869"/>
                  <a:ext cx="526258" cy="442117"/>
                  <a:chOff x="4815673" y="5686427"/>
                  <a:chExt cx="526261" cy="442117"/>
                </a:xfrm>
              </p:grpSpPr>
              <p:sp>
                <p:nvSpPr>
                  <p:cNvPr id="104" name="平行四边形 62">
                    <a:extLst>
                      <a:ext uri="{FF2B5EF4-FFF2-40B4-BE49-F238E27FC236}">
                        <a16:creationId xmlns:a16="http://schemas.microsoft.com/office/drawing/2014/main" id="{5825A950-F58D-4334-88B1-38E9492C6513}"/>
                      </a:ext>
                    </a:extLst>
                  </p:cNvPr>
                  <p:cNvSpPr/>
                  <p:nvPr/>
                </p:nvSpPr>
                <p:spPr>
                  <a:xfrm flipH="1">
                    <a:off x="4815673" y="5826124"/>
                    <a:ext cx="523873" cy="300038"/>
                  </a:xfrm>
                  <a:prstGeom prst="parallelogram">
                    <a:avLst>
                      <a:gd name="adj" fmla="val 55395"/>
                    </a:avLst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66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5" name="平行四边形 63">
                    <a:extLst>
                      <a:ext uri="{FF2B5EF4-FFF2-40B4-BE49-F238E27FC236}">
                        <a16:creationId xmlns:a16="http://schemas.microsoft.com/office/drawing/2014/main" id="{F5DED6F3-13E0-4BD8-9F6D-FFD3AB9DF9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37136" y="5823746"/>
                    <a:ext cx="442117" cy="167479"/>
                  </a:xfrm>
                  <a:prstGeom prst="parallelogram">
                    <a:avLst>
                      <a:gd name="adj" fmla="val 181535"/>
                    </a:avLst>
                  </a:prstGeom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98" name="组合 55">
                  <a:extLst>
                    <a:ext uri="{FF2B5EF4-FFF2-40B4-BE49-F238E27FC236}">
                      <a16:creationId xmlns:a16="http://schemas.microsoft.com/office/drawing/2014/main" id="{E2396634-774A-40D8-9BB0-413DCE9B7036}"/>
                    </a:ext>
                  </a:extLst>
                </p:cNvPr>
                <p:cNvGrpSpPr/>
                <p:nvPr/>
              </p:nvGrpSpPr>
              <p:grpSpPr>
                <a:xfrm>
                  <a:off x="6969968" y="4823399"/>
                  <a:ext cx="529443" cy="445113"/>
                  <a:chOff x="4810093" y="5683431"/>
                  <a:chExt cx="529459" cy="445113"/>
                </a:xfrm>
              </p:grpSpPr>
              <p:sp>
                <p:nvSpPr>
                  <p:cNvPr id="102" name="平行四边形 60">
                    <a:extLst>
                      <a:ext uri="{FF2B5EF4-FFF2-40B4-BE49-F238E27FC236}">
                        <a16:creationId xmlns:a16="http://schemas.microsoft.com/office/drawing/2014/main" id="{0E9EF988-2144-45CB-90BA-8FC095EFBE50}"/>
                      </a:ext>
                    </a:extLst>
                  </p:cNvPr>
                  <p:cNvSpPr/>
                  <p:nvPr/>
                </p:nvSpPr>
                <p:spPr>
                  <a:xfrm flipH="1">
                    <a:off x="4810093" y="5828507"/>
                    <a:ext cx="529438" cy="300037"/>
                  </a:xfrm>
                  <a:prstGeom prst="parallelogram">
                    <a:avLst>
                      <a:gd name="adj" fmla="val 55395"/>
                    </a:avLst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66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3" name="平行四边形 61">
                    <a:extLst>
                      <a:ext uri="{FF2B5EF4-FFF2-40B4-BE49-F238E27FC236}">
                        <a16:creationId xmlns:a16="http://schemas.microsoft.com/office/drawing/2014/main" id="{9629FA02-CA44-4A88-9A65-81209F8829B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33256" y="5822248"/>
                    <a:ext cx="445113" cy="167479"/>
                  </a:xfrm>
                  <a:prstGeom prst="parallelogram">
                    <a:avLst>
                      <a:gd name="adj" fmla="val 181535"/>
                    </a:avLst>
                  </a:prstGeom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99" name="平行四边形 56">
                  <a:extLst>
                    <a:ext uri="{FF2B5EF4-FFF2-40B4-BE49-F238E27FC236}">
                      <a16:creationId xmlns:a16="http://schemas.microsoft.com/office/drawing/2014/main" id="{941526A8-E787-4476-98C2-E8468F3C093D}"/>
                    </a:ext>
                  </a:extLst>
                </p:cNvPr>
                <p:cNvSpPr/>
                <p:nvPr/>
              </p:nvSpPr>
              <p:spPr>
                <a:xfrm flipH="1">
                  <a:off x="7333267" y="4823399"/>
                  <a:ext cx="523877" cy="300038"/>
                </a:xfrm>
                <a:prstGeom prst="parallelogram">
                  <a:avLst>
                    <a:gd name="adj" fmla="val 55395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6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任意多边形 57">
                  <a:extLst>
                    <a:ext uri="{FF2B5EF4-FFF2-40B4-BE49-F238E27FC236}">
                      <a16:creationId xmlns:a16="http://schemas.microsoft.com/office/drawing/2014/main" id="{5D380A60-E7DD-4675-8DEA-7E33245DC9D9}"/>
                    </a:ext>
                  </a:extLst>
                </p:cNvPr>
                <p:cNvSpPr/>
                <p:nvPr/>
              </p:nvSpPr>
              <p:spPr>
                <a:xfrm flipH="1">
                  <a:off x="4980022" y="5207372"/>
                  <a:ext cx="2894185" cy="1601076"/>
                </a:xfrm>
                <a:custGeom>
                  <a:avLst/>
                  <a:gdLst>
                    <a:gd name="connsiteX0" fmla="*/ 360000 w 2880000"/>
                    <a:gd name="connsiteY0" fmla="*/ 0 h 1432800"/>
                    <a:gd name="connsiteX1" fmla="*/ 0 w 2880000"/>
                    <a:gd name="connsiteY1" fmla="*/ 0 h 1432800"/>
                    <a:gd name="connsiteX2" fmla="*/ 0 w 2880000"/>
                    <a:gd name="connsiteY2" fmla="*/ 1432800 h 1432800"/>
                    <a:gd name="connsiteX3" fmla="*/ 2880000 w 2880000"/>
                    <a:gd name="connsiteY3" fmla="*/ 1432800 h 1432800"/>
                    <a:gd name="connsiteX4" fmla="*/ 2880000 w 2880000"/>
                    <a:gd name="connsiteY4" fmla="*/ 1008801 h 1432800"/>
                    <a:gd name="connsiteX5" fmla="*/ 2520000 w 2880000"/>
                    <a:gd name="connsiteY5" fmla="*/ 1008801 h 1432800"/>
                    <a:gd name="connsiteX6" fmla="*/ 2520000 w 2880000"/>
                    <a:gd name="connsiteY6" fmla="*/ 864000 h 1432800"/>
                    <a:gd name="connsiteX7" fmla="*/ 2160000 w 2880000"/>
                    <a:gd name="connsiteY7" fmla="*/ 864000 h 1432800"/>
                    <a:gd name="connsiteX8" fmla="*/ 2160000 w 2880000"/>
                    <a:gd name="connsiteY8" fmla="*/ 720000 h 1432800"/>
                    <a:gd name="connsiteX9" fmla="*/ 1800000 w 2880000"/>
                    <a:gd name="connsiteY9" fmla="*/ 720000 h 1432800"/>
                    <a:gd name="connsiteX10" fmla="*/ 1800000 w 2880000"/>
                    <a:gd name="connsiteY10" fmla="*/ 576000 h 1432800"/>
                    <a:gd name="connsiteX11" fmla="*/ 1440000 w 2880000"/>
                    <a:gd name="connsiteY11" fmla="*/ 576000 h 1432800"/>
                    <a:gd name="connsiteX12" fmla="*/ 1440000 w 2880000"/>
                    <a:gd name="connsiteY12" fmla="*/ 432000 h 1432800"/>
                    <a:gd name="connsiteX13" fmla="*/ 1080000 w 2880000"/>
                    <a:gd name="connsiteY13" fmla="*/ 432000 h 1432800"/>
                    <a:gd name="connsiteX14" fmla="*/ 1080000 w 2880000"/>
                    <a:gd name="connsiteY14" fmla="*/ 288000 h 1432800"/>
                    <a:gd name="connsiteX15" fmla="*/ 720000 w 2880000"/>
                    <a:gd name="connsiteY15" fmla="*/ 288000 h 1432800"/>
                    <a:gd name="connsiteX16" fmla="*/ 720000 w 2880000"/>
                    <a:gd name="connsiteY16" fmla="*/ 144000 h 1432800"/>
                    <a:gd name="connsiteX17" fmla="*/ 360000 w 2880000"/>
                    <a:gd name="connsiteY17" fmla="*/ 144000 h 143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80000" h="1432800">
                      <a:moveTo>
                        <a:pt x="360000" y="0"/>
                      </a:moveTo>
                      <a:lnTo>
                        <a:pt x="0" y="0"/>
                      </a:lnTo>
                      <a:lnTo>
                        <a:pt x="0" y="1432800"/>
                      </a:lnTo>
                      <a:lnTo>
                        <a:pt x="2880000" y="1432800"/>
                      </a:lnTo>
                      <a:lnTo>
                        <a:pt x="2880000" y="1008801"/>
                      </a:lnTo>
                      <a:lnTo>
                        <a:pt x="2520000" y="1008801"/>
                      </a:lnTo>
                      <a:lnTo>
                        <a:pt x="2520000" y="864000"/>
                      </a:lnTo>
                      <a:lnTo>
                        <a:pt x="2160000" y="864000"/>
                      </a:lnTo>
                      <a:lnTo>
                        <a:pt x="2160000" y="720000"/>
                      </a:lnTo>
                      <a:lnTo>
                        <a:pt x="1800000" y="720000"/>
                      </a:lnTo>
                      <a:lnTo>
                        <a:pt x="1800000" y="576000"/>
                      </a:lnTo>
                      <a:lnTo>
                        <a:pt x="1440000" y="576000"/>
                      </a:lnTo>
                      <a:lnTo>
                        <a:pt x="1440000" y="432000"/>
                      </a:lnTo>
                      <a:lnTo>
                        <a:pt x="1080000" y="432000"/>
                      </a:lnTo>
                      <a:lnTo>
                        <a:pt x="1080000" y="288000"/>
                      </a:lnTo>
                      <a:lnTo>
                        <a:pt x="720000" y="288000"/>
                      </a:lnTo>
                      <a:lnTo>
                        <a:pt x="720000" y="144000"/>
                      </a:lnTo>
                      <a:lnTo>
                        <a:pt x="360000" y="144000"/>
                      </a:lnTo>
                      <a:close/>
                    </a:path>
                  </a:pathLst>
                </a:custGeom>
                <a:pattFill prst="horzBrick">
                  <a:fgClr>
                    <a:srgbClr val="C000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平行四边形 58">
                  <a:extLst>
                    <a:ext uri="{FF2B5EF4-FFF2-40B4-BE49-F238E27FC236}">
                      <a16:creationId xmlns:a16="http://schemas.microsoft.com/office/drawing/2014/main" id="{C01753D1-299D-4D2A-86EA-5D2F0800F90C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396335" y="6247876"/>
                  <a:ext cx="1005462" cy="166720"/>
                </a:xfrm>
                <a:custGeom>
                  <a:avLst/>
                  <a:gdLst>
                    <a:gd name="connsiteX0" fmla="*/ 0 w 1412393"/>
                    <a:gd name="connsiteY0" fmla="*/ 262110 h 262110"/>
                    <a:gd name="connsiteX1" fmla="*/ 482128 w 1412393"/>
                    <a:gd name="connsiteY1" fmla="*/ 0 h 262110"/>
                    <a:gd name="connsiteX2" fmla="*/ 1412393 w 1412393"/>
                    <a:gd name="connsiteY2" fmla="*/ 0 h 262110"/>
                    <a:gd name="connsiteX3" fmla="*/ 930265 w 1412393"/>
                    <a:gd name="connsiteY3" fmla="*/ 262110 h 262110"/>
                    <a:gd name="connsiteX4" fmla="*/ 0 w 1412393"/>
                    <a:gd name="connsiteY4" fmla="*/ 262110 h 262110"/>
                    <a:gd name="connsiteX0" fmla="*/ 0 w 1018696"/>
                    <a:gd name="connsiteY0" fmla="*/ 262110 h 262110"/>
                    <a:gd name="connsiteX1" fmla="*/ 482128 w 1018696"/>
                    <a:gd name="connsiteY1" fmla="*/ 0 h 262110"/>
                    <a:gd name="connsiteX2" fmla="*/ 1018696 w 1018696"/>
                    <a:gd name="connsiteY2" fmla="*/ 38100 h 262110"/>
                    <a:gd name="connsiteX3" fmla="*/ 930265 w 1018696"/>
                    <a:gd name="connsiteY3" fmla="*/ 262110 h 262110"/>
                    <a:gd name="connsiteX4" fmla="*/ 0 w 1018696"/>
                    <a:gd name="connsiteY4" fmla="*/ 262110 h 262110"/>
                    <a:gd name="connsiteX0" fmla="*/ 0 w 930265"/>
                    <a:gd name="connsiteY0" fmla="*/ 262110 h 262110"/>
                    <a:gd name="connsiteX1" fmla="*/ 482128 w 930265"/>
                    <a:gd name="connsiteY1" fmla="*/ 0 h 262110"/>
                    <a:gd name="connsiteX2" fmla="*/ 851056 w 930265"/>
                    <a:gd name="connsiteY2" fmla="*/ 30480 h 262110"/>
                    <a:gd name="connsiteX3" fmla="*/ 930265 w 930265"/>
                    <a:gd name="connsiteY3" fmla="*/ 262110 h 262110"/>
                    <a:gd name="connsiteX4" fmla="*/ 0 w 930265"/>
                    <a:gd name="connsiteY4" fmla="*/ 262110 h 262110"/>
                    <a:gd name="connsiteX0" fmla="*/ 0 w 869305"/>
                    <a:gd name="connsiteY0" fmla="*/ 262110 h 262110"/>
                    <a:gd name="connsiteX1" fmla="*/ 482128 w 869305"/>
                    <a:gd name="connsiteY1" fmla="*/ 0 h 262110"/>
                    <a:gd name="connsiteX2" fmla="*/ 851056 w 869305"/>
                    <a:gd name="connsiteY2" fmla="*/ 30480 h 262110"/>
                    <a:gd name="connsiteX3" fmla="*/ 869305 w 869305"/>
                    <a:gd name="connsiteY3" fmla="*/ 254490 h 262110"/>
                    <a:gd name="connsiteX4" fmla="*/ 0 w 869305"/>
                    <a:gd name="connsiteY4" fmla="*/ 262110 h 262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9305" h="262110">
                      <a:moveTo>
                        <a:pt x="0" y="262110"/>
                      </a:moveTo>
                      <a:lnTo>
                        <a:pt x="482128" y="0"/>
                      </a:lnTo>
                      <a:lnTo>
                        <a:pt x="851056" y="30480"/>
                      </a:lnTo>
                      <a:lnTo>
                        <a:pt x="869305" y="254490"/>
                      </a:lnTo>
                      <a:lnTo>
                        <a:pt x="0" y="262110"/>
                      </a:lnTo>
                      <a:close/>
                    </a:path>
                  </a:pathLst>
                </a:custGeom>
                <a:pattFill prst="horzBrick">
                  <a:fgClr>
                    <a:srgbClr val="C000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2" name="任意多边形 74">
                <a:extLst>
                  <a:ext uri="{FF2B5EF4-FFF2-40B4-BE49-F238E27FC236}">
                    <a16:creationId xmlns:a16="http://schemas.microsoft.com/office/drawing/2014/main" id="{B3350619-ABE2-4AB4-882B-72B249840310}"/>
                  </a:ext>
                </a:extLst>
              </p:cNvPr>
              <p:cNvSpPr/>
              <p:nvPr/>
            </p:nvSpPr>
            <p:spPr>
              <a:xfrm rot="5400000">
                <a:off x="5276925" y="5724252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任意多边形 75">
                <a:extLst>
                  <a:ext uri="{FF2B5EF4-FFF2-40B4-BE49-F238E27FC236}">
                    <a16:creationId xmlns:a16="http://schemas.microsoft.com/office/drawing/2014/main" id="{13EB5CAD-B992-4193-AADF-EEF1746BEF7A}"/>
                  </a:ext>
                </a:extLst>
              </p:cNvPr>
              <p:cNvSpPr/>
              <p:nvPr/>
            </p:nvSpPr>
            <p:spPr>
              <a:xfrm rot="5400000">
                <a:off x="5602571" y="5594562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任意多边形 76">
                <a:extLst>
                  <a:ext uri="{FF2B5EF4-FFF2-40B4-BE49-F238E27FC236}">
                    <a16:creationId xmlns:a16="http://schemas.microsoft.com/office/drawing/2014/main" id="{1BDA7B11-9156-4ECD-81DD-2E1381322803}"/>
                  </a:ext>
                </a:extLst>
              </p:cNvPr>
              <p:cNvSpPr/>
              <p:nvPr/>
            </p:nvSpPr>
            <p:spPr>
              <a:xfrm rot="5400000">
                <a:off x="5926553" y="5467017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任意多边形 77">
                <a:extLst>
                  <a:ext uri="{FF2B5EF4-FFF2-40B4-BE49-F238E27FC236}">
                    <a16:creationId xmlns:a16="http://schemas.microsoft.com/office/drawing/2014/main" id="{2E294E90-8A3C-40DE-8723-2E805EAF3E32}"/>
                  </a:ext>
                </a:extLst>
              </p:cNvPr>
              <p:cNvSpPr/>
              <p:nvPr/>
            </p:nvSpPr>
            <p:spPr>
              <a:xfrm rot="5400000">
                <a:off x="6246608" y="5336610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任意多边形 78">
                <a:extLst>
                  <a:ext uri="{FF2B5EF4-FFF2-40B4-BE49-F238E27FC236}">
                    <a16:creationId xmlns:a16="http://schemas.microsoft.com/office/drawing/2014/main" id="{735FA756-B433-48AB-A50D-A21521589469}"/>
                  </a:ext>
                </a:extLst>
              </p:cNvPr>
              <p:cNvSpPr/>
              <p:nvPr/>
            </p:nvSpPr>
            <p:spPr>
              <a:xfrm rot="5400000">
                <a:off x="6569048" y="5208344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任意多边形 79">
                <a:extLst>
                  <a:ext uri="{FF2B5EF4-FFF2-40B4-BE49-F238E27FC236}">
                    <a16:creationId xmlns:a16="http://schemas.microsoft.com/office/drawing/2014/main" id="{89AA6147-6D5A-4BD5-9EE3-734858BAE6B3}"/>
                  </a:ext>
                </a:extLst>
              </p:cNvPr>
              <p:cNvSpPr/>
              <p:nvPr/>
            </p:nvSpPr>
            <p:spPr>
              <a:xfrm rot="5400000">
                <a:off x="6892082" y="5077948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80">
                <a:extLst>
                  <a:ext uri="{FF2B5EF4-FFF2-40B4-BE49-F238E27FC236}">
                    <a16:creationId xmlns:a16="http://schemas.microsoft.com/office/drawing/2014/main" id="{EB5FEFEE-75AD-4F65-BDFC-F27CB619EB18}"/>
                  </a:ext>
                </a:extLst>
              </p:cNvPr>
              <p:cNvSpPr/>
              <p:nvPr/>
            </p:nvSpPr>
            <p:spPr>
              <a:xfrm rot="5400000">
                <a:off x="7217724" y="4952187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AutoShape 34">
                <a:extLst>
                  <a:ext uri="{FF2B5EF4-FFF2-40B4-BE49-F238E27FC236}">
                    <a16:creationId xmlns:a16="http://schemas.microsoft.com/office/drawing/2014/main" id="{33A5EF3B-C8B6-4873-BA10-B4F04F05E06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034651" y="3411896"/>
                <a:ext cx="252792" cy="238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任意多边形 28">
                <a:extLst>
                  <a:ext uri="{FF2B5EF4-FFF2-40B4-BE49-F238E27FC236}">
                    <a16:creationId xmlns:a16="http://schemas.microsoft.com/office/drawing/2014/main" id="{6AC54E60-6608-4AEB-BCAD-ECACBDB55F18}"/>
                  </a:ext>
                </a:extLst>
              </p:cNvPr>
              <p:cNvSpPr/>
              <p:nvPr/>
            </p:nvSpPr>
            <p:spPr>
              <a:xfrm flipH="1">
                <a:off x="4576692" y="-188859"/>
                <a:ext cx="2590222" cy="2085148"/>
              </a:xfrm>
              <a:custGeom>
                <a:avLst/>
                <a:gdLst>
                  <a:gd name="connsiteX0" fmla="*/ 440516 w 2309807"/>
                  <a:gd name="connsiteY0" fmla="*/ 1861894 h 1862856"/>
                  <a:gd name="connsiteX1" fmla="*/ 216019 w 2309807"/>
                  <a:gd name="connsiteY1" fmla="*/ 1861894 h 1862856"/>
                  <a:gd name="connsiteX2" fmla="*/ 215486 w 2309807"/>
                  <a:gd name="connsiteY2" fmla="*/ 1862856 h 1862856"/>
                  <a:gd name="connsiteX3" fmla="*/ 440516 w 2309807"/>
                  <a:gd name="connsiteY3" fmla="*/ 1862856 h 1862856"/>
                  <a:gd name="connsiteX4" fmla="*/ 1017967 w 2309807"/>
                  <a:gd name="connsiteY4" fmla="*/ 1631189 h 1862856"/>
                  <a:gd name="connsiteX5" fmla="*/ 1017586 w 2309807"/>
                  <a:gd name="connsiteY5" fmla="*/ 1631876 h 1862856"/>
                  <a:gd name="connsiteX6" fmla="*/ 1017967 w 2309807"/>
                  <a:gd name="connsiteY6" fmla="*/ 1631876 h 1862856"/>
                  <a:gd name="connsiteX7" fmla="*/ 1306693 w 2309807"/>
                  <a:gd name="connsiteY7" fmla="*/ 1512912 h 1862856"/>
                  <a:gd name="connsiteX8" fmla="*/ 1304769 w 2309807"/>
                  <a:gd name="connsiteY8" fmla="*/ 1516385 h 1862856"/>
                  <a:gd name="connsiteX9" fmla="*/ 1306693 w 2309807"/>
                  <a:gd name="connsiteY9" fmla="*/ 1516385 h 1862856"/>
                  <a:gd name="connsiteX10" fmla="*/ 1595419 w 2309807"/>
                  <a:gd name="connsiteY10" fmla="*/ 1396182 h 1862856"/>
                  <a:gd name="connsiteX11" fmla="*/ 1593107 w 2309807"/>
                  <a:gd name="connsiteY11" fmla="*/ 1400356 h 1862856"/>
                  <a:gd name="connsiteX12" fmla="*/ 1369044 w 2309807"/>
                  <a:gd name="connsiteY12" fmla="*/ 1400356 h 1862856"/>
                  <a:gd name="connsiteX13" fmla="*/ 1368745 w 2309807"/>
                  <a:gd name="connsiteY13" fmla="*/ 1400895 h 1862856"/>
                  <a:gd name="connsiteX14" fmla="*/ 1595419 w 2309807"/>
                  <a:gd name="connsiteY14" fmla="*/ 1400895 h 1862856"/>
                  <a:gd name="connsiteX15" fmla="*/ 288726 w 2309807"/>
                  <a:gd name="connsiteY15" fmla="*/ 0 h 1862856"/>
                  <a:gd name="connsiteX16" fmla="*/ 0 w 2309807"/>
                  <a:gd name="connsiteY16" fmla="*/ 0 h 1862856"/>
                  <a:gd name="connsiteX17" fmla="*/ 0 w 2309807"/>
                  <a:gd name="connsiteY17" fmla="*/ 1149129 h 1862856"/>
                  <a:gd name="connsiteX18" fmla="*/ 2325 w 2309807"/>
                  <a:gd name="connsiteY18" fmla="*/ 1149129 h 1862856"/>
                  <a:gd name="connsiteX19" fmla="*/ 2325 w 2309807"/>
                  <a:gd name="connsiteY19" fmla="*/ 1737124 h 1862856"/>
                  <a:gd name="connsiteX20" fmla="*/ 218232 w 2309807"/>
                  <a:gd name="connsiteY20" fmla="*/ 1737124 h 1862856"/>
                  <a:gd name="connsiteX21" fmla="*/ 282415 w 2309807"/>
                  <a:gd name="connsiteY21" fmla="*/ 1621259 h 1862856"/>
                  <a:gd name="connsiteX22" fmla="*/ 508738 w 2309807"/>
                  <a:gd name="connsiteY22" fmla="*/ 1621259 h 1862856"/>
                  <a:gd name="connsiteX23" fmla="*/ 571859 w 2309807"/>
                  <a:gd name="connsiteY23" fmla="*/ 1507312 h 1862856"/>
                  <a:gd name="connsiteX24" fmla="*/ 799734 w 2309807"/>
                  <a:gd name="connsiteY24" fmla="*/ 1507312 h 1862856"/>
                  <a:gd name="connsiteX25" fmla="*/ 863212 w 2309807"/>
                  <a:gd name="connsiteY25" fmla="*/ 1392720 h 1862856"/>
                  <a:gd name="connsiteX26" fmla="*/ 1086418 w 2309807"/>
                  <a:gd name="connsiteY26" fmla="*/ 1392720 h 1862856"/>
                  <a:gd name="connsiteX27" fmla="*/ 1150957 w 2309807"/>
                  <a:gd name="connsiteY27" fmla="*/ 1276214 h 1862856"/>
                  <a:gd name="connsiteX28" fmla="*/ 1375021 w 2309807"/>
                  <a:gd name="connsiteY28" fmla="*/ 1276214 h 1862856"/>
                  <a:gd name="connsiteX29" fmla="*/ 1439552 w 2309807"/>
                  <a:gd name="connsiteY29" fmla="*/ 1159721 h 1862856"/>
                  <a:gd name="connsiteX30" fmla="*/ 1663775 w 2309807"/>
                  <a:gd name="connsiteY30" fmla="*/ 1159721 h 1862856"/>
                  <a:gd name="connsiteX31" fmla="*/ 1726015 w 2309807"/>
                  <a:gd name="connsiteY31" fmla="*/ 1047365 h 1862856"/>
                  <a:gd name="connsiteX32" fmla="*/ 1952931 w 2309807"/>
                  <a:gd name="connsiteY32" fmla="*/ 1047365 h 1862856"/>
                  <a:gd name="connsiteX33" fmla="*/ 2017385 w 2309807"/>
                  <a:gd name="connsiteY33" fmla="*/ 931012 h 1862856"/>
                  <a:gd name="connsiteX34" fmla="*/ 2304240 w 2309807"/>
                  <a:gd name="connsiteY34" fmla="*/ 931012 h 1862856"/>
                  <a:gd name="connsiteX35" fmla="*/ 2299103 w 2309807"/>
                  <a:gd name="connsiteY35" fmla="*/ 940286 h 1862856"/>
                  <a:gd name="connsiteX36" fmla="*/ 2309807 w 2309807"/>
                  <a:gd name="connsiteY36" fmla="*/ 940286 h 1862856"/>
                  <a:gd name="connsiteX37" fmla="*/ 2309807 w 2309807"/>
                  <a:gd name="connsiteY37" fmla="*/ 809075 h 1862856"/>
                  <a:gd name="connsiteX38" fmla="*/ 2021081 w 2309807"/>
                  <a:gd name="connsiteY38" fmla="*/ 809075 h 1862856"/>
                  <a:gd name="connsiteX39" fmla="*/ 2021081 w 2309807"/>
                  <a:gd name="connsiteY39" fmla="*/ 692942 h 1862856"/>
                  <a:gd name="connsiteX40" fmla="*/ 1732355 w 2309807"/>
                  <a:gd name="connsiteY40" fmla="*/ 692942 h 1862856"/>
                  <a:gd name="connsiteX41" fmla="*/ 1732355 w 2309807"/>
                  <a:gd name="connsiteY41" fmla="*/ 577452 h 1862856"/>
                  <a:gd name="connsiteX42" fmla="*/ 1443630 w 2309807"/>
                  <a:gd name="connsiteY42" fmla="*/ 577452 h 1862856"/>
                  <a:gd name="connsiteX43" fmla="*/ 1443630 w 2309807"/>
                  <a:gd name="connsiteY43" fmla="*/ 461961 h 1862856"/>
                  <a:gd name="connsiteX44" fmla="*/ 1154904 w 2309807"/>
                  <a:gd name="connsiteY44" fmla="*/ 461961 h 1862856"/>
                  <a:gd name="connsiteX45" fmla="*/ 1154904 w 2309807"/>
                  <a:gd name="connsiteY45" fmla="*/ 346471 h 1862856"/>
                  <a:gd name="connsiteX46" fmla="*/ 866178 w 2309807"/>
                  <a:gd name="connsiteY46" fmla="*/ 346471 h 1862856"/>
                  <a:gd name="connsiteX47" fmla="*/ 866178 w 2309807"/>
                  <a:gd name="connsiteY47" fmla="*/ 230981 h 1862856"/>
                  <a:gd name="connsiteX48" fmla="*/ 577452 w 2309807"/>
                  <a:gd name="connsiteY48" fmla="*/ 230981 h 1862856"/>
                  <a:gd name="connsiteX49" fmla="*/ 577452 w 2309807"/>
                  <a:gd name="connsiteY49" fmla="*/ 115490 h 1862856"/>
                  <a:gd name="connsiteX50" fmla="*/ 288726 w 2309807"/>
                  <a:gd name="connsiteY50" fmla="*/ 115490 h 186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309807" h="1862856">
                    <a:moveTo>
                      <a:pt x="440516" y="1861894"/>
                    </a:moveTo>
                    <a:lnTo>
                      <a:pt x="216019" y="1861894"/>
                    </a:lnTo>
                    <a:lnTo>
                      <a:pt x="215486" y="1862856"/>
                    </a:lnTo>
                    <a:lnTo>
                      <a:pt x="440516" y="1862856"/>
                    </a:lnTo>
                    <a:close/>
                    <a:moveTo>
                      <a:pt x="1017967" y="1631189"/>
                    </a:moveTo>
                    <a:lnTo>
                      <a:pt x="1017586" y="1631876"/>
                    </a:lnTo>
                    <a:lnTo>
                      <a:pt x="1017967" y="1631876"/>
                    </a:lnTo>
                    <a:close/>
                    <a:moveTo>
                      <a:pt x="1306693" y="1512912"/>
                    </a:moveTo>
                    <a:lnTo>
                      <a:pt x="1304769" y="1516385"/>
                    </a:lnTo>
                    <a:lnTo>
                      <a:pt x="1306693" y="1516385"/>
                    </a:lnTo>
                    <a:close/>
                    <a:moveTo>
                      <a:pt x="1595419" y="1396182"/>
                    </a:moveTo>
                    <a:lnTo>
                      <a:pt x="1593107" y="1400356"/>
                    </a:lnTo>
                    <a:lnTo>
                      <a:pt x="1369044" y="1400356"/>
                    </a:lnTo>
                    <a:lnTo>
                      <a:pt x="1368745" y="1400895"/>
                    </a:lnTo>
                    <a:lnTo>
                      <a:pt x="1595419" y="1400895"/>
                    </a:lnTo>
                    <a:close/>
                    <a:moveTo>
                      <a:pt x="288726" y="0"/>
                    </a:moveTo>
                    <a:lnTo>
                      <a:pt x="0" y="0"/>
                    </a:lnTo>
                    <a:lnTo>
                      <a:pt x="0" y="1149129"/>
                    </a:lnTo>
                    <a:lnTo>
                      <a:pt x="2325" y="1149129"/>
                    </a:lnTo>
                    <a:lnTo>
                      <a:pt x="2325" y="1737124"/>
                    </a:lnTo>
                    <a:lnTo>
                      <a:pt x="218232" y="1737124"/>
                    </a:lnTo>
                    <a:lnTo>
                      <a:pt x="282415" y="1621259"/>
                    </a:lnTo>
                    <a:lnTo>
                      <a:pt x="508738" y="1621259"/>
                    </a:lnTo>
                    <a:lnTo>
                      <a:pt x="571859" y="1507312"/>
                    </a:lnTo>
                    <a:lnTo>
                      <a:pt x="799734" y="1507312"/>
                    </a:lnTo>
                    <a:lnTo>
                      <a:pt x="863212" y="1392720"/>
                    </a:lnTo>
                    <a:lnTo>
                      <a:pt x="1086418" y="1392720"/>
                    </a:lnTo>
                    <a:lnTo>
                      <a:pt x="1150957" y="1276214"/>
                    </a:lnTo>
                    <a:lnTo>
                      <a:pt x="1375021" y="1276214"/>
                    </a:lnTo>
                    <a:lnTo>
                      <a:pt x="1439552" y="1159721"/>
                    </a:lnTo>
                    <a:lnTo>
                      <a:pt x="1663775" y="1159721"/>
                    </a:lnTo>
                    <a:lnTo>
                      <a:pt x="1726015" y="1047365"/>
                    </a:lnTo>
                    <a:lnTo>
                      <a:pt x="1952931" y="1047365"/>
                    </a:lnTo>
                    <a:lnTo>
                      <a:pt x="2017385" y="931012"/>
                    </a:lnTo>
                    <a:lnTo>
                      <a:pt x="2304240" y="931012"/>
                    </a:lnTo>
                    <a:lnTo>
                      <a:pt x="2299103" y="940286"/>
                    </a:lnTo>
                    <a:lnTo>
                      <a:pt x="2309807" y="940286"/>
                    </a:lnTo>
                    <a:lnTo>
                      <a:pt x="2309807" y="809075"/>
                    </a:lnTo>
                    <a:lnTo>
                      <a:pt x="2021081" y="809075"/>
                    </a:lnTo>
                    <a:lnTo>
                      <a:pt x="2021081" y="692942"/>
                    </a:lnTo>
                    <a:lnTo>
                      <a:pt x="1732355" y="692942"/>
                    </a:lnTo>
                    <a:lnTo>
                      <a:pt x="1732355" y="577452"/>
                    </a:lnTo>
                    <a:lnTo>
                      <a:pt x="1443630" y="577452"/>
                    </a:lnTo>
                    <a:lnTo>
                      <a:pt x="1443630" y="461961"/>
                    </a:lnTo>
                    <a:lnTo>
                      <a:pt x="1154904" y="461961"/>
                    </a:lnTo>
                    <a:lnTo>
                      <a:pt x="1154904" y="346471"/>
                    </a:lnTo>
                    <a:lnTo>
                      <a:pt x="866178" y="346471"/>
                    </a:lnTo>
                    <a:lnTo>
                      <a:pt x="866178" y="230981"/>
                    </a:lnTo>
                    <a:lnTo>
                      <a:pt x="577452" y="230981"/>
                    </a:lnTo>
                    <a:lnTo>
                      <a:pt x="577452" y="115490"/>
                    </a:lnTo>
                    <a:lnTo>
                      <a:pt x="288726" y="115490"/>
                    </a:lnTo>
                    <a:close/>
                  </a:path>
                </a:pathLst>
              </a:custGeom>
              <a:pattFill prst="horzBrick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平行四边形 13">
                <a:extLst>
                  <a:ext uri="{FF2B5EF4-FFF2-40B4-BE49-F238E27FC236}">
                    <a16:creationId xmlns:a16="http://schemas.microsoft.com/office/drawing/2014/main" id="{D5F250FD-B063-4089-BE9C-B1B2F5A5FA04}"/>
                  </a:ext>
                </a:extLst>
              </p:cNvPr>
              <p:cNvSpPr/>
              <p:nvPr/>
            </p:nvSpPr>
            <p:spPr>
              <a:xfrm flipH="1">
                <a:off x="4438649" y="463982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平行四边形 14">
                <a:extLst>
                  <a:ext uri="{FF2B5EF4-FFF2-40B4-BE49-F238E27FC236}">
                    <a16:creationId xmlns:a16="http://schemas.microsoft.com/office/drawing/2014/main" id="{CA521A8B-A93A-46C8-BB59-26843DA9C7FC}"/>
                  </a:ext>
                </a:extLst>
              </p:cNvPr>
              <p:cNvSpPr/>
              <p:nvPr/>
            </p:nvSpPr>
            <p:spPr>
              <a:xfrm rot="5400000">
                <a:off x="4636048" y="459572"/>
                <a:ext cx="396897" cy="150628"/>
              </a:xfrm>
              <a:prstGeom prst="parallelogram">
                <a:avLst>
                  <a:gd name="adj" fmla="val 181535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平行四边形 15">
                <a:extLst>
                  <a:ext uri="{FF2B5EF4-FFF2-40B4-BE49-F238E27FC236}">
                    <a16:creationId xmlns:a16="http://schemas.microsoft.com/office/drawing/2014/main" id="{2179A5F0-A9EF-48B1-8D42-3BB77BED86CE}"/>
                  </a:ext>
                </a:extLst>
              </p:cNvPr>
              <p:cNvSpPr/>
              <p:nvPr/>
            </p:nvSpPr>
            <p:spPr>
              <a:xfrm flipH="1">
                <a:off x="4756678" y="334292"/>
                <a:ext cx="477350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平行四边形 16">
                <a:extLst>
                  <a:ext uri="{FF2B5EF4-FFF2-40B4-BE49-F238E27FC236}">
                    <a16:creationId xmlns:a16="http://schemas.microsoft.com/office/drawing/2014/main" id="{80E8F0B9-DFFB-4C94-A321-4C9F51C1808E}"/>
                  </a:ext>
                </a:extLst>
              </p:cNvPr>
              <p:cNvSpPr/>
              <p:nvPr/>
            </p:nvSpPr>
            <p:spPr>
              <a:xfrm rot="5400000">
                <a:off x="4958130" y="329882"/>
                <a:ext cx="396897" cy="150628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平行四边形 17">
                <a:extLst>
                  <a:ext uri="{FF2B5EF4-FFF2-40B4-BE49-F238E27FC236}">
                    <a16:creationId xmlns:a16="http://schemas.microsoft.com/office/drawing/2014/main" id="{03950594-821C-4C5E-9550-918C2629129B}"/>
                  </a:ext>
                </a:extLst>
              </p:cNvPr>
              <p:cNvSpPr/>
              <p:nvPr/>
            </p:nvSpPr>
            <p:spPr>
              <a:xfrm flipH="1">
                <a:off x="5080659" y="206747"/>
                <a:ext cx="477349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平行四边形 18">
                <a:extLst>
                  <a:ext uri="{FF2B5EF4-FFF2-40B4-BE49-F238E27FC236}">
                    <a16:creationId xmlns:a16="http://schemas.microsoft.com/office/drawing/2014/main" id="{88D274FA-64C8-4C0D-9169-00B28941B14C}"/>
                  </a:ext>
                </a:extLst>
              </p:cNvPr>
              <p:cNvSpPr/>
              <p:nvPr/>
            </p:nvSpPr>
            <p:spPr>
              <a:xfrm rot="5400000">
                <a:off x="5281872" y="204002"/>
                <a:ext cx="397617" cy="146579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平行四边形 19">
                <a:extLst>
                  <a:ext uri="{FF2B5EF4-FFF2-40B4-BE49-F238E27FC236}">
                    <a16:creationId xmlns:a16="http://schemas.microsoft.com/office/drawing/2014/main" id="{60364374-FCA7-4049-97EB-12050E1EAFD8}"/>
                  </a:ext>
                </a:extLst>
              </p:cNvPr>
              <p:cNvSpPr/>
              <p:nvPr/>
            </p:nvSpPr>
            <p:spPr>
              <a:xfrm flipH="1">
                <a:off x="5406791" y="78481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平行四边形 20">
                <a:extLst>
                  <a:ext uri="{FF2B5EF4-FFF2-40B4-BE49-F238E27FC236}">
                    <a16:creationId xmlns:a16="http://schemas.microsoft.com/office/drawing/2014/main" id="{2E19977C-F1EC-4A93-9DBB-21358AC513DE}"/>
                  </a:ext>
                </a:extLst>
              </p:cNvPr>
              <p:cNvSpPr/>
              <p:nvPr/>
            </p:nvSpPr>
            <p:spPr>
              <a:xfrm rot="5400000">
                <a:off x="5604897" y="72639"/>
                <a:ext cx="399760" cy="150628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平行四边形 21">
                <a:extLst>
                  <a:ext uri="{FF2B5EF4-FFF2-40B4-BE49-F238E27FC236}">
                    <a16:creationId xmlns:a16="http://schemas.microsoft.com/office/drawing/2014/main" id="{22598CF9-6E68-4723-88D9-BB0A582F065C}"/>
                  </a:ext>
                </a:extLst>
              </p:cNvPr>
              <p:cNvSpPr/>
              <p:nvPr/>
            </p:nvSpPr>
            <p:spPr>
              <a:xfrm flipH="1">
                <a:off x="5728874" y="-51927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平行四边形 22">
                <a:extLst>
                  <a:ext uri="{FF2B5EF4-FFF2-40B4-BE49-F238E27FC236}">
                    <a16:creationId xmlns:a16="http://schemas.microsoft.com/office/drawing/2014/main" id="{77D9E5E4-64F1-48BD-B642-9555C647BDD1}"/>
                  </a:ext>
                </a:extLst>
              </p:cNvPr>
              <p:cNvSpPr/>
              <p:nvPr/>
            </p:nvSpPr>
            <p:spPr>
              <a:xfrm rot="5400000">
                <a:off x="5924849" y="-57761"/>
                <a:ext cx="399745" cy="150628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平行四边形 23">
                <a:extLst>
                  <a:ext uri="{FF2B5EF4-FFF2-40B4-BE49-F238E27FC236}">
                    <a16:creationId xmlns:a16="http://schemas.microsoft.com/office/drawing/2014/main" id="{AB114933-51A2-43F1-8163-618F5939C199}"/>
                  </a:ext>
                </a:extLst>
              </p:cNvPr>
              <p:cNvSpPr/>
              <p:nvPr/>
            </p:nvSpPr>
            <p:spPr>
              <a:xfrm flipH="1">
                <a:off x="6051904" y="-182323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任意多边形 30">
                <a:extLst>
                  <a:ext uri="{FF2B5EF4-FFF2-40B4-BE49-F238E27FC236}">
                    <a16:creationId xmlns:a16="http://schemas.microsoft.com/office/drawing/2014/main" id="{B5331D61-8854-4039-B5B9-EBAB1C47E31E}"/>
                  </a:ext>
                </a:extLst>
              </p:cNvPr>
              <p:cNvSpPr/>
              <p:nvPr/>
            </p:nvSpPr>
            <p:spPr>
              <a:xfrm rot="5400000">
                <a:off x="4696496" y="521919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任意多边形 31">
                <a:extLst>
                  <a:ext uri="{FF2B5EF4-FFF2-40B4-BE49-F238E27FC236}">
                    <a16:creationId xmlns:a16="http://schemas.microsoft.com/office/drawing/2014/main" id="{B24C92B0-1228-47B1-91CE-C29C95E130DB}"/>
                  </a:ext>
                </a:extLst>
              </p:cNvPr>
              <p:cNvSpPr/>
              <p:nvPr/>
            </p:nvSpPr>
            <p:spPr>
              <a:xfrm rot="5400000">
                <a:off x="5022142" y="392229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任意多边形 32">
                <a:extLst>
                  <a:ext uri="{FF2B5EF4-FFF2-40B4-BE49-F238E27FC236}">
                    <a16:creationId xmlns:a16="http://schemas.microsoft.com/office/drawing/2014/main" id="{6A1CE1C8-2B16-441E-8CE1-6FEABEB5B279}"/>
                  </a:ext>
                </a:extLst>
              </p:cNvPr>
              <p:cNvSpPr/>
              <p:nvPr/>
            </p:nvSpPr>
            <p:spPr>
              <a:xfrm rot="5400000">
                <a:off x="5346125" y="264683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任意多边形 33">
                <a:extLst>
                  <a:ext uri="{FF2B5EF4-FFF2-40B4-BE49-F238E27FC236}">
                    <a16:creationId xmlns:a16="http://schemas.microsoft.com/office/drawing/2014/main" id="{C0B23630-E870-4CFD-90C1-85039F1F2880}"/>
                  </a:ext>
                </a:extLst>
              </p:cNvPr>
              <p:cNvSpPr/>
              <p:nvPr/>
            </p:nvSpPr>
            <p:spPr>
              <a:xfrm rot="5400000">
                <a:off x="5666181" y="134277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任意多边形 34">
                <a:extLst>
                  <a:ext uri="{FF2B5EF4-FFF2-40B4-BE49-F238E27FC236}">
                    <a16:creationId xmlns:a16="http://schemas.microsoft.com/office/drawing/2014/main" id="{CDAA5B13-32F0-499B-AA9A-18652EE37308}"/>
                  </a:ext>
                </a:extLst>
              </p:cNvPr>
              <p:cNvSpPr/>
              <p:nvPr/>
            </p:nvSpPr>
            <p:spPr>
              <a:xfrm rot="5400000">
                <a:off x="5988619" y="6011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任意多边形 35">
                <a:extLst>
                  <a:ext uri="{FF2B5EF4-FFF2-40B4-BE49-F238E27FC236}">
                    <a16:creationId xmlns:a16="http://schemas.microsoft.com/office/drawing/2014/main" id="{EFFA5B76-29EB-4F3A-8F4B-4EB91EB27087}"/>
                  </a:ext>
                </a:extLst>
              </p:cNvPr>
              <p:cNvSpPr/>
              <p:nvPr/>
            </p:nvSpPr>
            <p:spPr>
              <a:xfrm rot="5400000">
                <a:off x="6311653" y="-124387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平行四边形 29">
                <a:extLst>
                  <a:ext uri="{FF2B5EF4-FFF2-40B4-BE49-F238E27FC236}">
                    <a16:creationId xmlns:a16="http://schemas.microsoft.com/office/drawing/2014/main" id="{64962366-9D40-4998-B7D0-0D421F1E290C}"/>
                  </a:ext>
                </a:extLst>
              </p:cNvPr>
              <p:cNvSpPr/>
              <p:nvPr/>
            </p:nvSpPr>
            <p:spPr>
              <a:xfrm rot="16200000" flipH="1" flipV="1">
                <a:off x="2132509" y="2732534"/>
                <a:ext cx="4780450" cy="133419"/>
              </a:xfrm>
              <a:prstGeom prst="parallelogram">
                <a:avLst>
                  <a:gd name="adj" fmla="val 183941"/>
                </a:avLst>
              </a:prstGeom>
              <a:pattFill prst="horzBrick">
                <a:fgClr>
                  <a:srgbClr val="C0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平行四边形 15">
                <a:extLst>
                  <a:ext uri="{FF2B5EF4-FFF2-40B4-BE49-F238E27FC236}">
                    <a16:creationId xmlns:a16="http://schemas.microsoft.com/office/drawing/2014/main" id="{2179A5F0-A9EF-48B1-8D42-3BB77BED86CE}"/>
                  </a:ext>
                </a:extLst>
              </p:cNvPr>
              <p:cNvSpPr/>
              <p:nvPr/>
            </p:nvSpPr>
            <p:spPr>
              <a:xfrm flipH="1">
                <a:off x="5404680" y="79377"/>
                <a:ext cx="477350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平行四边形 16">
                <a:extLst>
                  <a:ext uri="{FF2B5EF4-FFF2-40B4-BE49-F238E27FC236}">
                    <a16:creationId xmlns:a16="http://schemas.microsoft.com/office/drawing/2014/main" id="{80E8F0B9-DFFB-4C94-A321-4C9F51C1808E}"/>
                  </a:ext>
                </a:extLst>
              </p:cNvPr>
              <p:cNvSpPr/>
              <p:nvPr/>
            </p:nvSpPr>
            <p:spPr>
              <a:xfrm rot="5400000">
                <a:off x="5606132" y="74967"/>
                <a:ext cx="396897" cy="150628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平行四边形 17">
                <a:extLst>
                  <a:ext uri="{FF2B5EF4-FFF2-40B4-BE49-F238E27FC236}">
                    <a16:creationId xmlns:a16="http://schemas.microsoft.com/office/drawing/2014/main" id="{03950594-821C-4C5E-9550-918C2629129B}"/>
                  </a:ext>
                </a:extLst>
              </p:cNvPr>
              <p:cNvSpPr/>
              <p:nvPr/>
            </p:nvSpPr>
            <p:spPr>
              <a:xfrm flipH="1">
                <a:off x="5728661" y="-48168"/>
                <a:ext cx="477349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平行四边形 18">
                <a:extLst>
                  <a:ext uri="{FF2B5EF4-FFF2-40B4-BE49-F238E27FC236}">
                    <a16:creationId xmlns:a16="http://schemas.microsoft.com/office/drawing/2014/main" id="{88D274FA-64C8-4C0D-9169-00B28941B14C}"/>
                  </a:ext>
                </a:extLst>
              </p:cNvPr>
              <p:cNvSpPr/>
              <p:nvPr/>
            </p:nvSpPr>
            <p:spPr>
              <a:xfrm rot="5400000">
                <a:off x="5929874" y="-50913"/>
                <a:ext cx="397617" cy="146579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平行四边形 19">
                <a:extLst>
                  <a:ext uri="{FF2B5EF4-FFF2-40B4-BE49-F238E27FC236}">
                    <a16:creationId xmlns:a16="http://schemas.microsoft.com/office/drawing/2014/main" id="{60364374-FCA7-4049-97EB-12050E1EAFD8}"/>
                  </a:ext>
                </a:extLst>
              </p:cNvPr>
              <p:cNvSpPr/>
              <p:nvPr/>
            </p:nvSpPr>
            <p:spPr>
              <a:xfrm flipH="1">
                <a:off x="6054793" y="-176434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平行四边形 20">
                <a:extLst>
                  <a:ext uri="{FF2B5EF4-FFF2-40B4-BE49-F238E27FC236}">
                    <a16:creationId xmlns:a16="http://schemas.microsoft.com/office/drawing/2014/main" id="{2E19977C-F1EC-4A93-9DBB-21358AC513DE}"/>
                  </a:ext>
                </a:extLst>
              </p:cNvPr>
              <p:cNvSpPr/>
              <p:nvPr/>
            </p:nvSpPr>
            <p:spPr>
              <a:xfrm rot="5400000">
                <a:off x="6252900" y="-182276"/>
                <a:ext cx="399760" cy="150626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平行四边形 21">
                <a:extLst>
                  <a:ext uri="{FF2B5EF4-FFF2-40B4-BE49-F238E27FC236}">
                    <a16:creationId xmlns:a16="http://schemas.microsoft.com/office/drawing/2014/main" id="{22598CF9-6E68-4723-88D9-BB0A582F065C}"/>
                  </a:ext>
                </a:extLst>
              </p:cNvPr>
              <p:cNvSpPr/>
              <p:nvPr/>
            </p:nvSpPr>
            <p:spPr>
              <a:xfrm flipH="1">
                <a:off x="6376876" y="-306842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平行四边形 22">
                <a:extLst>
                  <a:ext uri="{FF2B5EF4-FFF2-40B4-BE49-F238E27FC236}">
                    <a16:creationId xmlns:a16="http://schemas.microsoft.com/office/drawing/2014/main" id="{77D9E5E4-64F1-48BD-B642-9555C647BDD1}"/>
                  </a:ext>
                </a:extLst>
              </p:cNvPr>
              <p:cNvSpPr/>
              <p:nvPr/>
            </p:nvSpPr>
            <p:spPr>
              <a:xfrm rot="5400000">
                <a:off x="6572853" y="-312675"/>
                <a:ext cx="399745" cy="150621"/>
              </a:xfrm>
              <a:prstGeom prst="parallelogram">
                <a:avLst>
                  <a:gd name="adj" fmla="val 181535"/>
                </a:avLst>
              </a:prstGeom>
              <a:gradFill>
                <a:gsLst>
                  <a:gs pos="0">
                    <a:schemeClr val="bg1">
                      <a:lumMod val="50000"/>
                      <a:alpha val="82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平行四边形 23">
                <a:extLst>
                  <a:ext uri="{FF2B5EF4-FFF2-40B4-BE49-F238E27FC236}">
                    <a16:creationId xmlns:a16="http://schemas.microsoft.com/office/drawing/2014/main" id="{AB114933-51A2-43F1-8163-618F5939C199}"/>
                  </a:ext>
                </a:extLst>
              </p:cNvPr>
              <p:cNvSpPr/>
              <p:nvPr/>
            </p:nvSpPr>
            <p:spPr>
              <a:xfrm flipH="1">
                <a:off x="6699906" y="-437238"/>
                <a:ext cx="471163" cy="269349"/>
              </a:xfrm>
              <a:prstGeom prst="parallelogram">
                <a:avLst>
                  <a:gd name="adj" fmla="val 55395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任意多边形 31">
                <a:extLst>
                  <a:ext uri="{FF2B5EF4-FFF2-40B4-BE49-F238E27FC236}">
                    <a16:creationId xmlns:a16="http://schemas.microsoft.com/office/drawing/2014/main" id="{B24C92B0-1228-47B1-91CE-C29C95E130DB}"/>
                  </a:ext>
                </a:extLst>
              </p:cNvPr>
              <p:cNvSpPr/>
              <p:nvPr/>
            </p:nvSpPr>
            <p:spPr>
              <a:xfrm rot="5400000">
                <a:off x="5670144" y="137314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任意多边形 32">
                <a:extLst>
                  <a:ext uri="{FF2B5EF4-FFF2-40B4-BE49-F238E27FC236}">
                    <a16:creationId xmlns:a16="http://schemas.microsoft.com/office/drawing/2014/main" id="{6A1CE1C8-2B16-441E-8CE1-6FEABEB5B279}"/>
                  </a:ext>
                </a:extLst>
              </p:cNvPr>
              <p:cNvSpPr/>
              <p:nvPr/>
            </p:nvSpPr>
            <p:spPr>
              <a:xfrm rot="5400000">
                <a:off x="5994127" y="9768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任意多边形 33">
                <a:extLst>
                  <a:ext uri="{FF2B5EF4-FFF2-40B4-BE49-F238E27FC236}">
                    <a16:creationId xmlns:a16="http://schemas.microsoft.com/office/drawing/2014/main" id="{C0B23630-E870-4CFD-90C1-85039F1F2880}"/>
                  </a:ext>
                </a:extLst>
              </p:cNvPr>
              <p:cNvSpPr/>
              <p:nvPr/>
            </p:nvSpPr>
            <p:spPr>
              <a:xfrm rot="5400000">
                <a:off x="6314183" y="-120640"/>
                <a:ext cx="272201" cy="150628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任意多边形 34">
                <a:extLst>
                  <a:ext uri="{FF2B5EF4-FFF2-40B4-BE49-F238E27FC236}">
                    <a16:creationId xmlns:a16="http://schemas.microsoft.com/office/drawing/2014/main" id="{CDAA5B13-32F0-499B-AA9A-18652EE37308}"/>
                  </a:ext>
                </a:extLst>
              </p:cNvPr>
              <p:cNvSpPr/>
              <p:nvPr/>
            </p:nvSpPr>
            <p:spPr>
              <a:xfrm rot="5400000">
                <a:off x="6636623" y="-248903"/>
                <a:ext cx="272201" cy="150622"/>
              </a:xfrm>
              <a:custGeom>
                <a:avLst/>
                <a:gdLst>
                  <a:gd name="connsiteX0" fmla="*/ 0 w 305749"/>
                  <a:gd name="connsiteY0" fmla="*/ 167479 h 167479"/>
                  <a:gd name="connsiteX1" fmla="*/ 304033 w 305749"/>
                  <a:gd name="connsiteY1" fmla="*/ 0 h 167479"/>
                  <a:gd name="connsiteX2" fmla="*/ 305749 w 305749"/>
                  <a:gd name="connsiteY2" fmla="*/ 0 h 167479"/>
                  <a:gd name="connsiteX3" fmla="*/ 305749 w 305749"/>
                  <a:gd name="connsiteY3" fmla="*/ 75120 h 167479"/>
                  <a:gd name="connsiteX4" fmla="*/ 138084 w 305749"/>
                  <a:gd name="connsiteY4" fmla="*/ 167479 h 16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49" h="167479">
                    <a:moveTo>
                      <a:pt x="0" y="167479"/>
                    </a:moveTo>
                    <a:lnTo>
                      <a:pt x="304033" y="0"/>
                    </a:lnTo>
                    <a:lnTo>
                      <a:pt x="305749" y="0"/>
                    </a:lnTo>
                    <a:lnTo>
                      <a:pt x="305749" y="75120"/>
                    </a:lnTo>
                    <a:lnTo>
                      <a:pt x="138084" y="1674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Параллелограмм 116"/>
            <p:cNvSpPr/>
            <p:nvPr/>
          </p:nvSpPr>
          <p:spPr>
            <a:xfrm rot="7561855">
              <a:off x="2580878" y="4682386"/>
              <a:ext cx="1610445" cy="2568522"/>
            </a:xfrm>
            <a:custGeom>
              <a:avLst/>
              <a:gdLst>
                <a:gd name="connsiteX0" fmla="*/ 0 w 2241328"/>
                <a:gd name="connsiteY0" fmla="*/ 3393488 h 3393488"/>
                <a:gd name="connsiteX1" fmla="*/ 1633032 w 2241328"/>
                <a:gd name="connsiteY1" fmla="*/ 0 h 3393488"/>
                <a:gd name="connsiteX2" fmla="*/ 2241328 w 2241328"/>
                <a:gd name="connsiteY2" fmla="*/ 0 h 3393488"/>
                <a:gd name="connsiteX3" fmla="*/ 608296 w 2241328"/>
                <a:gd name="connsiteY3" fmla="*/ 3393488 h 3393488"/>
                <a:gd name="connsiteX4" fmla="*/ 0 w 2241328"/>
                <a:gd name="connsiteY4" fmla="*/ 3393488 h 3393488"/>
                <a:gd name="connsiteX0" fmla="*/ 0 w 1905231"/>
                <a:gd name="connsiteY0" fmla="*/ 3393488 h 3393488"/>
                <a:gd name="connsiteX1" fmla="*/ 1633032 w 1905231"/>
                <a:gd name="connsiteY1" fmla="*/ 0 h 3393488"/>
                <a:gd name="connsiteX2" fmla="*/ 1905231 w 1905231"/>
                <a:gd name="connsiteY2" fmla="*/ 703814 h 3393488"/>
                <a:gd name="connsiteX3" fmla="*/ 608296 w 1905231"/>
                <a:gd name="connsiteY3" fmla="*/ 3393488 h 3393488"/>
                <a:gd name="connsiteX4" fmla="*/ 0 w 1905231"/>
                <a:gd name="connsiteY4" fmla="*/ 3393488 h 3393488"/>
                <a:gd name="connsiteX0" fmla="*/ 0 w 1905231"/>
                <a:gd name="connsiteY0" fmla="*/ 3221909 h 3221909"/>
                <a:gd name="connsiteX1" fmla="*/ 1510492 w 1905231"/>
                <a:gd name="connsiteY1" fmla="*/ 0 h 3221909"/>
                <a:gd name="connsiteX2" fmla="*/ 1905231 w 1905231"/>
                <a:gd name="connsiteY2" fmla="*/ 532235 h 3221909"/>
                <a:gd name="connsiteX3" fmla="*/ 608296 w 1905231"/>
                <a:gd name="connsiteY3" fmla="*/ 3221909 h 3221909"/>
                <a:gd name="connsiteX4" fmla="*/ 0 w 1905231"/>
                <a:gd name="connsiteY4" fmla="*/ 3221909 h 3221909"/>
                <a:gd name="connsiteX0" fmla="*/ 0 w 1633554"/>
                <a:gd name="connsiteY0" fmla="*/ 2623843 h 3221909"/>
                <a:gd name="connsiteX1" fmla="*/ 1238815 w 1633554"/>
                <a:gd name="connsiteY1" fmla="*/ 0 h 3221909"/>
                <a:gd name="connsiteX2" fmla="*/ 1633554 w 1633554"/>
                <a:gd name="connsiteY2" fmla="*/ 532235 h 3221909"/>
                <a:gd name="connsiteX3" fmla="*/ 336619 w 1633554"/>
                <a:gd name="connsiteY3" fmla="*/ 3221909 h 3221909"/>
                <a:gd name="connsiteX4" fmla="*/ 0 w 1633554"/>
                <a:gd name="connsiteY4" fmla="*/ 2623843 h 3221909"/>
                <a:gd name="connsiteX0" fmla="*/ 0 w 1633554"/>
                <a:gd name="connsiteY0" fmla="*/ 2623843 h 2623843"/>
                <a:gd name="connsiteX1" fmla="*/ 1238815 w 1633554"/>
                <a:gd name="connsiteY1" fmla="*/ 0 h 2623843"/>
                <a:gd name="connsiteX2" fmla="*/ 1633554 w 1633554"/>
                <a:gd name="connsiteY2" fmla="*/ 532235 h 2623843"/>
                <a:gd name="connsiteX3" fmla="*/ 478019 w 1633554"/>
                <a:gd name="connsiteY3" fmla="*/ 2282809 h 2623843"/>
                <a:gd name="connsiteX4" fmla="*/ 0 w 1633554"/>
                <a:gd name="connsiteY4" fmla="*/ 2623843 h 2623843"/>
                <a:gd name="connsiteX0" fmla="*/ 0 w 1633554"/>
                <a:gd name="connsiteY0" fmla="*/ 2623843 h 2623843"/>
                <a:gd name="connsiteX1" fmla="*/ 1238815 w 1633554"/>
                <a:gd name="connsiteY1" fmla="*/ 0 h 2623843"/>
                <a:gd name="connsiteX2" fmla="*/ 1633554 w 1633554"/>
                <a:gd name="connsiteY2" fmla="*/ 532235 h 2623843"/>
                <a:gd name="connsiteX3" fmla="*/ 852662 w 1633554"/>
                <a:gd name="connsiteY3" fmla="*/ 2069197 h 2623843"/>
                <a:gd name="connsiteX4" fmla="*/ 0 w 1633554"/>
                <a:gd name="connsiteY4" fmla="*/ 2623843 h 2623843"/>
                <a:gd name="connsiteX0" fmla="*/ 0 w 1610445"/>
                <a:gd name="connsiteY0" fmla="*/ 2623843 h 2623843"/>
                <a:gd name="connsiteX1" fmla="*/ 1238815 w 1610445"/>
                <a:gd name="connsiteY1" fmla="*/ 0 h 2623843"/>
                <a:gd name="connsiteX2" fmla="*/ 1610445 w 1610445"/>
                <a:gd name="connsiteY2" fmla="*/ 549044 h 2623843"/>
                <a:gd name="connsiteX3" fmla="*/ 852662 w 1610445"/>
                <a:gd name="connsiteY3" fmla="*/ 2069197 h 2623843"/>
                <a:gd name="connsiteX4" fmla="*/ 0 w 1610445"/>
                <a:gd name="connsiteY4" fmla="*/ 2623843 h 2623843"/>
                <a:gd name="connsiteX0" fmla="*/ 0 w 1610445"/>
                <a:gd name="connsiteY0" fmla="*/ 2681267 h 2681267"/>
                <a:gd name="connsiteX1" fmla="*/ 1220604 w 1610445"/>
                <a:gd name="connsiteY1" fmla="*/ 0 h 2681267"/>
                <a:gd name="connsiteX2" fmla="*/ 1610445 w 1610445"/>
                <a:gd name="connsiteY2" fmla="*/ 606468 h 2681267"/>
                <a:gd name="connsiteX3" fmla="*/ 852662 w 1610445"/>
                <a:gd name="connsiteY3" fmla="*/ 2126621 h 2681267"/>
                <a:gd name="connsiteX4" fmla="*/ 0 w 1610445"/>
                <a:gd name="connsiteY4" fmla="*/ 2681267 h 2681267"/>
                <a:gd name="connsiteX0" fmla="*/ 0 w 1610445"/>
                <a:gd name="connsiteY0" fmla="*/ 2591630 h 2591630"/>
                <a:gd name="connsiteX1" fmla="*/ 1226913 w 1610445"/>
                <a:gd name="connsiteY1" fmla="*/ 0 h 2591630"/>
                <a:gd name="connsiteX2" fmla="*/ 1610445 w 1610445"/>
                <a:gd name="connsiteY2" fmla="*/ 516831 h 2591630"/>
                <a:gd name="connsiteX3" fmla="*/ 852662 w 1610445"/>
                <a:gd name="connsiteY3" fmla="*/ 2036984 h 2591630"/>
                <a:gd name="connsiteX4" fmla="*/ 0 w 1610445"/>
                <a:gd name="connsiteY4" fmla="*/ 2591630 h 2591630"/>
                <a:gd name="connsiteX0" fmla="*/ 0 w 1610445"/>
                <a:gd name="connsiteY0" fmla="*/ 2568522 h 2568522"/>
                <a:gd name="connsiteX1" fmla="*/ 1243722 w 1610445"/>
                <a:gd name="connsiteY1" fmla="*/ 0 h 2568522"/>
                <a:gd name="connsiteX2" fmla="*/ 1610445 w 1610445"/>
                <a:gd name="connsiteY2" fmla="*/ 493723 h 2568522"/>
                <a:gd name="connsiteX3" fmla="*/ 852662 w 1610445"/>
                <a:gd name="connsiteY3" fmla="*/ 2013876 h 2568522"/>
                <a:gd name="connsiteX4" fmla="*/ 0 w 1610445"/>
                <a:gd name="connsiteY4" fmla="*/ 2568522 h 2568522"/>
                <a:gd name="connsiteX0" fmla="*/ 0 w 1610445"/>
                <a:gd name="connsiteY0" fmla="*/ 2568522 h 2568522"/>
                <a:gd name="connsiteX1" fmla="*/ 1243722 w 1610445"/>
                <a:gd name="connsiteY1" fmla="*/ 0 h 2568522"/>
                <a:gd name="connsiteX2" fmla="*/ 1610445 w 1610445"/>
                <a:gd name="connsiteY2" fmla="*/ 493723 h 2568522"/>
                <a:gd name="connsiteX3" fmla="*/ 852662 w 1610445"/>
                <a:gd name="connsiteY3" fmla="*/ 2013876 h 2568522"/>
                <a:gd name="connsiteX4" fmla="*/ 0 w 1610445"/>
                <a:gd name="connsiteY4" fmla="*/ 2568522 h 2568522"/>
                <a:gd name="connsiteX0" fmla="*/ 0 w 1610445"/>
                <a:gd name="connsiteY0" fmla="*/ 2568522 h 2568522"/>
                <a:gd name="connsiteX1" fmla="*/ 1243722 w 1610445"/>
                <a:gd name="connsiteY1" fmla="*/ 0 h 2568522"/>
                <a:gd name="connsiteX2" fmla="*/ 1610445 w 1610445"/>
                <a:gd name="connsiteY2" fmla="*/ 493723 h 2568522"/>
                <a:gd name="connsiteX3" fmla="*/ 852662 w 1610445"/>
                <a:gd name="connsiteY3" fmla="*/ 2013876 h 2568522"/>
                <a:gd name="connsiteX4" fmla="*/ 0 w 1610445"/>
                <a:gd name="connsiteY4" fmla="*/ 2568522 h 256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445" h="2568522">
                  <a:moveTo>
                    <a:pt x="0" y="2568522"/>
                  </a:moveTo>
                  <a:cubicBezTo>
                    <a:pt x="414574" y="1712348"/>
                    <a:pt x="590383" y="1418523"/>
                    <a:pt x="1243722" y="0"/>
                  </a:cubicBezTo>
                  <a:lnTo>
                    <a:pt x="1610445" y="493723"/>
                  </a:lnTo>
                  <a:lnTo>
                    <a:pt x="852662" y="2013876"/>
                  </a:lnTo>
                  <a:lnTo>
                    <a:pt x="0" y="256852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4845311" y="6470013"/>
            <a:ext cx="371139" cy="380394"/>
            <a:chOff x="3270646" y="6161359"/>
            <a:chExt cx="578344" cy="592766"/>
          </a:xfrm>
        </p:grpSpPr>
        <p:sp>
          <p:nvSpPr>
            <p:cNvPr id="120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5800076" y="6167863"/>
            <a:ext cx="371139" cy="380394"/>
            <a:chOff x="3270646" y="6161359"/>
            <a:chExt cx="578344" cy="592766"/>
          </a:xfrm>
        </p:grpSpPr>
        <p:sp>
          <p:nvSpPr>
            <p:cNvPr id="123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7143702" y="5916621"/>
            <a:ext cx="371139" cy="380394"/>
            <a:chOff x="3270646" y="6161359"/>
            <a:chExt cx="578344" cy="592766"/>
          </a:xfrm>
        </p:grpSpPr>
        <p:sp>
          <p:nvSpPr>
            <p:cNvPr id="126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128" name="Группа 127"/>
          <p:cNvGrpSpPr/>
          <p:nvPr/>
        </p:nvGrpSpPr>
        <p:grpSpPr>
          <a:xfrm>
            <a:off x="7717753" y="5757329"/>
            <a:ext cx="371139" cy="380394"/>
            <a:chOff x="3270646" y="6161359"/>
            <a:chExt cx="578344" cy="592766"/>
          </a:xfrm>
        </p:grpSpPr>
        <p:sp>
          <p:nvSpPr>
            <p:cNvPr id="129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144" name="Группа 143"/>
          <p:cNvGrpSpPr/>
          <p:nvPr/>
        </p:nvGrpSpPr>
        <p:grpSpPr>
          <a:xfrm>
            <a:off x="275408" y="601773"/>
            <a:ext cx="2815673" cy="4850139"/>
            <a:chOff x="-3211116" y="3632004"/>
            <a:chExt cx="2815673" cy="485013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205237" y="3632004"/>
              <a:ext cx="2800350" cy="4850139"/>
            </a:xfrm>
            <a:prstGeom prst="rect">
              <a:avLst/>
            </a:prstGeom>
          </p:spPr>
        </p:pic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11116" y="4345782"/>
              <a:ext cx="2815673" cy="2577797"/>
            </a:xfrm>
            <a:prstGeom prst="rect">
              <a:avLst/>
            </a:prstGeom>
          </p:spPr>
        </p:pic>
      </p:grpSp>
      <p:grpSp>
        <p:nvGrpSpPr>
          <p:cNvPr id="146" name="Группа 145"/>
          <p:cNvGrpSpPr/>
          <p:nvPr/>
        </p:nvGrpSpPr>
        <p:grpSpPr>
          <a:xfrm>
            <a:off x="9248843" y="68704"/>
            <a:ext cx="2868601" cy="4850139"/>
            <a:chOff x="-4003325" y="1854555"/>
            <a:chExt cx="2868601" cy="4850139"/>
          </a:xfrm>
        </p:grpSpPr>
        <p:pic>
          <p:nvPicPr>
            <p:cNvPr id="142" name="Рисунок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003325" y="1854555"/>
              <a:ext cx="2800350" cy="4850139"/>
            </a:xfrm>
            <a:prstGeom prst="rect">
              <a:avLst/>
            </a:prstGeom>
          </p:spPr>
        </p:pic>
        <p:sp>
          <p:nvSpPr>
            <p:cNvPr id="145" name="文本框 1953">
              <a:extLst>
                <a:ext uri="{FF2B5EF4-FFF2-40B4-BE49-F238E27FC236}">
                  <a16:creationId xmlns:a16="http://schemas.microsoft.com/office/drawing/2014/main" id="{3BD37D4F-DE89-49F7-B509-9CD9353C5EED}"/>
                </a:ext>
              </a:extLst>
            </p:cNvPr>
            <p:cNvSpPr txBox="1"/>
            <p:nvPr/>
          </p:nvSpPr>
          <p:spPr>
            <a:xfrm>
              <a:off x="-3886545" y="2041222"/>
              <a:ext cx="2751821" cy="41011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Отсчёт  пошёл</a:t>
              </a:r>
              <a:endParaRPr lang="ru-RU" dirty="0">
                <a:solidFill>
                  <a:srgbClr val="C00000"/>
                </a:solidFill>
                <a:latin typeface="PFBeauSansPro-Regular"/>
              </a:endParaRPr>
            </a:p>
            <a:p>
              <a:pPr>
                <a:spcAft>
                  <a:spcPts val="600"/>
                </a:spcAft>
              </a:pPr>
              <a:r>
                <a:rPr lang="ru-RU" dirty="0">
                  <a:latin typeface="PFBeauSansPro-Regular"/>
                </a:rPr>
                <a:t>Заложен фундамент. </a:t>
              </a:r>
            </a:p>
            <a:p>
              <a:pPr>
                <a:spcAft>
                  <a:spcPts val="600"/>
                </a:spcAft>
              </a:pPr>
              <a:r>
                <a:rPr lang="ru-RU" dirty="0">
                  <a:latin typeface="PFBeauSansPro-Regular"/>
                </a:rPr>
                <a:t>Стройка то и дело останавливалась из‑за нехватки  рабочих рук. За 1971 год удалось лишь заложить фундаменты под основные объекты. Специалисты предприятия делали все, что могли, чтобы ускорить строительство. </a:t>
              </a:r>
              <a:br>
                <a:rPr lang="ru-RU" dirty="0">
                  <a:latin typeface="PFBeauSansPro-Regular"/>
                </a:rPr>
              </a:br>
              <a:endParaRPr lang="ru-RU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PFBeauSansPro-Regular"/>
                <a:ea typeface="微软雅黑" panose="020B0503020204020204" pitchFamily="34" charset="-122"/>
              </a:endParaRPr>
            </a:p>
          </p:txBody>
        </p:sp>
      </p:grpSp>
      <p:sp>
        <p:nvSpPr>
          <p:cNvPr id="147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4637405" y="6124989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1971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148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6917390" y="5553049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197</a:t>
            </a:r>
            <a:r>
              <a:rPr lang="en-US" sz="2000" b="1" dirty="0"/>
              <a:t>7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149" name="Группа 148"/>
          <p:cNvGrpSpPr/>
          <p:nvPr/>
        </p:nvGrpSpPr>
        <p:grpSpPr>
          <a:xfrm>
            <a:off x="5222005" y="5831616"/>
            <a:ext cx="1344802" cy="514877"/>
            <a:chOff x="5222005" y="5831616"/>
            <a:chExt cx="1344802" cy="514877"/>
          </a:xfrm>
        </p:grpSpPr>
        <p:sp>
          <p:nvSpPr>
            <p:cNvPr id="150" name="文本框 1025">
              <a:extLst>
                <a:ext uri="{FF2B5EF4-FFF2-40B4-BE49-F238E27FC236}">
                  <a16:creationId xmlns:a16="http://schemas.microsoft.com/office/drawing/2014/main" id="{960094C9-88A7-4B1C-ABCA-CAEE141CEA76}"/>
                </a:ext>
              </a:extLst>
            </p:cNvPr>
            <p:cNvSpPr txBox="1"/>
            <p:nvPr/>
          </p:nvSpPr>
          <p:spPr>
            <a:xfrm>
              <a:off x="5222005" y="5946383"/>
              <a:ext cx="792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1972-</a:t>
              </a:r>
              <a:endParaRPr lang="zh-CN" altLang="en-US" sz="2000" b="1" dirty="0">
                <a:ea typeface="LiHei Pro" panose="020B0500000000000000" pitchFamily="34" charset="-122"/>
              </a:endParaRPr>
            </a:p>
          </p:txBody>
        </p:sp>
        <p:sp>
          <p:nvSpPr>
            <p:cNvPr id="151" name="文本框 1025">
              <a:extLst>
                <a:ext uri="{FF2B5EF4-FFF2-40B4-BE49-F238E27FC236}">
                  <a16:creationId xmlns:a16="http://schemas.microsoft.com/office/drawing/2014/main" id="{960094C9-88A7-4B1C-ABCA-CAEE141CEA76}"/>
                </a:ext>
              </a:extLst>
            </p:cNvPr>
            <p:cNvSpPr txBox="1"/>
            <p:nvPr/>
          </p:nvSpPr>
          <p:spPr>
            <a:xfrm>
              <a:off x="5774559" y="5831616"/>
              <a:ext cx="792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1975</a:t>
              </a:r>
              <a:endParaRPr lang="zh-CN" altLang="en-US" b="1" dirty="0">
                <a:ea typeface="LiHei Pro" panose="020B0500000000000000" pitchFamily="34" charset="-122"/>
              </a:endParaRPr>
            </a:p>
          </p:txBody>
        </p:sp>
      </p:grpSp>
      <p:sp>
        <p:nvSpPr>
          <p:cNvPr id="152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7526937" y="5423013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197</a:t>
            </a:r>
            <a:r>
              <a:rPr lang="en-US" sz="2000" b="1" dirty="0"/>
              <a:t>8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153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7842723" y="4655017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</a:t>
            </a:r>
            <a:r>
              <a:rPr lang="en-US" sz="2000" b="1" dirty="0"/>
              <a:t>82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154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7246039" y="4558870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</a:t>
            </a:r>
            <a:r>
              <a:rPr lang="en-US" sz="2000" b="1" dirty="0"/>
              <a:t>83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155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6132084" y="4324066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</a:t>
            </a:r>
            <a:r>
              <a:rPr lang="en-US" sz="2000" b="1" dirty="0"/>
              <a:t>86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156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5566521" y="4206624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</a:t>
            </a:r>
            <a:r>
              <a:rPr lang="en-US" sz="2000" b="1" dirty="0"/>
              <a:t>88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157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4990523" y="4089980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</a:t>
            </a:r>
            <a:r>
              <a:rPr lang="en-US" sz="2000" b="1" dirty="0"/>
              <a:t>89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158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4394403" y="3953968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</a:t>
            </a:r>
            <a:r>
              <a:rPr lang="en-US" sz="2000" b="1" dirty="0"/>
              <a:t>90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240670" y="104847"/>
            <a:ext cx="3202102" cy="6723405"/>
            <a:chOff x="-2958894" y="1651491"/>
            <a:chExt cx="2800350" cy="4850139"/>
          </a:xfrm>
        </p:grpSpPr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958894" y="1651491"/>
              <a:ext cx="2800350" cy="4850139"/>
            </a:xfrm>
            <a:prstGeom prst="rect">
              <a:avLst/>
            </a:prstGeom>
          </p:spPr>
        </p:pic>
        <p:sp>
          <p:nvSpPr>
            <p:cNvPr id="165" name="Прямоугольник 164"/>
            <p:cNvSpPr/>
            <p:nvPr/>
          </p:nvSpPr>
          <p:spPr>
            <a:xfrm>
              <a:off x="-2863318" y="1810620"/>
              <a:ext cx="2613160" cy="39703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990000"/>
                  </a:solidFill>
                  <a:latin typeface="PFBeauSansPro-Regular"/>
                  <a:cs typeface="Calibri" panose="020F0502020204030204" pitchFamily="34" charset="0"/>
                </a:rPr>
                <a:t>Кирпичик за кирпичиком</a:t>
              </a:r>
              <a:endParaRPr lang="ru-RU" altLang="ru-RU" dirty="0">
                <a:latin typeface="PFBeauSansPro-Regular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000000"/>
                  </a:solidFill>
                  <a:latin typeface="PFBeauSansPro-Regular"/>
                  <a:cs typeface="Calibri" panose="020F0502020204030204" pitchFamily="34" charset="0"/>
                </a:rPr>
                <a:t>Возведение первого корпуса. В цеху №40, где стартовало производство — выпуск  верстаков,   тумбочек станочника и стульев монтажника, которые предназначались</a:t>
              </a:r>
              <a:endParaRPr lang="ru-RU" altLang="ru-RU" dirty="0">
                <a:latin typeface="PFBeauSansPro-Regular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000000"/>
                  </a:solidFill>
                  <a:latin typeface="PFBeauSansPro-Regular"/>
                  <a:cs typeface="Calibri" panose="020F0502020204030204" pitchFamily="34" charset="0"/>
                </a:rPr>
                <a:t>для предприятий  ведомства</a:t>
              </a:r>
              <a:endParaRPr lang="ru-RU" altLang="ru-RU" dirty="0">
                <a:latin typeface="PFBeauSansPro-Regular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000000"/>
                  </a:solidFill>
                  <a:latin typeface="PFBeauSansPro-Regular"/>
                  <a:cs typeface="Calibri" panose="020F0502020204030204" pitchFamily="34" charset="0"/>
                </a:rPr>
                <a:t>МИНРАДИОПРОМА.</a:t>
              </a:r>
              <a:endParaRPr lang="ru-RU" altLang="ru-RU" dirty="0">
                <a:latin typeface="PFBeauSansPro-Regular"/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7433277" y="4875863"/>
            <a:ext cx="371139" cy="380394"/>
            <a:chOff x="3270646" y="6161359"/>
            <a:chExt cx="578344" cy="592766"/>
          </a:xfrm>
        </p:grpSpPr>
        <p:sp>
          <p:nvSpPr>
            <p:cNvPr id="171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72" name="Рисунок 1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6318906" y="4649207"/>
            <a:ext cx="371139" cy="380394"/>
            <a:chOff x="3270646" y="6161359"/>
            <a:chExt cx="578344" cy="592766"/>
          </a:xfrm>
        </p:grpSpPr>
        <p:sp>
          <p:nvSpPr>
            <p:cNvPr id="174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176" name="Группа 175"/>
          <p:cNvGrpSpPr/>
          <p:nvPr/>
        </p:nvGrpSpPr>
        <p:grpSpPr>
          <a:xfrm>
            <a:off x="5749002" y="4534512"/>
            <a:ext cx="371139" cy="380394"/>
            <a:chOff x="3270646" y="6161359"/>
            <a:chExt cx="578344" cy="592766"/>
          </a:xfrm>
        </p:grpSpPr>
        <p:sp>
          <p:nvSpPr>
            <p:cNvPr id="177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179" name="Группа 178"/>
          <p:cNvGrpSpPr/>
          <p:nvPr/>
        </p:nvGrpSpPr>
        <p:grpSpPr>
          <a:xfrm>
            <a:off x="5170520" y="4424513"/>
            <a:ext cx="371139" cy="380394"/>
            <a:chOff x="3270646" y="6161359"/>
            <a:chExt cx="578344" cy="592766"/>
          </a:xfrm>
        </p:grpSpPr>
        <p:sp>
          <p:nvSpPr>
            <p:cNvPr id="180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184" name="Группа 183"/>
          <p:cNvGrpSpPr/>
          <p:nvPr/>
        </p:nvGrpSpPr>
        <p:grpSpPr>
          <a:xfrm>
            <a:off x="8919440" y="67030"/>
            <a:ext cx="3238272" cy="4850139"/>
            <a:chOff x="12243226" y="5063751"/>
            <a:chExt cx="2970286" cy="4850139"/>
          </a:xfrm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43226" y="5063751"/>
              <a:ext cx="2970286" cy="4850139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32024" y="5958493"/>
              <a:ext cx="2811619" cy="2447419"/>
            </a:xfrm>
            <a:prstGeom prst="rect">
              <a:avLst/>
            </a:prstGeom>
          </p:spPr>
        </p:pic>
      </p:grpSp>
      <p:grpSp>
        <p:nvGrpSpPr>
          <p:cNvPr id="186" name="Группа 185"/>
          <p:cNvGrpSpPr/>
          <p:nvPr/>
        </p:nvGrpSpPr>
        <p:grpSpPr>
          <a:xfrm>
            <a:off x="8962876" y="188348"/>
            <a:ext cx="3239433" cy="4730496"/>
            <a:chOff x="8603055" y="-5168457"/>
            <a:chExt cx="2995022" cy="4730496"/>
          </a:xfrm>
        </p:grpSpPr>
        <p:pic>
          <p:nvPicPr>
            <p:cNvPr id="137" name="Рисунок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97727" y="-5168457"/>
              <a:ext cx="2800350" cy="4730496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03055" y="-4446013"/>
              <a:ext cx="2940682" cy="3084124"/>
            </a:xfrm>
            <a:prstGeom prst="rect">
              <a:avLst/>
            </a:prstGeom>
          </p:spPr>
        </p:pic>
      </p:grpSp>
      <p:grpSp>
        <p:nvGrpSpPr>
          <p:cNvPr id="188" name="Группа 187"/>
          <p:cNvGrpSpPr/>
          <p:nvPr/>
        </p:nvGrpSpPr>
        <p:grpSpPr>
          <a:xfrm>
            <a:off x="16266" y="-66730"/>
            <a:ext cx="3536782" cy="6950982"/>
            <a:chOff x="12243226" y="-904722"/>
            <a:chExt cx="2800350" cy="5660974"/>
          </a:xfrm>
        </p:grpSpPr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43226" y="-904722"/>
              <a:ext cx="2800350" cy="5660974"/>
            </a:xfrm>
            <a:prstGeom prst="rect">
              <a:avLst/>
            </a:prstGeom>
          </p:spPr>
        </p:pic>
        <p:sp>
          <p:nvSpPr>
            <p:cNvPr id="187" name="文本框 1953">
              <a:extLst>
                <a:ext uri="{FF2B5EF4-FFF2-40B4-BE49-F238E27FC236}">
                  <a16:creationId xmlns:a16="http://schemas.microsoft.com/office/drawing/2014/main" id="{F5F4CB62-AD31-4F3F-9A68-CD9184BBDEBF}"/>
                </a:ext>
              </a:extLst>
            </p:cNvPr>
            <p:cNvSpPr txBox="1"/>
            <p:nvPr/>
          </p:nvSpPr>
          <p:spPr>
            <a:xfrm>
              <a:off x="12500512" y="-248644"/>
              <a:ext cx="2370901" cy="366586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PFBeauSansPro-Bbook"/>
                </a:rPr>
                <a:t>ЛОСЬ первая станция</a:t>
              </a:r>
              <a:endParaRPr lang="en-US" b="1" dirty="0">
                <a:solidFill>
                  <a:srgbClr val="C00000"/>
                </a:solidFill>
                <a:latin typeface="PFBeauSansPro-Bbook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000000"/>
                  </a:solidFill>
                  <a:latin typeface="PFBeauSansPro-Bbook"/>
                  <a:cs typeface="Calibri" panose="020F0502020204030204" pitchFamily="34" charset="0"/>
                </a:rPr>
                <a:t>Завод получил задание  подготовиться</a:t>
              </a:r>
              <a:endParaRPr lang="ru-RU" altLang="ru-RU" dirty="0">
                <a:latin typeface="PFBeauSansPro-Bbook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000000"/>
                  </a:solidFill>
                  <a:latin typeface="PFBeauSansPro-Bbook"/>
                  <a:cs typeface="Calibri" panose="020F0502020204030204" pitchFamily="34" charset="0"/>
                </a:rPr>
                <a:t>К производству  нового  изделия — аппаратуры 3б-47 «кварц», Важной составляющей «умной</a:t>
              </a:r>
              <a:endParaRPr lang="ru-RU" altLang="ru-RU" dirty="0">
                <a:latin typeface="PFBeauSansPro-Bbook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000000"/>
                  </a:solidFill>
                  <a:latin typeface="PFBeauSansPro-Bbook"/>
                  <a:cs typeface="Calibri" panose="020F0502020204030204" pitchFamily="34" charset="0"/>
                </a:rPr>
                <a:t>начинки» крылатой противокорабельной ракеты п-700 универсального</a:t>
              </a:r>
              <a:endParaRPr lang="ru-RU" altLang="ru-RU" dirty="0">
                <a:latin typeface="PFBeauSansPro-Bbook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000000"/>
                  </a:solidFill>
                  <a:latin typeface="PFBeauSansPro-Bbook"/>
                  <a:cs typeface="Calibri" panose="020F0502020204030204" pitchFamily="34" charset="0"/>
                </a:rPr>
                <a:t>ракетного комплекса</a:t>
              </a:r>
              <a:endParaRPr lang="ru-RU" altLang="ru-RU" dirty="0">
                <a:latin typeface="PFBeauSansPro-Bbook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000000"/>
                  </a:solidFill>
                  <a:latin typeface="PFBeauSansPro-Bbook"/>
                  <a:cs typeface="Calibri" panose="020F0502020204030204" pitchFamily="34" charset="0"/>
                </a:rPr>
                <a:t>«ГРАНИТ».</a:t>
              </a:r>
              <a:endParaRPr lang="ru-RU" altLang="ru-RU" dirty="0">
                <a:latin typeface="PFBeauSansPro-Bbook"/>
              </a:endParaRPr>
            </a:p>
            <a:p>
              <a:endParaRPr lang="ru-RU" b="1" dirty="0">
                <a:latin typeface="PFBeauSansPro-Bbook"/>
              </a:endParaRPr>
            </a:p>
            <a:p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PFBeauSansPro-Bbook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0" name="Группа 189"/>
          <p:cNvGrpSpPr/>
          <p:nvPr/>
        </p:nvGrpSpPr>
        <p:grpSpPr>
          <a:xfrm>
            <a:off x="205623" y="156118"/>
            <a:ext cx="3014647" cy="4850139"/>
            <a:chOff x="2665480" y="-4484564"/>
            <a:chExt cx="2800350" cy="4850139"/>
          </a:xfrm>
        </p:grpSpPr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5480" y="-4484564"/>
              <a:ext cx="2800350" cy="4850139"/>
            </a:xfrm>
            <a:prstGeom prst="rect">
              <a:avLst/>
            </a:prstGeom>
          </p:spPr>
        </p:pic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54189" y="-3965616"/>
              <a:ext cx="2704553" cy="1644910"/>
            </a:xfrm>
            <a:prstGeom prst="rect">
              <a:avLst/>
            </a:prstGeom>
          </p:spPr>
        </p:pic>
      </p:grpSp>
      <p:grpSp>
        <p:nvGrpSpPr>
          <p:cNvPr id="192" name="Группа 191"/>
          <p:cNvGrpSpPr/>
          <p:nvPr/>
        </p:nvGrpSpPr>
        <p:grpSpPr>
          <a:xfrm>
            <a:off x="8800203" y="-122904"/>
            <a:ext cx="3437695" cy="4850139"/>
            <a:chOff x="5665210" y="-4791029"/>
            <a:chExt cx="2692105" cy="4850139"/>
          </a:xfrm>
        </p:grpSpPr>
        <p:pic>
          <p:nvPicPr>
            <p:cNvPr id="136" name="Рисунок 1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5210" y="-4791029"/>
              <a:ext cx="2692105" cy="4850139"/>
            </a:xfrm>
            <a:prstGeom prst="rect">
              <a:avLst/>
            </a:prstGeom>
          </p:spPr>
        </p:pic>
        <p:sp>
          <p:nvSpPr>
            <p:cNvPr id="191" name="文本框 1952">
              <a:extLst>
                <a:ext uri="{FF2B5EF4-FFF2-40B4-BE49-F238E27FC236}">
                  <a16:creationId xmlns:a16="http://schemas.microsoft.com/office/drawing/2014/main" id="{6A586EE9-7EAB-46A6-84F1-1CED8E6A0DDF}"/>
                </a:ext>
              </a:extLst>
            </p:cNvPr>
            <p:cNvSpPr txBox="1"/>
            <p:nvPr/>
          </p:nvSpPr>
          <p:spPr>
            <a:xfrm>
              <a:off x="5991524" y="-4523566"/>
              <a:ext cx="2061604" cy="45012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altLang="ru-RU" b="1" dirty="0">
                  <a:solidFill>
                    <a:srgbClr val="990000"/>
                  </a:solidFill>
                  <a:latin typeface="PFBeauSansPro-Regular"/>
                  <a:cs typeface="Calibri" panose="020F0502020204030204" pitchFamily="34" charset="0"/>
                </a:rPr>
                <a:t>СМАЛЬТА винтокрылая техника</a:t>
              </a:r>
              <a:endParaRPr lang="ru-RU" altLang="ru-RU" dirty="0">
                <a:latin typeface="PFBeauSansPro-Regular"/>
              </a:endParaRPr>
            </a:p>
            <a:p>
              <a:r>
                <a:rPr lang="ru-RU" dirty="0">
                  <a:latin typeface="PFBeauSansPro-Regular"/>
                </a:rPr>
                <a:t>Станция «Смальта», разработка —  активный ретранслятор сигналов, способный подавлять радиоэлектронные средства противника с непрерывным, импульсным и  </a:t>
              </a:r>
              <a:r>
                <a:rPr lang="ru-RU" dirty="0" err="1">
                  <a:latin typeface="PFBeauSansPro-Regular"/>
                </a:rPr>
                <a:t>квазинепрерывным</a:t>
              </a:r>
              <a:r>
                <a:rPr lang="ru-RU" dirty="0">
                  <a:latin typeface="PFBeauSansPro-Regular"/>
                </a:rPr>
                <a:t> излучением. Самолет оказывается</a:t>
              </a:r>
            </a:p>
            <a:p>
              <a:r>
                <a:rPr lang="ru-RU" dirty="0">
                  <a:latin typeface="PFBeauSansPro-Regular"/>
                </a:rPr>
                <a:t>невидимым для РЛС.</a:t>
              </a:r>
              <a:endParaRPr lang="en-US" altLang="zh-CN" dirty="0">
                <a:latin typeface="PFBeauSansPro-Regular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336555" y="431520"/>
            <a:ext cx="2951279" cy="4850139"/>
            <a:chOff x="12029974" y="-5168459"/>
            <a:chExt cx="2951279" cy="4850139"/>
          </a:xfrm>
        </p:grpSpPr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29974" y="-5168459"/>
              <a:ext cx="2800350" cy="4850139"/>
            </a:xfrm>
            <a:prstGeom prst="rect">
              <a:avLst/>
            </a:prstGeom>
          </p:spPr>
        </p:pic>
        <p:sp>
          <p:nvSpPr>
            <p:cNvPr id="193" name="文本框 1953">
              <a:extLst>
                <a:ext uri="{FF2B5EF4-FFF2-40B4-BE49-F238E27FC236}">
                  <a16:creationId xmlns:a16="http://schemas.microsoft.com/office/drawing/2014/main" id="{F5F4CB62-AD31-4F3F-9A68-CD9184BBDEBF}"/>
                </a:ext>
              </a:extLst>
            </p:cNvPr>
            <p:cNvSpPr txBox="1"/>
            <p:nvPr/>
          </p:nvSpPr>
          <p:spPr>
            <a:xfrm>
              <a:off x="12148510" y="-5034069"/>
              <a:ext cx="2832743" cy="39472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Станция  КВАРЦ</a:t>
              </a:r>
            </a:p>
            <a:p>
              <a:pPr>
                <a:tabLst>
                  <a:tab pos="1879600" algn="l"/>
                </a:tabLst>
              </a:pPr>
              <a:r>
                <a:rPr lang="ru-RU" dirty="0">
                  <a:latin typeface="PFBeauSansPro-Regular"/>
                </a:rPr>
                <a:t>Завод получил задание  подготовиться</a:t>
              </a:r>
            </a:p>
            <a:p>
              <a:r>
                <a:rPr lang="ru-RU" dirty="0">
                  <a:latin typeface="PFBeauSansPro-Regular"/>
                </a:rPr>
                <a:t>К производству нового  изделия — аппаратуры 3б-47 «кварц», Важной составляющей «умной</a:t>
              </a:r>
            </a:p>
            <a:p>
              <a:r>
                <a:rPr lang="ru-RU" dirty="0">
                  <a:latin typeface="PFBeauSansPro-Regular"/>
                </a:rPr>
                <a:t>начинки» крылатой противокорабельной ракеты п-700 универсального</a:t>
              </a:r>
            </a:p>
            <a:p>
              <a:r>
                <a:rPr lang="ru-RU" dirty="0">
                  <a:latin typeface="PFBeauSansPro-Regular"/>
                </a:rPr>
                <a:t>ракетного комплекса «ГРАНИТ».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PFBeauSansPro-Regular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9070005" y="-11489"/>
            <a:ext cx="3121996" cy="4981149"/>
            <a:chOff x="-3140335" y="-3218882"/>
            <a:chExt cx="2925014" cy="4326657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015671" y="-3218882"/>
              <a:ext cx="2800350" cy="4326657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3140335" y="-2465714"/>
              <a:ext cx="2707708" cy="2007789"/>
            </a:xfrm>
            <a:prstGeom prst="rect">
              <a:avLst/>
            </a:prstGeom>
          </p:spPr>
        </p:pic>
      </p:grpSp>
      <p:grpSp>
        <p:nvGrpSpPr>
          <p:cNvPr id="198" name="Группа 197"/>
          <p:cNvGrpSpPr/>
          <p:nvPr/>
        </p:nvGrpSpPr>
        <p:grpSpPr>
          <a:xfrm>
            <a:off x="8831453" y="30738"/>
            <a:ext cx="3397303" cy="4807912"/>
            <a:chOff x="-4208777" y="-1581949"/>
            <a:chExt cx="2800350" cy="4926070"/>
          </a:xfrm>
        </p:grpSpPr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208777" y="-1506018"/>
              <a:ext cx="2800350" cy="4850139"/>
            </a:xfrm>
            <a:prstGeom prst="rect">
              <a:avLst/>
            </a:prstGeom>
          </p:spPr>
        </p:pic>
        <p:sp>
          <p:nvSpPr>
            <p:cNvPr id="197" name="文本框 1953">
              <a:extLst>
                <a:ext uri="{FF2B5EF4-FFF2-40B4-BE49-F238E27FC236}">
                  <a16:creationId xmlns:a16="http://schemas.microsoft.com/office/drawing/2014/main" id="{D33CB2A6-3444-41B5-A27D-5AFBDA02980D}"/>
                </a:ext>
              </a:extLst>
            </p:cNvPr>
            <p:cNvSpPr txBox="1"/>
            <p:nvPr/>
          </p:nvSpPr>
          <p:spPr>
            <a:xfrm>
              <a:off x="-4120582" y="-1581949"/>
              <a:ext cx="2554789" cy="3393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  <a:latin typeface="PFBeauSansPro-Regular"/>
              </a:endParaRPr>
            </a:p>
            <a:p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ГАРДЕНИЯ  станция</a:t>
              </a:r>
              <a:r>
                <a:rPr lang="en-US" b="1" dirty="0">
                  <a:solidFill>
                    <a:srgbClr val="C00000"/>
                  </a:solidFill>
                  <a:latin typeface="PFBeauSansPro-Regular"/>
                </a:rPr>
                <a:t> </a:t>
              </a:r>
              <a:endParaRPr lang="ru-RU" b="1" dirty="0">
                <a:solidFill>
                  <a:srgbClr val="C00000"/>
                </a:solidFill>
                <a:latin typeface="PFBeauSansPro-Regular"/>
              </a:endParaRPr>
            </a:p>
            <a:p>
              <a:r>
                <a:rPr lang="ru-RU" dirty="0">
                  <a:latin typeface="PFBeauSansPro-Regular"/>
                </a:rPr>
                <a:t>Станция  предназначалась для размещения на самолетах фронтовой авиации МиГ‑23, МиГ‑25, МиГ‑27, МиГ‑29, СУ‑24, СУ‑25, СУ‑27, а впоследствии — СУ‑35 и МиГ‑29.</a:t>
              </a:r>
            </a:p>
            <a:p>
              <a:endParaRPr lang="ru-RU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PFBeauSansPro-Regular"/>
                <a:ea typeface="微软雅黑" panose="020B0503020204020204" pitchFamily="34" charset="-122"/>
              </a:endParaRPr>
            </a:p>
            <a:p>
              <a:endParaRPr lang="ru-RU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PFBeauSansPro-Regular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364080" y="402571"/>
            <a:ext cx="2809964" cy="4850139"/>
            <a:chOff x="-276997" y="-4199466"/>
            <a:chExt cx="2809964" cy="4850139"/>
          </a:xfrm>
        </p:grpSpPr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76997" y="-4199466"/>
              <a:ext cx="2800350" cy="4850139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76997" y="-3400532"/>
              <a:ext cx="2809964" cy="1582132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438200" y="548214"/>
            <a:ext cx="2921451" cy="4850139"/>
            <a:chOff x="6701827" y="7322013"/>
            <a:chExt cx="2921451" cy="4850139"/>
          </a:xfrm>
        </p:grpSpPr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1827" y="7322013"/>
              <a:ext cx="2800350" cy="4850139"/>
            </a:xfrm>
            <a:prstGeom prst="rect">
              <a:avLst/>
            </a:prstGeom>
          </p:spPr>
        </p:pic>
        <p:sp>
          <p:nvSpPr>
            <p:cNvPr id="214" name="文本框 1953">
              <a:extLst>
                <a:ext uri="{FF2B5EF4-FFF2-40B4-BE49-F238E27FC236}">
                  <a16:creationId xmlns:a16="http://schemas.microsoft.com/office/drawing/2014/main" id="{F5F4CB62-AD31-4F3F-9A68-CD9184BBDEBF}"/>
                </a:ext>
              </a:extLst>
            </p:cNvPr>
            <p:cNvSpPr txBox="1"/>
            <p:nvPr/>
          </p:nvSpPr>
          <p:spPr>
            <a:xfrm>
              <a:off x="6755848" y="7545861"/>
              <a:ext cx="2867430" cy="422423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ИКЭБАНА</a:t>
              </a:r>
              <a:r>
                <a:rPr lang="en-US" b="1" dirty="0">
                  <a:solidFill>
                    <a:srgbClr val="C00000"/>
                  </a:solidFill>
                  <a:latin typeface="PFBeauSansPro-Regular"/>
                </a:rPr>
                <a:t> </a:t>
              </a:r>
            </a:p>
            <a:p>
              <a:r>
                <a:rPr lang="ru-RU" dirty="0">
                  <a:latin typeface="PFBeauSansPro-Regular"/>
                </a:rPr>
                <a:t>Станция «ИКЭБАНА», стала новым словом в области средств</a:t>
              </a:r>
            </a:p>
            <a:p>
              <a:r>
                <a:rPr lang="ru-RU" dirty="0">
                  <a:latin typeface="PFBeauSansPro-Regular"/>
                </a:rPr>
                <a:t>радиоэлектронной борьбы.</a:t>
              </a:r>
              <a:r>
                <a:rPr lang="en-US" dirty="0">
                  <a:latin typeface="PFBeauSansPro-Regular"/>
                </a:rPr>
                <a:t> </a:t>
              </a:r>
              <a:r>
                <a:rPr lang="ru-RU" dirty="0">
                  <a:latin typeface="PFBeauSansPro-Regular"/>
                </a:rPr>
                <a:t>Работая в дециметровом диапазоне длин волн, она осуществляла прием сигналов, подавляемых РЛС кругового обзора, и создавала  прицельные по частоте и направлению заградительные помехи. 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PFBeauSansPro-Regular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7" name="Группа 216"/>
          <p:cNvGrpSpPr/>
          <p:nvPr/>
        </p:nvGrpSpPr>
        <p:grpSpPr>
          <a:xfrm>
            <a:off x="8831606" y="-38354"/>
            <a:ext cx="3346102" cy="4850139"/>
            <a:chOff x="-1188671" y="-4358409"/>
            <a:chExt cx="2800350" cy="4850139"/>
          </a:xfrm>
        </p:grpSpPr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88671" y="-4358409"/>
              <a:ext cx="2800350" cy="4850139"/>
            </a:xfrm>
            <a:prstGeom prst="rect">
              <a:avLst/>
            </a:prstGeom>
          </p:spPr>
        </p:pic>
        <p:pic>
          <p:nvPicPr>
            <p:cNvPr id="216" name="Рисунок 215"/>
            <p:cNvPicPr>
              <a:picLocks noChangeAspect="1"/>
            </p:cNvPicPr>
            <p:nvPr/>
          </p:nvPicPr>
          <p:blipFill rotWithShape="1">
            <a:blip r:embed="rId10"/>
            <a:srcRect r="7679"/>
            <a:stretch/>
          </p:blipFill>
          <p:spPr>
            <a:xfrm>
              <a:off x="-1121519" y="-3506756"/>
              <a:ext cx="2727866" cy="1984088"/>
            </a:xfrm>
            <a:prstGeom prst="rect">
              <a:avLst/>
            </a:prstGeom>
          </p:spPr>
        </p:pic>
      </p:grpSp>
      <p:grpSp>
        <p:nvGrpSpPr>
          <p:cNvPr id="219" name="Группа 218"/>
          <p:cNvGrpSpPr/>
          <p:nvPr/>
        </p:nvGrpSpPr>
        <p:grpSpPr>
          <a:xfrm>
            <a:off x="8830685" y="-45178"/>
            <a:ext cx="3400295" cy="4850139"/>
            <a:chOff x="-2426143" y="1827577"/>
            <a:chExt cx="3085598" cy="4850139"/>
          </a:xfrm>
        </p:grpSpPr>
        <p:pic>
          <p:nvPicPr>
            <p:cNvPr id="211" name="Рисунок 2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26143" y="1827577"/>
              <a:ext cx="3085598" cy="4850139"/>
            </a:xfrm>
            <a:prstGeom prst="rect">
              <a:avLst/>
            </a:prstGeom>
          </p:spPr>
        </p:pic>
        <p:sp>
          <p:nvSpPr>
            <p:cNvPr id="218" name="文本框 1953">
              <a:extLst>
                <a:ext uri="{FF2B5EF4-FFF2-40B4-BE49-F238E27FC236}">
                  <a16:creationId xmlns:a16="http://schemas.microsoft.com/office/drawing/2014/main" id="{F5F4CB62-AD31-4F3F-9A68-CD9184BBDEBF}"/>
                </a:ext>
              </a:extLst>
            </p:cNvPr>
            <p:cNvSpPr txBox="1"/>
            <p:nvPr/>
          </p:nvSpPr>
          <p:spPr>
            <a:xfrm>
              <a:off x="-2111154" y="1962562"/>
              <a:ext cx="2613863" cy="3393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  <a:latin typeface="PFBeauSansPro-Regular"/>
              </a:endParaRPr>
            </a:p>
            <a:p>
              <a:pPr marL="95250">
                <a:tabLst>
                  <a:tab pos="171450" algn="l"/>
                </a:tabLst>
              </a:pPr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ТЕХНИЧЕСКОЕ</a:t>
              </a:r>
            </a:p>
            <a:p>
              <a:pPr marL="95250"/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ПЕРЕВООРУЖЕНИЕ</a:t>
              </a:r>
              <a:r>
                <a:rPr lang="en-US" b="1" dirty="0">
                  <a:solidFill>
                    <a:srgbClr val="C00000"/>
                  </a:solidFill>
                  <a:latin typeface="PFBeauSansPro-Regular"/>
                </a:rPr>
                <a:t> </a:t>
              </a:r>
              <a:r>
                <a:rPr lang="ru-RU" dirty="0">
                  <a:latin typeface="PFBeauSansPro-Regular"/>
                </a:rPr>
                <a:t>на заводе был создан</a:t>
              </a:r>
            </a:p>
            <a:p>
              <a:pPr marL="95250"/>
              <a:r>
                <a:rPr lang="ru-RU" dirty="0">
                  <a:latin typeface="PFBeauSansPro-Regular"/>
                </a:rPr>
                <a:t>комплекс микроэлектроники,</a:t>
              </a:r>
            </a:p>
            <a:p>
              <a:pPr marL="95250"/>
              <a:r>
                <a:rPr lang="ru-RU" dirty="0">
                  <a:latin typeface="PFBeauSansPro-Regular"/>
                </a:rPr>
                <a:t>производивший микросборки</a:t>
              </a:r>
            </a:p>
            <a:p>
              <a:pPr marL="95250"/>
              <a:r>
                <a:rPr lang="ru-RU" dirty="0">
                  <a:latin typeface="PFBeauSansPro-Regular"/>
                </a:rPr>
                <a:t>для специальных изделий.</a:t>
              </a:r>
              <a:endParaRPr lang="ru-RU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PFBeauSansPro-Regular"/>
                <a:ea typeface="微软雅黑" panose="020B0503020204020204" pitchFamily="34" charset="-122"/>
              </a:endParaRPr>
            </a:p>
            <a:p>
              <a:endParaRPr lang="ru-RU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PFBeauSansPro-Regular"/>
                <a:ea typeface="微软雅黑" panose="020B0503020204020204" pitchFamily="34" charset="-122"/>
              </a:endParaRPr>
            </a:p>
            <a:p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PFBeauSansPro-Regular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321136" y="306702"/>
            <a:ext cx="3039081" cy="4850139"/>
            <a:chOff x="12391575" y="74585"/>
            <a:chExt cx="2896263" cy="4850139"/>
          </a:xfrm>
        </p:grpSpPr>
        <p:pic>
          <p:nvPicPr>
            <p:cNvPr id="206" name="Рисунок 2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91575" y="74585"/>
              <a:ext cx="2896263" cy="4850139"/>
            </a:xfrm>
            <a:prstGeom prst="rect">
              <a:avLst/>
            </a:prstGeom>
          </p:spPr>
        </p:pic>
        <p:pic>
          <p:nvPicPr>
            <p:cNvPr id="220" name="Рисунок 2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419310" y="678441"/>
              <a:ext cx="2772616" cy="2170050"/>
            </a:xfrm>
            <a:prstGeom prst="rect">
              <a:avLst/>
            </a:prstGeom>
          </p:spPr>
        </p:pic>
      </p:grpSp>
      <p:grpSp>
        <p:nvGrpSpPr>
          <p:cNvPr id="223" name="Группа 222"/>
          <p:cNvGrpSpPr/>
          <p:nvPr/>
        </p:nvGrpSpPr>
        <p:grpSpPr>
          <a:xfrm>
            <a:off x="348091" y="42854"/>
            <a:ext cx="3024159" cy="5440718"/>
            <a:chOff x="12841376" y="186629"/>
            <a:chExt cx="3024159" cy="5440718"/>
          </a:xfrm>
        </p:grpSpPr>
        <p:pic>
          <p:nvPicPr>
            <p:cNvPr id="207" name="Рисунок 2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60083" y="186629"/>
              <a:ext cx="3005452" cy="4850139"/>
            </a:xfrm>
            <a:prstGeom prst="rect">
              <a:avLst/>
            </a:prstGeom>
          </p:spPr>
        </p:pic>
        <p:sp>
          <p:nvSpPr>
            <p:cNvPr id="225" name="文本框 1952">
              <a:extLst>
                <a:ext uri="{FF2B5EF4-FFF2-40B4-BE49-F238E27FC236}">
                  <a16:creationId xmlns:a16="http://schemas.microsoft.com/office/drawing/2014/main" id="{6A586EE9-7EAB-46A6-84F1-1CED8E6A0DDF}"/>
                </a:ext>
              </a:extLst>
            </p:cNvPr>
            <p:cNvSpPr txBox="1"/>
            <p:nvPr/>
          </p:nvSpPr>
          <p:spPr>
            <a:xfrm>
              <a:off x="12841376" y="295118"/>
              <a:ext cx="2963703" cy="53322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altLang="ru-RU" b="1" dirty="0">
                  <a:solidFill>
                    <a:srgbClr val="990000"/>
                  </a:solidFill>
                  <a:latin typeface="PFBeauSansPro-Regular"/>
                  <a:cs typeface="Calibri" panose="020F0502020204030204" pitchFamily="34" charset="0"/>
                </a:rPr>
                <a:t>Станция Платан 1989</a:t>
              </a:r>
              <a:endParaRPr lang="ru-RU" altLang="ru-RU" dirty="0">
                <a:latin typeface="PFBeauSansPro-Regular"/>
              </a:endParaRPr>
            </a:p>
            <a:p>
              <a:r>
                <a:rPr lang="ru-RU" dirty="0">
                  <a:latin typeface="PFBeauSansPro-Regular"/>
                </a:rPr>
                <a:t>Станция предназначалась для индивидуальной и коллективной защиты летательных аппаратов от поражения зенитными управляемыми</a:t>
              </a:r>
              <a:br>
                <a:rPr lang="ru-RU" dirty="0">
                  <a:latin typeface="PFBeauSansPro-Regular"/>
                </a:rPr>
              </a:br>
              <a:r>
                <a:rPr lang="ru-RU" dirty="0">
                  <a:latin typeface="PFBeauSansPro-Regular"/>
                </a:rPr>
                <a:t>ракетами переносных </a:t>
              </a:r>
              <a:r>
                <a:rPr lang="ru-RU" dirty="0" err="1">
                  <a:latin typeface="PFBeauSansPro-Regular"/>
                </a:rPr>
                <a:t>зенитно</a:t>
              </a:r>
              <a:r>
                <a:rPr lang="ru-RU" dirty="0">
                  <a:latin typeface="PFBeauSansPro-Regular"/>
                </a:rPr>
                <a:t> ‑ ракетных комплексов типа «</a:t>
              </a:r>
              <a:r>
                <a:rPr lang="ru-RU" dirty="0" err="1">
                  <a:latin typeface="PFBeauSansPro-Regular"/>
                </a:rPr>
                <a:t>Блоупайп</a:t>
              </a:r>
              <a:r>
                <a:rPr lang="ru-RU" dirty="0">
                  <a:latin typeface="PFBeauSansPro-Regular"/>
                </a:rPr>
                <a:t>» и «</a:t>
              </a:r>
              <a:r>
                <a:rPr lang="ru-RU" dirty="0" err="1">
                  <a:latin typeface="PFBeauSansPro-Regular"/>
                </a:rPr>
                <a:t>Джавелин</a:t>
              </a:r>
              <a:r>
                <a:rPr lang="ru-RU" dirty="0">
                  <a:latin typeface="PFBeauSansPro-Regular"/>
                </a:rPr>
                <a:t>». Станция размещалась в подвесных контейнерах на самолетах МиГ‑23, Су‑25, вертолете Ми‑8МТ или в фюзеляже самолета Ил‑76МД</a:t>
              </a:r>
              <a:br>
                <a:rPr lang="ru-RU" dirty="0">
                  <a:latin typeface="PFBeauSansPro-Regular"/>
                </a:rPr>
              </a:br>
              <a:r>
                <a:rPr lang="ru-RU" dirty="0">
                  <a:latin typeface="PFBeauSansPro-Regular"/>
                </a:rPr>
                <a:t>и вертолета Ми‑24П. </a:t>
              </a:r>
              <a:endParaRPr lang="en-US" altLang="zh-CN" dirty="0">
                <a:latin typeface="PFBeauSansPro-Regular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8799156" y="149820"/>
            <a:ext cx="3304017" cy="4850139"/>
            <a:chOff x="3190465" y="7506917"/>
            <a:chExt cx="2800350" cy="4850139"/>
          </a:xfrm>
        </p:grpSpPr>
        <p:pic>
          <p:nvPicPr>
            <p:cNvPr id="208" name="Рисунок 2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0465" y="7506917"/>
              <a:ext cx="2800350" cy="4850139"/>
            </a:xfrm>
            <a:prstGeom prst="rect">
              <a:avLst/>
            </a:prstGeom>
          </p:spPr>
        </p:pic>
        <p:pic>
          <p:nvPicPr>
            <p:cNvPr id="226" name="Рисунок 2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55462" y="7931142"/>
              <a:ext cx="2584598" cy="2116551"/>
            </a:xfrm>
            <a:prstGeom prst="rect">
              <a:avLst/>
            </a:prstGeom>
          </p:spPr>
        </p:pic>
      </p:grpSp>
      <p:grpSp>
        <p:nvGrpSpPr>
          <p:cNvPr id="228" name="Группа 227"/>
          <p:cNvGrpSpPr/>
          <p:nvPr/>
        </p:nvGrpSpPr>
        <p:grpSpPr>
          <a:xfrm>
            <a:off x="5422737" y="3511734"/>
            <a:ext cx="371139" cy="380394"/>
            <a:chOff x="3270646" y="6161359"/>
            <a:chExt cx="578344" cy="592766"/>
          </a:xfrm>
        </p:grpSpPr>
        <p:sp>
          <p:nvSpPr>
            <p:cNvPr id="229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30" name="Рисунок 2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231" name="Группа 230"/>
          <p:cNvGrpSpPr/>
          <p:nvPr/>
        </p:nvGrpSpPr>
        <p:grpSpPr>
          <a:xfrm>
            <a:off x="6559943" y="3254354"/>
            <a:ext cx="371139" cy="380394"/>
            <a:chOff x="3270646" y="6161359"/>
            <a:chExt cx="578344" cy="592766"/>
          </a:xfrm>
        </p:grpSpPr>
        <p:sp>
          <p:nvSpPr>
            <p:cNvPr id="232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33" name="Рисунок 2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237" name="Группа 236"/>
          <p:cNvGrpSpPr/>
          <p:nvPr/>
        </p:nvGrpSpPr>
        <p:grpSpPr>
          <a:xfrm>
            <a:off x="7642604" y="3014297"/>
            <a:ext cx="371139" cy="380394"/>
            <a:chOff x="3270646" y="6161359"/>
            <a:chExt cx="578344" cy="592766"/>
          </a:xfrm>
        </p:grpSpPr>
        <p:sp>
          <p:nvSpPr>
            <p:cNvPr id="238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240" name="Группа 239"/>
          <p:cNvGrpSpPr/>
          <p:nvPr/>
        </p:nvGrpSpPr>
        <p:grpSpPr>
          <a:xfrm>
            <a:off x="4642772" y="1919996"/>
            <a:ext cx="371139" cy="380394"/>
            <a:chOff x="3270646" y="6161359"/>
            <a:chExt cx="578344" cy="592766"/>
          </a:xfrm>
        </p:grpSpPr>
        <p:sp>
          <p:nvSpPr>
            <p:cNvPr id="241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42" name="Рисунок 2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243" name="Группа 242"/>
          <p:cNvGrpSpPr/>
          <p:nvPr/>
        </p:nvGrpSpPr>
        <p:grpSpPr>
          <a:xfrm>
            <a:off x="7808832" y="403950"/>
            <a:ext cx="371139" cy="380394"/>
            <a:chOff x="3270646" y="6161359"/>
            <a:chExt cx="578344" cy="592766"/>
          </a:xfrm>
        </p:grpSpPr>
        <p:sp>
          <p:nvSpPr>
            <p:cNvPr id="244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45" name="Рисунок 2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246" name="Группа 245"/>
          <p:cNvGrpSpPr/>
          <p:nvPr/>
        </p:nvGrpSpPr>
        <p:grpSpPr>
          <a:xfrm>
            <a:off x="5721898" y="2141477"/>
            <a:ext cx="371139" cy="380394"/>
            <a:chOff x="3270646" y="6161359"/>
            <a:chExt cx="578344" cy="592766"/>
          </a:xfrm>
        </p:grpSpPr>
        <p:sp>
          <p:nvSpPr>
            <p:cNvPr id="247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48" name="Рисунок 2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249" name="Группа 248"/>
          <p:cNvGrpSpPr/>
          <p:nvPr/>
        </p:nvGrpSpPr>
        <p:grpSpPr>
          <a:xfrm>
            <a:off x="6302819" y="2245241"/>
            <a:ext cx="371139" cy="380394"/>
            <a:chOff x="3270646" y="6161359"/>
            <a:chExt cx="578344" cy="592766"/>
          </a:xfrm>
        </p:grpSpPr>
        <p:sp>
          <p:nvSpPr>
            <p:cNvPr id="250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51" name="Рисунок 2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252" name="Группа 251"/>
          <p:cNvGrpSpPr/>
          <p:nvPr/>
        </p:nvGrpSpPr>
        <p:grpSpPr>
          <a:xfrm>
            <a:off x="6926208" y="2375980"/>
            <a:ext cx="371139" cy="380394"/>
            <a:chOff x="3270646" y="6161359"/>
            <a:chExt cx="578344" cy="592766"/>
          </a:xfrm>
        </p:grpSpPr>
        <p:sp>
          <p:nvSpPr>
            <p:cNvPr id="253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54" name="Рисунок 2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258" name="Группа 257"/>
          <p:cNvGrpSpPr/>
          <p:nvPr/>
        </p:nvGrpSpPr>
        <p:grpSpPr>
          <a:xfrm>
            <a:off x="4423848" y="1143084"/>
            <a:ext cx="371139" cy="380394"/>
            <a:chOff x="3270646" y="6161359"/>
            <a:chExt cx="578344" cy="592766"/>
          </a:xfrm>
        </p:grpSpPr>
        <p:sp>
          <p:nvSpPr>
            <p:cNvPr id="259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60" name="Рисунок 2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261" name="Группа 260"/>
          <p:cNvGrpSpPr/>
          <p:nvPr/>
        </p:nvGrpSpPr>
        <p:grpSpPr>
          <a:xfrm>
            <a:off x="7281020" y="518034"/>
            <a:ext cx="371139" cy="380394"/>
            <a:chOff x="3270646" y="6161359"/>
            <a:chExt cx="578344" cy="592766"/>
          </a:xfrm>
        </p:grpSpPr>
        <p:sp>
          <p:nvSpPr>
            <p:cNvPr id="262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63" name="Рисунок 2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sp>
        <p:nvSpPr>
          <p:cNvPr id="270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5217247" y="3202202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</a:t>
            </a:r>
            <a:r>
              <a:rPr lang="en-US" sz="2000" b="1" dirty="0"/>
              <a:t>92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271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6280901" y="2957353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1996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275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7419518" y="2697034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</a:t>
            </a:r>
            <a:r>
              <a:rPr lang="en-US" sz="2000" b="1" dirty="0"/>
              <a:t>97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280" name="Группа 279"/>
          <p:cNvGrpSpPr/>
          <p:nvPr/>
        </p:nvGrpSpPr>
        <p:grpSpPr>
          <a:xfrm>
            <a:off x="9203364" y="46679"/>
            <a:ext cx="3124936" cy="4850139"/>
            <a:chOff x="10438836" y="8228931"/>
            <a:chExt cx="3124936" cy="4850139"/>
          </a:xfrm>
        </p:grpSpPr>
        <p:pic>
          <p:nvPicPr>
            <p:cNvPr id="278" name="Рисунок 2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63422" y="8228931"/>
              <a:ext cx="2800350" cy="4850139"/>
            </a:xfrm>
            <a:prstGeom prst="rect">
              <a:avLst/>
            </a:prstGeom>
          </p:spPr>
        </p:pic>
        <p:pic>
          <p:nvPicPr>
            <p:cNvPr id="276" name="Рисунок 27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38836" y="8614059"/>
              <a:ext cx="2726890" cy="2394890"/>
            </a:xfrm>
            <a:prstGeom prst="rect">
              <a:avLst/>
            </a:prstGeom>
          </p:spPr>
        </p:pic>
      </p:grpSp>
      <p:grpSp>
        <p:nvGrpSpPr>
          <p:cNvPr id="282" name="Группа 281"/>
          <p:cNvGrpSpPr/>
          <p:nvPr/>
        </p:nvGrpSpPr>
        <p:grpSpPr>
          <a:xfrm>
            <a:off x="244553" y="1"/>
            <a:ext cx="3141051" cy="6783039"/>
            <a:chOff x="-1131257" y="4692182"/>
            <a:chExt cx="2800350" cy="5113234"/>
          </a:xfrm>
        </p:grpSpPr>
        <p:pic>
          <p:nvPicPr>
            <p:cNvPr id="210" name="Рисунок 20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31257" y="4692182"/>
              <a:ext cx="2800350" cy="5113234"/>
            </a:xfrm>
            <a:prstGeom prst="rect">
              <a:avLst/>
            </a:prstGeom>
          </p:spPr>
        </p:pic>
        <p:sp>
          <p:nvSpPr>
            <p:cNvPr id="281" name="文本框 1952">
              <a:extLst>
                <a:ext uri="{FF2B5EF4-FFF2-40B4-BE49-F238E27FC236}">
                  <a16:creationId xmlns:a16="http://schemas.microsoft.com/office/drawing/2014/main" id="{6A586EE9-7EAB-46A6-84F1-1CED8E6A0DDF}"/>
                </a:ext>
              </a:extLst>
            </p:cNvPr>
            <p:cNvSpPr txBox="1"/>
            <p:nvPr/>
          </p:nvSpPr>
          <p:spPr>
            <a:xfrm>
              <a:off x="-1112646" y="5005439"/>
              <a:ext cx="2781739" cy="333126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altLang="ru-RU" sz="1600" b="1" dirty="0">
                  <a:solidFill>
                    <a:srgbClr val="990000"/>
                  </a:solidFill>
                  <a:latin typeface="PFBeauSansPro-Regular"/>
                  <a:cs typeface="Calibri" panose="020F0502020204030204" pitchFamily="34" charset="0"/>
                </a:rPr>
                <a:t>«ВЕСТА ПК-8О0О» </a:t>
              </a:r>
              <a:r>
                <a:rPr lang="ru-RU" sz="1600" dirty="0">
                  <a:latin typeface="PFBeauSansPro-Regular"/>
                </a:rPr>
                <a:t>Бытовой компьютер «Веста ПК‑8000» был под названием «Сура». Это был один из первых в России высокотехнологичных клонов популярного в Европе компьютера ZX </a:t>
              </a:r>
              <a:r>
                <a:rPr lang="ru-RU" sz="1600" dirty="0" err="1">
                  <a:latin typeface="PFBeauSansPro-Regular"/>
                </a:rPr>
                <a:t>Spectrum</a:t>
              </a:r>
              <a:r>
                <a:rPr lang="ru-RU" sz="1600" dirty="0">
                  <a:latin typeface="PFBeauSansPro-Regular"/>
                </a:rPr>
                <a:t>. Аппарат с процессором КР580ВМ80А с тактовой частотой 2,5 МГц и 64 Кб оперативной памяти комплектовался пленочной клавиатурой, ручным манипулятором ‑ джойстиком</a:t>
              </a:r>
            </a:p>
            <a:p>
              <a:r>
                <a:rPr lang="ru-RU" sz="1600" dirty="0">
                  <a:latin typeface="PFBeauSansPro-Regular"/>
                </a:rPr>
                <a:t>и комплектом игр на аудиокассете. В качестве</a:t>
              </a:r>
            </a:p>
            <a:p>
              <a:r>
                <a:rPr lang="ru-RU" sz="1600" dirty="0">
                  <a:latin typeface="PFBeauSansPro-Regular"/>
                </a:rPr>
                <a:t>монитора мог использоваться цветной телевизор.</a:t>
              </a:r>
              <a:endParaRPr lang="en-US" altLang="zh-CN" sz="1600" dirty="0">
                <a:latin typeface="PFBeauSansPro-Regular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284" name="Группа 283"/>
          <p:cNvGrpSpPr/>
          <p:nvPr/>
        </p:nvGrpSpPr>
        <p:grpSpPr>
          <a:xfrm>
            <a:off x="126036" y="107547"/>
            <a:ext cx="3450860" cy="6029560"/>
            <a:chOff x="114628" y="7236409"/>
            <a:chExt cx="2800350" cy="4850139"/>
          </a:xfrm>
        </p:grpSpPr>
        <p:pic>
          <p:nvPicPr>
            <p:cNvPr id="209" name="Рисунок 2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628" y="7236409"/>
              <a:ext cx="2800350" cy="4850139"/>
            </a:xfrm>
            <a:prstGeom prst="rect">
              <a:avLst/>
            </a:prstGeom>
          </p:spPr>
        </p:pic>
        <p:pic>
          <p:nvPicPr>
            <p:cNvPr id="283" name="Рисунок 28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2956" y="7701549"/>
              <a:ext cx="2495550" cy="2847975"/>
            </a:xfrm>
            <a:prstGeom prst="rect">
              <a:avLst/>
            </a:prstGeom>
          </p:spPr>
        </p:pic>
      </p:grpSp>
      <p:grpSp>
        <p:nvGrpSpPr>
          <p:cNvPr id="286" name="Группа 285"/>
          <p:cNvGrpSpPr/>
          <p:nvPr/>
        </p:nvGrpSpPr>
        <p:grpSpPr>
          <a:xfrm>
            <a:off x="9005042" y="-1618"/>
            <a:ext cx="3216248" cy="5355312"/>
            <a:chOff x="12909805" y="-254177"/>
            <a:chExt cx="2762528" cy="5355312"/>
          </a:xfrm>
        </p:grpSpPr>
        <p:pic>
          <p:nvPicPr>
            <p:cNvPr id="204" name="Рисунок 2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40415" y="107023"/>
              <a:ext cx="2725434" cy="4850139"/>
            </a:xfrm>
            <a:prstGeom prst="rect">
              <a:avLst/>
            </a:prstGeom>
          </p:spPr>
        </p:pic>
        <p:sp>
          <p:nvSpPr>
            <p:cNvPr id="285" name="Прямоугольник 284"/>
            <p:cNvSpPr/>
            <p:nvPr/>
          </p:nvSpPr>
          <p:spPr>
            <a:xfrm>
              <a:off x="12909805" y="-254177"/>
              <a:ext cx="2762528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ru-RU" b="1" dirty="0">
                  <a:solidFill>
                    <a:srgbClr val="990000"/>
                  </a:solidFill>
                  <a:latin typeface="PFBeauSansPro-Regular"/>
                  <a:cs typeface="Calibri" panose="020F0502020204030204" pitchFamily="34" charset="0"/>
                </a:rPr>
                <a:t>Электронные счетчики</a:t>
              </a:r>
              <a:endParaRPr lang="ru-RU" altLang="ru-RU" dirty="0">
                <a:latin typeface="PFBeauSansPro-Regular"/>
              </a:endParaRPr>
            </a:p>
            <a:p>
              <a:r>
                <a:rPr lang="ru-RU" dirty="0">
                  <a:latin typeface="PFBeauSansPro-Regular"/>
                </a:rPr>
                <a:t>Началось производство электронных счетчиков</a:t>
              </a:r>
            </a:p>
            <a:p>
              <a:r>
                <a:rPr lang="ru-RU" dirty="0">
                  <a:latin typeface="PFBeauSansPro-Regular"/>
                </a:rPr>
                <a:t>электроэнергии. Завод </a:t>
              </a:r>
              <a:r>
                <a:rPr lang="ru-RU" dirty="0" err="1">
                  <a:latin typeface="PFBeauSansPro-Regular"/>
                </a:rPr>
                <a:t>завод</a:t>
              </a:r>
              <a:r>
                <a:rPr lang="ru-RU" dirty="0">
                  <a:latin typeface="PFBeauSansPro-Regular"/>
                </a:rPr>
                <a:t> начал осваивать выпуск устройств защитного отключения (УЗО) — коммутационных аппаратов для защиты электрической цепи от токов утечки. </a:t>
              </a:r>
              <a:br>
                <a:rPr lang="ru-RU" dirty="0">
                  <a:latin typeface="PFBeauSansPro-Regular"/>
                </a:rPr>
              </a:br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Станции</a:t>
              </a:r>
              <a:r>
                <a:rPr lang="en-US" b="1" dirty="0">
                  <a:solidFill>
                    <a:srgbClr val="C00000"/>
                  </a:solidFill>
                  <a:latin typeface="PFBeauSansPro-Regular"/>
                </a:rPr>
                <a:t> </a:t>
              </a:r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катодной защиты </a:t>
              </a: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— устройства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последнего поколения,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которые используются в сетях  «Газпрома», «Мосгаза» и других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крупнейших российских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компаний нефтегазового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сектора.</a:t>
              </a:r>
              <a:endParaRPr lang="ru-RU" dirty="0">
                <a:latin typeface="PFBeauSansPro-Regular"/>
              </a:endParaRPr>
            </a:p>
          </p:txBody>
        </p:sp>
      </p:grpSp>
      <p:grpSp>
        <p:nvGrpSpPr>
          <p:cNvPr id="288" name="Группа 287"/>
          <p:cNvGrpSpPr/>
          <p:nvPr/>
        </p:nvGrpSpPr>
        <p:grpSpPr>
          <a:xfrm>
            <a:off x="231577" y="426776"/>
            <a:ext cx="3166144" cy="4854908"/>
            <a:chOff x="1499955" y="-4568603"/>
            <a:chExt cx="3090634" cy="4854908"/>
          </a:xfrm>
        </p:grpSpPr>
        <p:pic>
          <p:nvPicPr>
            <p:cNvPr id="213" name="Рисунок 2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9955" y="-4563834"/>
              <a:ext cx="3090634" cy="4850139"/>
            </a:xfrm>
            <a:prstGeom prst="rect">
              <a:avLst/>
            </a:prstGeom>
          </p:spPr>
        </p:pic>
        <p:sp>
          <p:nvSpPr>
            <p:cNvPr id="287" name="Прямоугольник 286"/>
            <p:cNvSpPr/>
            <p:nvPr/>
          </p:nvSpPr>
          <p:spPr>
            <a:xfrm>
              <a:off x="1675464" y="-4568603"/>
              <a:ext cx="2790351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НОВЫЕ РАЗРАБОТКИ</a:t>
              </a:r>
              <a:r>
                <a:rPr lang="ru-RU" dirty="0">
                  <a:solidFill>
                    <a:srgbClr val="C00000"/>
                  </a:solidFill>
                  <a:latin typeface="PFBeauSansPro-Regular"/>
                </a:rPr>
                <a:t> </a:t>
              </a:r>
              <a:br>
                <a:rPr lang="ru-RU" dirty="0"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Вернувшиеся на завод конструкторы и технологи разработали ряд новых моделей электротехники в  соответствии с новыми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требованиями рынка. Активно расширялся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модельный ряд изделий для электрохимической защиты. Это направление на долгие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годы стало одним из основных в производстве техники гражданского назначения.</a:t>
              </a:r>
              <a:r>
                <a:rPr lang="ru-RU" dirty="0">
                  <a:latin typeface="PFBeauSansPro-Regular"/>
                </a:rPr>
                <a:t> </a:t>
              </a:r>
              <a:br>
                <a:rPr lang="ru-RU" dirty="0">
                  <a:latin typeface="PFBeauSansPro-Regular"/>
                </a:rPr>
              </a:br>
              <a:endParaRPr lang="ru-RU" dirty="0">
                <a:latin typeface="PFBeauSansPro-Regular"/>
              </a:endParaRPr>
            </a:p>
          </p:txBody>
        </p:sp>
      </p:grpSp>
      <p:grpSp>
        <p:nvGrpSpPr>
          <p:cNvPr id="290" name="Группа 289"/>
          <p:cNvGrpSpPr/>
          <p:nvPr/>
        </p:nvGrpSpPr>
        <p:grpSpPr>
          <a:xfrm>
            <a:off x="8873795" y="1142"/>
            <a:ext cx="3340145" cy="5318543"/>
            <a:chOff x="12644580" y="-5215909"/>
            <a:chExt cx="3033569" cy="4850139"/>
          </a:xfrm>
        </p:grpSpPr>
        <p:pic>
          <p:nvPicPr>
            <p:cNvPr id="279" name="Рисунок 2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3068" y="-5215909"/>
              <a:ext cx="3005081" cy="4850139"/>
            </a:xfrm>
            <a:prstGeom prst="rect">
              <a:avLst/>
            </a:prstGeom>
          </p:spPr>
        </p:pic>
        <p:pic>
          <p:nvPicPr>
            <p:cNvPr id="289" name="Рисунок 28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644580" y="-4804359"/>
              <a:ext cx="2917080" cy="2214885"/>
            </a:xfrm>
            <a:prstGeom prst="rect">
              <a:avLst/>
            </a:prstGeom>
          </p:spPr>
        </p:pic>
      </p:grpSp>
      <p:grpSp>
        <p:nvGrpSpPr>
          <p:cNvPr id="292" name="Группа 291"/>
          <p:cNvGrpSpPr/>
          <p:nvPr/>
        </p:nvGrpSpPr>
        <p:grpSpPr>
          <a:xfrm>
            <a:off x="8865843" y="-63890"/>
            <a:ext cx="3407562" cy="4850139"/>
            <a:chOff x="7544226" y="-4554860"/>
            <a:chExt cx="3028875" cy="4850139"/>
          </a:xfrm>
        </p:grpSpPr>
        <p:pic>
          <p:nvPicPr>
            <p:cNvPr id="205" name="Рисунок 2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4226" y="-4554860"/>
              <a:ext cx="3028875" cy="4850139"/>
            </a:xfrm>
            <a:prstGeom prst="rect">
              <a:avLst/>
            </a:prstGeom>
          </p:spPr>
        </p:pic>
        <p:sp>
          <p:nvSpPr>
            <p:cNvPr id="291" name="文本框 1952">
              <a:extLst>
                <a:ext uri="{FF2B5EF4-FFF2-40B4-BE49-F238E27FC236}">
                  <a16:creationId xmlns:a16="http://schemas.microsoft.com/office/drawing/2014/main" id="{6A586EE9-7EAB-46A6-84F1-1CED8E6A0DDF}"/>
                </a:ext>
              </a:extLst>
            </p:cNvPr>
            <p:cNvSpPr txBox="1"/>
            <p:nvPr/>
          </p:nvSpPr>
          <p:spPr>
            <a:xfrm>
              <a:off x="7889137" y="-3868329"/>
              <a:ext cx="2449886" cy="179279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altLang="ru-RU" sz="1600" b="1" dirty="0">
                  <a:solidFill>
                    <a:srgbClr val="990000"/>
                  </a:solidFill>
                  <a:latin typeface="PFBeauSansPro-Regular"/>
                  <a:cs typeface="Calibri" panose="020F0502020204030204" pitchFamily="34" charset="0"/>
                </a:rPr>
                <a:t>СТАНЦИЯ АКТИВНЫХ ПОМЕХ Л203 «ГАРДЕНИЯ» </a:t>
              </a:r>
              <a:r>
                <a:rPr lang="ru-RU" altLang="ru-RU" sz="1600" b="1" dirty="0">
                  <a:latin typeface="PFBeauSansPro-Regular"/>
                  <a:cs typeface="Calibri" panose="020F0502020204030204" pitchFamily="34" charset="0"/>
                </a:rPr>
                <a:t>стала наиболее популярной экспортной разработкой, производившейся на радиозаводе «Сигнал».</a:t>
              </a:r>
              <a:endParaRPr lang="en-US" altLang="zh-CN" sz="1600" dirty="0">
                <a:latin typeface="PFBeauSansPro-Regular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294" name="Группа 293"/>
          <p:cNvGrpSpPr/>
          <p:nvPr/>
        </p:nvGrpSpPr>
        <p:grpSpPr>
          <a:xfrm>
            <a:off x="212524" y="283802"/>
            <a:ext cx="3227734" cy="6364468"/>
            <a:chOff x="12650394" y="5051142"/>
            <a:chExt cx="2828235" cy="5658892"/>
          </a:xfrm>
        </p:grpSpPr>
        <p:pic>
          <p:nvPicPr>
            <p:cNvPr id="277" name="Рисунок 2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8279" y="5051142"/>
              <a:ext cx="2800350" cy="5658892"/>
            </a:xfrm>
            <a:prstGeom prst="rect">
              <a:avLst/>
            </a:prstGeom>
          </p:spPr>
        </p:pic>
        <p:pic>
          <p:nvPicPr>
            <p:cNvPr id="293" name="Рисунок 29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650394" y="5760275"/>
              <a:ext cx="2828235" cy="1905135"/>
            </a:xfrm>
            <a:prstGeom prst="rect">
              <a:avLst/>
            </a:prstGeom>
          </p:spPr>
        </p:pic>
      </p:grpSp>
      <p:grpSp>
        <p:nvGrpSpPr>
          <p:cNvPr id="306" name="Группа 305"/>
          <p:cNvGrpSpPr/>
          <p:nvPr/>
        </p:nvGrpSpPr>
        <p:grpSpPr>
          <a:xfrm>
            <a:off x="145150" y="40816"/>
            <a:ext cx="3407862" cy="6768228"/>
            <a:chOff x="-3262147" y="4496511"/>
            <a:chExt cx="3434652" cy="5910014"/>
          </a:xfrm>
        </p:grpSpPr>
        <p:pic>
          <p:nvPicPr>
            <p:cNvPr id="303" name="Рисунок 3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262147" y="4496511"/>
              <a:ext cx="3434652" cy="5910014"/>
            </a:xfrm>
            <a:prstGeom prst="rect">
              <a:avLst/>
            </a:prstGeom>
          </p:spPr>
        </p:pic>
        <p:sp>
          <p:nvSpPr>
            <p:cNvPr id="295" name="Прямоугольник 294"/>
            <p:cNvSpPr/>
            <p:nvPr/>
          </p:nvSpPr>
          <p:spPr>
            <a:xfrm>
              <a:off x="-3222258" y="4997576"/>
              <a:ext cx="3109074" cy="4676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Настоящим </a:t>
              </a:r>
              <a:r>
                <a:rPr lang="ru-RU" b="1" dirty="0">
                  <a:solidFill>
                    <a:srgbClr val="D91A21"/>
                  </a:solidFill>
                  <a:latin typeface="PFBeauSansPro-Regular"/>
                </a:rPr>
                <a:t>прорывом</a:t>
              </a:r>
              <a:br>
                <a:rPr lang="ru-RU" b="1" dirty="0">
                  <a:solidFill>
                    <a:srgbClr val="D91A21"/>
                  </a:solidFill>
                  <a:latin typeface="PFBeauSansPro-Regular"/>
                </a:rPr>
              </a:br>
              <a:r>
                <a:rPr lang="ru-RU" b="1" dirty="0">
                  <a:solidFill>
                    <a:srgbClr val="D91A21"/>
                  </a:solidFill>
                  <a:latin typeface="PFBeauSansPro-Regular"/>
                </a:rPr>
                <a:t>для завода </a:t>
              </a: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стало освоение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технологий поверхностного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монтажа.</a:t>
              </a:r>
              <a:r>
                <a:rPr lang="ru-RU" dirty="0">
                  <a:latin typeface="PFBeauSansPro-Regular"/>
                </a:rPr>
                <a:t> </a:t>
              </a:r>
            </a:p>
            <a:p>
              <a:r>
                <a:rPr lang="ru-RU" dirty="0">
                  <a:latin typeface="PFBeauSansPro-Regular"/>
                </a:rPr>
                <a:t>Расширяется производство гражданской продукции: на «Сигнале» освоили выпуск оборудования для нагрева нефти в скважинах, делающего нефтедобычу более эффективной. Среди постоянных партнеров появились крупнейшие российские </a:t>
              </a:r>
              <a:r>
                <a:rPr lang="ru-RU" dirty="0" err="1">
                  <a:latin typeface="PFBeauSansPro-Regular"/>
                </a:rPr>
                <a:t>нефте</a:t>
              </a:r>
              <a:r>
                <a:rPr lang="ru-RU" dirty="0">
                  <a:latin typeface="PFBeauSansPro-Regular"/>
                </a:rPr>
                <a:t>‑ и газодобывающие компании. </a:t>
              </a:r>
              <a:br>
                <a:rPr lang="ru-RU" dirty="0">
                  <a:latin typeface="PFBeauSansPro-Regular"/>
                </a:rPr>
              </a:br>
              <a:endParaRPr lang="ru-RU" dirty="0">
                <a:latin typeface="PFBeauSansPro-Regular"/>
              </a:endParaRPr>
            </a:p>
          </p:txBody>
        </p:sp>
      </p:grpSp>
      <p:grpSp>
        <p:nvGrpSpPr>
          <p:cNvPr id="308" name="Группа 307"/>
          <p:cNvGrpSpPr/>
          <p:nvPr/>
        </p:nvGrpSpPr>
        <p:grpSpPr>
          <a:xfrm>
            <a:off x="8954168" y="60821"/>
            <a:ext cx="3088071" cy="4775365"/>
            <a:chOff x="3958024" y="5546495"/>
            <a:chExt cx="3497748" cy="4850139"/>
          </a:xfrm>
        </p:grpSpPr>
        <p:pic>
          <p:nvPicPr>
            <p:cNvPr id="305" name="Рисунок 3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8024" y="5546495"/>
              <a:ext cx="3434652" cy="4850139"/>
            </a:xfrm>
            <a:prstGeom prst="rect">
              <a:avLst/>
            </a:prstGeom>
          </p:spPr>
        </p:pic>
        <p:pic>
          <p:nvPicPr>
            <p:cNvPr id="307" name="Рисунок 30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94938" y="5985593"/>
              <a:ext cx="3260834" cy="2186347"/>
            </a:xfrm>
            <a:prstGeom prst="rect">
              <a:avLst/>
            </a:prstGeom>
          </p:spPr>
        </p:pic>
      </p:grpSp>
      <p:grpSp>
        <p:nvGrpSpPr>
          <p:cNvPr id="310" name="Группа 309"/>
          <p:cNvGrpSpPr/>
          <p:nvPr/>
        </p:nvGrpSpPr>
        <p:grpSpPr>
          <a:xfrm>
            <a:off x="9026595" y="26161"/>
            <a:ext cx="3129720" cy="5479452"/>
            <a:chOff x="-3431666" y="-5431810"/>
            <a:chExt cx="3129720" cy="4973478"/>
          </a:xfrm>
        </p:grpSpPr>
        <p:pic>
          <p:nvPicPr>
            <p:cNvPr id="299" name="Рисунок 2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421406" y="-5431810"/>
              <a:ext cx="3119460" cy="4973478"/>
            </a:xfrm>
            <a:prstGeom prst="rect">
              <a:avLst/>
            </a:prstGeom>
          </p:spPr>
        </p:pic>
        <p:sp>
          <p:nvSpPr>
            <p:cNvPr id="309" name="Прямоугольник 308"/>
            <p:cNvSpPr/>
            <p:nvPr/>
          </p:nvSpPr>
          <p:spPr>
            <a:xfrm>
              <a:off x="-3431666" y="-5268899"/>
              <a:ext cx="3070716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PFBeauSansPro-Regular"/>
                </a:rPr>
                <a:t>Одним из важнейших</a:t>
              </a:r>
              <a:br>
                <a:rPr lang="ru-RU" dirty="0">
                  <a:latin typeface="PFBeauSansPro-Regular"/>
                </a:rPr>
              </a:br>
              <a:r>
                <a:rPr lang="ru-RU" dirty="0">
                  <a:latin typeface="PFBeauSansPro-Regular"/>
                </a:rPr>
                <a:t>шагов в этот период возрождение стало производства </a:t>
              </a:r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МИКРОПОЛОСКОВЫХ ПЛАТ </a:t>
              </a:r>
              <a:r>
                <a:rPr lang="ru-RU" dirty="0">
                  <a:latin typeface="PFBeauSansPro-Regular"/>
                </a:rPr>
                <a:t>по тонкопленочной и  толстопленочной</a:t>
              </a:r>
              <a:br>
                <a:rPr lang="ru-RU" dirty="0">
                  <a:latin typeface="PFBeauSansPro-Regular"/>
                </a:rPr>
              </a:br>
              <a:r>
                <a:rPr lang="ru-RU" dirty="0">
                  <a:latin typeface="PFBeauSansPro-Regular"/>
                </a:rPr>
                <a:t>технологиям.</a:t>
              </a:r>
              <a:r>
                <a:rPr lang="en-US" dirty="0">
                  <a:latin typeface="PFBeauSansPro-Regular"/>
                </a:rPr>
                <a:t> </a:t>
              </a:r>
              <a:r>
                <a:rPr lang="ru-RU" dirty="0">
                  <a:latin typeface="PFBeauSansPro-Regular"/>
                </a:rPr>
                <a:t>Радиозавод «Сигнал» стал участником</a:t>
              </a:r>
              <a:r>
                <a:rPr lang="en-US" dirty="0">
                  <a:latin typeface="PFBeauSansPro-Regular"/>
                </a:rPr>
                <a:t> </a:t>
              </a:r>
              <a:r>
                <a:rPr lang="ru-RU" dirty="0">
                  <a:latin typeface="PFBeauSansPro-Regular"/>
                </a:rPr>
                <a:t>масштабного проекта. Оборудование</a:t>
              </a:r>
              <a:r>
                <a:rPr lang="en-US" dirty="0">
                  <a:latin typeface="PFBeauSansPro-Regular"/>
                </a:rPr>
                <a:t> </a:t>
              </a:r>
              <a:r>
                <a:rPr lang="ru-RU" dirty="0">
                  <a:latin typeface="PFBeauSansPro-Regular"/>
                </a:rPr>
                <a:t>катодной защиты, произведенное в Ставрополе,</a:t>
              </a:r>
              <a:r>
                <a:rPr lang="en-US" dirty="0">
                  <a:latin typeface="PFBeauSansPro-Regular"/>
                </a:rPr>
                <a:t> </a:t>
              </a:r>
              <a:r>
                <a:rPr lang="ru-RU" dirty="0">
                  <a:latin typeface="PFBeauSansPro-Regular"/>
                </a:rPr>
                <a:t>было поставлено на </a:t>
              </a:r>
              <a:r>
                <a:rPr lang="ru-RU" dirty="0" err="1">
                  <a:latin typeface="PFBeauSansPro-Regular"/>
                </a:rPr>
                <a:t>Бушерскую</a:t>
              </a:r>
              <a:r>
                <a:rPr lang="ru-RU" dirty="0">
                  <a:latin typeface="PFBeauSansPro-Regular"/>
                </a:rPr>
                <a:t> атомную электростанцию, где работает до сих пор.</a:t>
              </a:r>
            </a:p>
          </p:txBody>
        </p:sp>
      </p:grpSp>
      <p:grpSp>
        <p:nvGrpSpPr>
          <p:cNvPr id="312" name="Группа 311"/>
          <p:cNvGrpSpPr/>
          <p:nvPr/>
        </p:nvGrpSpPr>
        <p:grpSpPr>
          <a:xfrm>
            <a:off x="116611" y="302517"/>
            <a:ext cx="3338858" cy="5648558"/>
            <a:chOff x="-3605371" y="368882"/>
            <a:chExt cx="3434652" cy="5648558"/>
          </a:xfrm>
        </p:grpSpPr>
        <p:pic>
          <p:nvPicPr>
            <p:cNvPr id="302" name="Рисунок 3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05371" y="368882"/>
              <a:ext cx="3434652" cy="5648558"/>
            </a:xfrm>
            <a:prstGeom prst="rect">
              <a:avLst/>
            </a:prstGeom>
          </p:spPr>
        </p:pic>
        <p:pic>
          <p:nvPicPr>
            <p:cNvPr id="311" name="Рисунок 31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3503449" y="853262"/>
              <a:ext cx="3279955" cy="2197612"/>
            </a:xfrm>
            <a:prstGeom prst="rect">
              <a:avLst/>
            </a:prstGeom>
          </p:spPr>
        </p:pic>
      </p:grpSp>
      <p:sp>
        <p:nvSpPr>
          <p:cNvPr id="315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6216987" y="1930564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2005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316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6813434" y="2022432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ea typeface="LiHei Pro" panose="020B0500000000000000" pitchFamily="34" charset="-122"/>
              </a:rPr>
              <a:t>2003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318" name="Группа 317"/>
          <p:cNvGrpSpPr/>
          <p:nvPr/>
        </p:nvGrpSpPr>
        <p:grpSpPr>
          <a:xfrm>
            <a:off x="94241" y="337283"/>
            <a:ext cx="3449043" cy="4850139"/>
            <a:chOff x="496040" y="-5427867"/>
            <a:chExt cx="3667792" cy="4850139"/>
          </a:xfrm>
        </p:grpSpPr>
        <p:pic>
          <p:nvPicPr>
            <p:cNvPr id="300" name="Рисунок 29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040" y="-5427867"/>
              <a:ext cx="3598337" cy="4850139"/>
            </a:xfrm>
            <a:prstGeom prst="rect">
              <a:avLst/>
            </a:prstGeom>
          </p:spPr>
        </p:pic>
        <p:sp>
          <p:nvSpPr>
            <p:cNvPr id="317" name="文本框 1953">
              <a:extLst>
                <a:ext uri="{FF2B5EF4-FFF2-40B4-BE49-F238E27FC236}">
                  <a16:creationId xmlns:a16="http://schemas.microsoft.com/office/drawing/2014/main" id="{F5F4CB62-AD31-4F3F-9A68-CD9184BBDEBF}"/>
                </a:ext>
              </a:extLst>
            </p:cNvPr>
            <p:cNvSpPr txBox="1"/>
            <p:nvPr/>
          </p:nvSpPr>
          <p:spPr>
            <a:xfrm>
              <a:off x="663497" y="-5288143"/>
              <a:ext cx="3500335" cy="450123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PFBeauSansPro-Regular"/>
                </a:rPr>
                <a:t>СТАНЦИИ АКТИВНЫХ ПОМЕХ САП-518 САП-14</a:t>
              </a:r>
            </a:p>
            <a:p>
              <a:r>
                <a:rPr lang="ru-RU" sz="1600" dirty="0">
                  <a:latin typeface="PFBeauSansPro-Regular"/>
                </a:rPr>
                <a:t>Станции САП‑518 предназначены для индивидуальной защиты самолетов типа Су‑30МК от поражения современными и перспективными зенитными и авиационными средствами. Автоматическая компьютерная система станции позволяет вести перехват, анализ и </a:t>
              </a:r>
              <a:r>
                <a:rPr lang="ru-RU" sz="1600" dirty="0" err="1">
                  <a:latin typeface="PFBeauSansPro-Regular"/>
                </a:rPr>
                <a:t>приоритизацию</a:t>
              </a:r>
              <a:r>
                <a:rPr lang="ru-RU" sz="1600" dirty="0">
                  <a:latin typeface="PFBeauSansPro-Regular"/>
                </a:rPr>
                <a:t> сигналов радиолокационных станций, облучающих самолет, и инициировать ответное  противодействие путем постановки шумовых интегральных, активных имитационных помех.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PFBeauSansPro-Regular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0" name="Группа 319"/>
          <p:cNvGrpSpPr/>
          <p:nvPr/>
        </p:nvGrpSpPr>
        <p:grpSpPr>
          <a:xfrm>
            <a:off x="8904379" y="-55158"/>
            <a:ext cx="3301313" cy="5283321"/>
            <a:chOff x="8112329" y="-4283785"/>
            <a:chExt cx="3434652" cy="5283321"/>
          </a:xfrm>
        </p:grpSpPr>
        <p:pic>
          <p:nvPicPr>
            <p:cNvPr id="304" name="Рисунок 3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2329" y="-4283785"/>
              <a:ext cx="3434652" cy="5283321"/>
            </a:xfrm>
            <a:prstGeom prst="rect">
              <a:avLst/>
            </a:prstGeom>
          </p:spPr>
        </p:pic>
        <p:pic>
          <p:nvPicPr>
            <p:cNvPr id="319" name="Рисунок 31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169836" y="-3428881"/>
              <a:ext cx="3307873" cy="2390564"/>
            </a:xfrm>
            <a:prstGeom prst="rect">
              <a:avLst/>
            </a:prstGeom>
          </p:spPr>
        </p:pic>
      </p:grpSp>
      <p:sp>
        <p:nvSpPr>
          <p:cNvPr id="321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5569361" y="1777729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2006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326" name="Группа 325"/>
          <p:cNvGrpSpPr/>
          <p:nvPr/>
        </p:nvGrpSpPr>
        <p:grpSpPr>
          <a:xfrm>
            <a:off x="8861294" y="-24059"/>
            <a:ext cx="3356121" cy="4850139"/>
            <a:chOff x="4240924" y="-4158732"/>
            <a:chExt cx="3585854" cy="4850139"/>
          </a:xfrm>
        </p:grpSpPr>
        <p:pic>
          <p:nvPicPr>
            <p:cNvPr id="301" name="Рисунок 3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0924" y="-4158732"/>
              <a:ext cx="3585854" cy="4850139"/>
            </a:xfrm>
            <a:prstGeom prst="rect">
              <a:avLst/>
            </a:prstGeom>
          </p:spPr>
        </p:pic>
        <p:sp>
          <p:nvSpPr>
            <p:cNvPr id="322" name="文本框 1953">
              <a:extLst>
                <a:ext uri="{FF2B5EF4-FFF2-40B4-BE49-F238E27FC236}">
                  <a16:creationId xmlns:a16="http://schemas.microsoft.com/office/drawing/2014/main" id="{F5F4CB62-AD31-4F3F-9A68-CD9184BBDEBF}"/>
                </a:ext>
              </a:extLst>
            </p:cNvPr>
            <p:cNvSpPr txBox="1"/>
            <p:nvPr/>
          </p:nvSpPr>
          <p:spPr>
            <a:xfrm>
              <a:off x="4359663" y="-3776631"/>
              <a:ext cx="3376062" cy="283923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 ХИБИНЫ-</a:t>
              </a:r>
              <a:r>
                <a:rPr lang="en-US" b="1" dirty="0">
                  <a:solidFill>
                    <a:srgbClr val="C00000"/>
                  </a:solidFill>
                  <a:latin typeface="PFBeauSansPro-Regular"/>
                </a:rPr>
                <a:t>B</a:t>
              </a:r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  </a:t>
              </a:r>
            </a:p>
            <a:p>
              <a:r>
                <a:rPr lang="ru-RU" dirty="0">
                  <a:latin typeface="PFBeauSansPro-Regular"/>
                </a:rPr>
                <a:t>новое слово в технике радиоэлектронной борьбы: станция была разработана совершенно на других принципах по сравнению со своими предшественниками и предназначалась для самолетов нового поколения — Су‑34.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PFBeauSansPro-Regular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8" name="Группа 327"/>
          <p:cNvGrpSpPr/>
          <p:nvPr/>
        </p:nvGrpSpPr>
        <p:grpSpPr>
          <a:xfrm>
            <a:off x="174942" y="507208"/>
            <a:ext cx="3338666" cy="4850139"/>
            <a:chOff x="-204738" y="-4900281"/>
            <a:chExt cx="3434652" cy="4850139"/>
          </a:xfrm>
        </p:grpSpPr>
        <p:pic>
          <p:nvPicPr>
            <p:cNvPr id="324" name="Рисунок 3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4738" y="-4900281"/>
              <a:ext cx="3434652" cy="4850139"/>
            </a:xfrm>
            <a:prstGeom prst="rect">
              <a:avLst/>
            </a:prstGeom>
          </p:spPr>
        </p:pic>
        <p:pic>
          <p:nvPicPr>
            <p:cNvPr id="327" name="Рисунок 32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113290" y="-4385180"/>
              <a:ext cx="3246819" cy="2324151"/>
            </a:xfrm>
            <a:prstGeom prst="rect">
              <a:avLst/>
            </a:prstGeom>
          </p:spPr>
        </p:pic>
      </p:grpSp>
      <p:sp>
        <p:nvSpPr>
          <p:cNvPr id="329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4498814" y="1570763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2008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331" name="Группа 330"/>
          <p:cNvGrpSpPr/>
          <p:nvPr/>
        </p:nvGrpSpPr>
        <p:grpSpPr>
          <a:xfrm>
            <a:off x="226330" y="279336"/>
            <a:ext cx="3396376" cy="5078313"/>
            <a:chOff x="4321645" y="-4941092"/>
            <a:chExt cx="3396376" cy="5078313"/>
          </a:xfrm>
        </p:grpSpPr>
        <p:pic>
          <p:nvPicPr>
            <p:cNvPr id="323" name="Рисунок 3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6943" y="-4924855"/>
              <a:ext cx="3234581" cy="5054380"/>
            </a:xfrm>
            <a:prstGeom prst="rect">
              <a:avLst/>
            </a:prstGeom>
          </p:spPr>
        </p:pic>
        <p:sp>
          <p:nvSpPr>
            <p:cNvPr id="330" name="Прямоугольник 329"/>
            <p:cNvSpPr/>
            <p:nvPr/>
          </p:nvSpPr>
          <p:spPr>
            <a:xfrm>
              <a:off x="4321645" y="-4941092"/>
              <a:ext cx="3396376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D91A21"/>
                  </a:solidFill>
                  <a:latin typeface="PFBeauSansPro-Regular"/>
                </a:rPr>
                <a:t>ЛИАНА </a:t>
              </a:r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ВЫШЕ ТОЛЬКО ЗВЕЗДЫ!</a:t>
              </a:r>
              <a:r>
                <a:rPr lang="ru-RU" dirty="0">
                  <a:solidFill>
                    <a:srgbClr val="C00000"/>
                  </a:solidFill>
                  <a:latin typeface="PFBeauSansPro-Regular"/>
                </a:rPr>
                <a:t> </a:t>
              </a:r>
              <a:br>
                <a:rPr lang="ru-RU" dirty="0">
                  <a:solidFill>
                    <a:srgbClr val="C00000"/>
                  </a:solidFill>
                  <a:latin typeface="PFBeauSansPro-Regular"/>
                </a:rPr>
              </a:br>
              <a:r>
                <a:rPr lang="ru-RU" dirty="0">
                  <a:latin typeface="PFBeauSansPro-Regular"/>
                </a:rPr>
                <a:t>«Лиана» стала крупным проектом в системе российского оборонного</a:t>
              </a:r>
              <a:br>
                <a:rPr lang="ru-RU" dirty="0">
                  <a:latin typeface="PFBeauSansPro-Regular"/>
                </a:rPr>
              </a:br>
              <a:r>
                <a:rPr lang="ru-RU" dirty="0">
                  <a:latin typeface="PFBeauSansPro-Regular"/>
                </a:rPr>
                <a:t>заказа. Это было уже пятое, принципиально новое </a:t>
              </a:r>
              <a:r>
                <a:rPr lang="en-US" dirty="0">
                  <a:latin typeface="PFBeauSansPro-Regular"/>
                </a:rPr>
                <a:t> </a:t>
              </a:r>
              <a:r>
                <a:rPr lang="ru-RU" dirty="0">
                  <a:latin typeface="PFBeauSansPro-Regular"/>
                </a:rPr>
                <a:t>поколение систем</a:t>
              </a:r>
              <a:br>
                <a:rPr lang="ru-RU" dirty="0">
                  <a:latin typeface="PFBeauSansPro-Regular"/>
                </a:rPr>
              </a:br>
              <a:r>
                <a:rPr lang="ru-RU" dirty="0">
                  <a:latin typeface="PFBeauSansPro-Regular"/>
                </a:rPr>
                <a:t>космического радионаблюдения. Аппаратура «Лианы» устанавливается</a:t>
              </a:r>
              <a:br>
                <a:rPr lang="ru-RU" dirty="0">
                  <a:latin typeface="PFBeauSansPro-Regular"/>
                </a:rPr>
              </a:br>
              <a:r>
                <a:rPr lang="ru-RU" dirty="0">
                  <a:latin typeface="PFBeauSansPro-Regular"/>
                </a:rPr>
                <a:t>на спутники и решает задачи пассивной радиотехнической и активной</a:t>
              </a:r>
              <a:br>
                <a:rPr lang="ru-RU" dirty="0">
                  <a:latin typeface="PFBeauSansPro-Regular"/>
                </a:rPr>
              </a:br>
              <a:r>
                <a:rPr lang="ru-RU" dirty="0">
                  <a:latin typeface="PFBeauSansPro-Regular"/>
                </a:rPr>
                <a:t>радиолокационной разведки, для чего в составе комплекса имеется</a:t>
              </a:r>
              <a:r>
                <a:rPr lang="en-US" dirty="0">
                  <a:latin typeface="PFBeauSansPro-Regular"/>
                </a:rPr>
                <a:t> </a:t>
              </a:r>
              <a:r>
                <a:rPr lang="ru-RU" dirty="0">
                  <a:latin typeface="PFBeauSansPro-Regular"/>
                </a:rPr>
                <a:t>два типа спутников.</a:t>
              </a:r>
            </a:p>
          </p:txBody>
        </p:sp>
      </p:grpSp>
      <p:grpSp>
        <p:nvGrpSpPr>
          <p:cNvPr id="336" name="Группа 335"/>
          <p:cNvGrpSpPr/>
          <p:nvPr/>
        </p:nvGrpSpPr>
        <p:grpSpPr>
          <a:xfrm>
            <a:off x="8679289" y="376887"/>
            <a:ext cx="3361628" cy="4850139"/>
            <a:chOff x="7419760" y="-5419585"/>
            <a:chExt cx="3434652" cy="4850139"/>
          </a:xfrm>
        </p:grpSpPr>
        <p:pic>
          <p:nvPicPr>
            <p:cNvPr id="334" name="Рисунок 3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9760" y="-5419585"/>
              <a:ext cx="3434652" cy="4850139"/>
            </a:xfrm>
            <a:prstGeom prst="rect">
              <a:avLst/>
            </a:prstGeom>
          </p:spPr>
        </p:pic>
        <p:pic>
          <p:nvPicPr>
            <p:cNvPr id="335" name="Рисунок 334"/>
            <p:cNvPicPr>
              <a:picLocks noChangeAspect="1"/>
            </p:cNvPicPr>
            <p:nvPr/>
          </p:nvPicPr>
          <p:blipFill rotWithShape="1">
            <a:blip r:embed="rId21"/>
            <a:srcRect l="13423" r="9943"/>
            <a:stretch/>
          </p:blipFill>
          <p:spPr>
            <a:xfrm>
              <a:off x="7562959" y="-4966446"/>
              <a:ext cx="3251200" cy="2387623"/>
            </a:xfrm>
            <a:prstGeom prst="rect">
              <a:avLst/>
            </a:prstGeom>
          </p:spPr>
        </p:pic>
      </p:grpSp>
      <p:sp>
        <p:nvSpPr>
          <p:cNvPr id="337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4240303" y="646095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2012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339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5380760" y="534474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</a:t>
            </a:r>
            <a:r>
              <a:rPr lang="ru-RU" altLang="zh-CN" sz="2000" b="1" dirty="0"/>
              <a:t>13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340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7104475" y="159419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</a:t>
            </a:r>
            <a:r>
              <a:rPr lang="ru-RU" altLang="zh-CN" sz="2000" b="1" dirty="0"/>
              <a:t>21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346" name="Группа 345"/>
          <p:cNvGrpSpPr/>
          <p:nvPr/>
        </p:nvGrpSpPr>
        <p:grpSpPr>
          <a:xfrm>
            <a:off x="8795606" y="65945"/>
            <a:ext cx="3434652" cy="4850139"/>
            <a:chOff x="1750789" y="-5455968"/>
            <a:chExt cx="3434652" cy="4850139"/>
          </a:xfrm>
        </p:grpSpPr>
        <p:pic>
          <p:nvPicPr>
            <p:cNvPr id="325" name="Рисунок 3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0789" y="-5455968"/>
              <a:ext cx="3434652" cy="4850139"/>
            </a:xfrm>
            <a:prstGeom prst="rect">
              <a:avLst/>
            </a:prstGeom>
          </p:spPr>
        </p:pic>
        <p:sp>
          <p:nvSpPr>
            <p:cNvPr id="344" name="Прямоугольник 343"/>
            <p:cNvSpPr/>
            <p:nvPr/>
          </p:nvSpPr>
          <p:spPr>
            <a:xfrm>
              <a:off x="1935753" y="-5414773"/>
              <a:ext cx="3249688" cy="480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КРЭТ НОВАЯ СТУПЕНЬ</a:t>
              </a:r>
              <a:endParaRPr lang="en-US" b="1" dirty="0">
                <a:solidFill>
                  <a:srgbClr val="C00000"/>
                </a:solidFill>
                <a:latin typeface="PFBeauSansPro-Regular"/>
              </a:endParaRPr>
            </a:p>
            <a:p>
              <a:r>
                <a:rPr lang="ru-RU" dirty="0">
                  <a:latin typeface="PFBeauSansPro-Regular"/>
                </a:rPr>
                <a:t>В 2012 году завод «Сигнал» вошел в состав КРЭТ (объединение предприятий радиоэлектронной</a:t>
              </a:r>
            </a:p>
            <a:p>
              <a:r>
                <a:rPr lang="ru-RU" dirty="0">
                  <a:latin typeface="PFBeauSansPro-Regular"/>
                </a:rPr>
                <a:t>отрасли в составе Концерна «Радиоэлектронные технологии» </a:t>
              </a:r>
              <a:r>
                <a:rPr lang="ru-RU" dirty="0" err="1">
                  <a:latin typeface="PFBeauSansPro-Regular"/>
                </a:rPr>
                <a:t>госкорпорации</a:t>
              </a:r>
              <a:r>
                <a:rPr lang="ru-RU" dirty="0">
                  <a:latin typeface="PFBeauSansPro-Regular"/>
                </a:rPr>
                <a:t> «</a:t>
              </a:r>
              <a:r>
                <a:rPr lang="ru-RU" dirty="0" err="1">
                  <a:latin typeface="PFBeauSansPro-Regular"/>
                </a:rPr>
                <a:t>Ростех</a:t>
              </a:r>
              <a:r>
                <a:rPr lang="ru-RU" dirty="0">
                  <a:latin typeface="PFBeauSansPro-Regular"/>
                </a:rPr>
                <a:t>») — это стало признанием </a:t>
              </a:r>
              <a:r>
                <a:rPr lang="ru-RU" b="1" dirty="0">
                  <a:latin typeface="PFBeauSansPro-Regular"/>
                </a:rPr>
                <a:t>высокого уровня </a:t>
              </a:r>
              <a:r>
                <a:rPr lang="ru-RU" dirty="0">
                  <a:latin typeface="PFBeauSansPro-Regular"/>
                </a:rPr>
                <a:t>развития производства, качества выпускаемой</a:t>
              </a:r>
              <a:r>
                <a:rPr lang="en-US" dirty="0">
                  <a:latin typeface="PFBeauSansPro-Regular"/>
                </a:rPr>
                <a:t> </a:t>
              </a:r>
              <a:r>
                <a:rPr lang="ru-RU" dirty="0">
                  <a:latin typeface="PFBeauSansPro-Regular"/>
                </a:rPr>
                <a:t>продукции и квалификации</a:t>
              </a:r>
              <a:r>
                <a:rPr lang="en-US" dirty="0">
                  <a:latin typeface="PFBeauSansPro-Regular"/>
                </a:rPr>
                <a:t> </a:t>
              </a:r>
              <a:r>
                <a:rPr lang="ru-RU" dirty="0">
                  <a:latin typeface="PFBeauSansPro-Regular"/>
                </a:rPr>
                <a:t>заводских специалистов</a:t>
              </a:r>
              <a:r>
                <a:rPr lang="en-US" dirty="0">
                  <a:latin typeface="PFBeauSansPro-Regular"/>
                </a:rPr>
                <a:t>.</a:t>
              </a:r>
              <a:br>
                <a:rPr lang="ru-RU" dirty="0">
                  <a:latin typeface="PFBeauSansPro-Regular"/>
                </a:rPr>
              </a:br>
              <a:br>
                <a:rPr lang="ru-RU" b="1" dirty="0">
                  <a:solidFill>
                    <a:srgbClr val="C00000"/>
                  </a:solidFill>
                  <a:latin typeface="PFBeauSansPro-Regular"/>
                </a:rPr>
              </a:br>
              <a:endParaRPr lang="ru-RU" b="1" dirty="0">
                <a:solidFill>
                  <a:srgbClr val="C00000"/>
                </a:solidFill>
                <a:latin typeface="PFBeauSansPro-Regular"/>
              </a:endParaRPr>
            </a:p>
          </p:txBody>
        </p:sp>
      </p:grpSp>
      <p:grpSp>
        <p:nvGrpSpPr>
          <p:cNvPr id="347" name="Группа 346"/>
          <p:cNvGrpSpPr/>
          <p:nvPr/>
        </p:nvGrpSpPr>
        <p:grpSpPr>
          <a:xfrm>
            <a:off x="52370" y="184344"/>
            <a:ext cx="3438266" cy="5197138"/>
            <a:chOff x="5435203" y="-5339871"/>
            <a:chExt cx="3438266" cy="4850139"/>
          </a:xfrm>
        </p:grpSpPr>
        <p:pic>
          <p:nvPicPr>
            <p:cNvPr id="342" name="Рисунок 3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8817" y="-5339871"/>
              <a:ext cx="3434652" cy="4850139"/>
            </a:xfrm>
            <a:prstGeom prst="rect">
              <a:avLst/>
            </a:prstGeom>
          </p:spPr>
        </p:pic>
        <p:pic>
          <p:nvPicPr>
            <p:cNvPr id="345" name="Рисунок 34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435203" y="-4414927"/>
              <a:ext cx="3391256" cy="2382871"/>
            </a:xfrm>
            <a:prstGeom prst="rect">
              <a:avLst/>
            </a:prstGeom>
          </p:spPr>
        </p:pic>
      </p:grpSp>
      <p:grpSp>
        <p:nvGrpSpPr>
          <p:cNvPr id="349" name="Группа 348"/>
          <p:cNvGrpSpPr/>
          <p:nvPr/>
        </p:nvGrpSpPr>
        <p:grpSpPr>
          <a:xfrm>
            <a:off x="8950980" y="-20602"/>
            <a:ext cx="3231062" cy="4740569"/>
            <a:chOff x="9207484" y="-5746393"/>
            <a:chExt cx="3235666" cy="4740569"/>
          </a:xfrm>
        </p:grpSpPr>
        <p:pic>
          <p:nvPicPr>
            <p:cNvPr id="343" name="Рисунок 3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7484" y="-5746393"/>
              <a:ext cx="3215170" cy="4740569"/>
            </a:xfrm>
            <a:prstGeom prst="rect">
              <a:avLst/>
            </a:prstGeom>
          </p:spPr>
        </p:pic>
        <p:pic>
          <p:nvPicPr>
            <p:cNvPr id="348" name="Рисунок 347"/>
            <p:cNvPicPr>
              <a:picLocks noChangeAspect="1"/>
            </p:cNvPicPr>
            <p:nvPr/>
          </p:nvPicPr>
          <p:blipFill rotWithShape="1">
            <a:blip r:embed="rId23"/>
            <a:srcRect r="6974"/>
            <a:stretch/>
          </p:blipFill>
          <p:spPr>
            <a:xfrm>
              <a:off x="9207484" y="-5004745"/>
              <a:ext cx="3235666" cy="2933700"/>
            </a:xfrm>
            <a:prstGeom prst="rect">
              <a:avLst/>
            </a:prstGeom>
          </p:spPr>
        </p:pic>
      </p:grpSp>
      <p:grpSp>
        <p:nvGrpSpPr>
          <p:cNvPr id="351" name="Группа 350"/>
          <p:cNvGrpSpPr/>
          <p:nvPr/>
        </p:nvGrpSpPr>
        <p:grpSpPr>
          <a:xfrm>
            <a:off x="37020" y="584073"/>
            <a:ext cx="3495073" cy="4850139"/>
            <a:chOff x="1731456" y="-4983767"/>
            <a:chExt cx="3450028" cy="4850139"/>
          </a:xfrm>
        </p:grpSpPr>
        <p:pic>
          <p:nvPicPr>
            <p:cNvPr id="341" name="Рисунок 3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1456" y="-4983767"/>
              <a:ext cx="3450028" cy="4850139"/>
            </a:xfrm>
            <a:prstGeom prst="rect">
              <a:avLst/>
            </a:prstGeom>
          </p:spPr>
        </p:pic>
        <p:sp>
          <p:nvSpPr>
            <p:cNvPr id="350" name="Прямоугольник 349"/>
            <p:cNvSpPr/>
            <p:nvPr/>
          </p:nvSpPr>
          <p:spPr>
            <a:xfrm>
              <a:off x="1913205" y="-4866654"/>
              <a:ext cx="3069822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«КРАСУХА» — СОВРЕМЕННЫЕ НАЗЕМНЫЕ КОМПЛЕКСЫ</a:t>
              </a:r>
              <a:br>
                <a:rPr lang="ru-RU" b="1" dirty="0">
                  <a:solidFill>
                    <a:srgbClr val="C00000"/>
                  </a:solidFill>
                  <a:latin typeface="PFBeauSansPro-Regular"/>
                </a:rPr>
              </a:br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РЭБ, </a:t>
              </a: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предназначенные для защиты войсковых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группировок, командных пунктов, средств ПВО и других стратегически важных объектов от радиолокационных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комплексов дальнего обнаружения и наведения, в том числе типа АВАКС</a:t>
              </a:r>
              <a:r>
                <a:rPr lang="ru-RU" dirty="0">
                  <a:latin typeface="PFBeauSansPro-Regular"/>
                </a:rPr>
                <a:t>.</a:t>
              </a:r>
              <a:br>
                <a:rPr lang="ru-RU" dirty="0">
                  <a:latin typeface="PFBeauSansPro-Regular"/>
                </a:rPr>
              </a:br>
              <a:endParaRPr lang="ru-RU" dirty="0">
                <a:latin typeface="PFBeauSansPro-Regular"/>
              </a:endParaRPr>
            </a:p>
          </p:txBody>
        </p:sp>
      </p:grpSp>
      <p:grpSp>
        <p:nvGrpSpPr>
          <p:cNvPr id="364" name="Группа 363"/>
          <p:cNvGrpSpPr/>
          <p:nvPr/>
        </p:nvGrpSpPr>
        <p:grpSpPr>
          <a:xfrm>
            <a:off x="8740916" y="-3012"/>
            <a:ext cx="3507035" cy="5433197"/>
            <a:chOff x="-1729469" y="-6690354"/>
            <a:chExt cx="3429766" cy="5509200"/>
          </a:xfrm>
          <a:noFill/>
        </p:grpSpPr>
        <p:pic>
          <p:nvPicPr>
            <p:cNvPr id="356" name="Рисунок 3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29469" y="-6601569"/>
              <a:ext cx="3429766" cy="5217265"/>
            </a:xfrm>
            <a:prstGeom prst="rect">
              <a:avLst/>
            </a:prstGeom>
            <a:grpFill/>
          </p:spPr>
        </p:pic>
        <p:sp>
          <p:nvSpPr>
            <p:cNvPr id="352" name="Прямоугольник 351"/>
            <p:cNvSpPr/>
            <p:nvPr/>
          </p:nvSpPr>
          <p:spPr>
            <a:xfrm>
              <a:off x="-1634450" y="-6690354"/>
              <a:ext cx="3248723" cy="550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PFBeauSansPro-Regular"/>
                </a:rPr>
                <a:t>ГИМАЛАИ</a:t>
              </a:r>
              <a:r>
                <a:rPr lang="ru-RU" sz="1600" dirty="0">
                  <a:solidFill>
                    <a:srgbClr val="C00000"/>
                  </a:solidFill>
                  <a:latin typeface="PFBeauSansPro-Regular"/>
                </a:rPr>
                <a:t>  </a:t>
              </a:r>
              <a:r>
                <a:rPr lang="ru-RU" sz="1600" b="1" dirty="0">
                  <a:solidFill>
                    <a:srgbClr val="C00000"/>
                  </a:solidFill>
                  <a:latin typeface="PFBeauSansPro-Regular"/>
                </a:rPr>
                <a:t>ПОБЕДИТЕЛИ НЕВИДИМОК</a:t>
              </a:r>
              <a:r>
                <a:rPr lang="ru-RU" sz="1600" dirty="0">
                  <a:solidFill>
                    <a:srgbClr val="C00000"/>
                  </a:solidFill>
                  <a:latin typeface="PFBeauSansPro-Regular"/>
                </a:rPr>
                <a:t> </a:t>
              </a:r>
            </a:p>
            <a:p>
              <a:r>
                <a:rPr lang="ru-RU" sz="1600" dirty="0">
                  <a:latin typeface="PFBeauSansPro-Regular"/>
                </a:rPr>
                <a:t>Станция РЭБ «ГИМАЛАИ»</a:t>
              </a:r>
              <a:br>
                <a:rPr lang="ru-RU" sz="1600" dirty="0">
                  <a:latin typeface="PFBeauSansPro-Regular"/>
                </a:rPr>
              </a:br>
              <a:r>
                <a:rPr lang="ru-RU" sz="1600" dirty="0">
                  <a:latin typeface="PFBeauSansPro-Regular"/>
                </a:rPr>
                <a:t>разрабатывалась специалистами ФГУП «КНИРТИ» для многоцелевого истребителя пятого поколения СУ-57 с отклоняемым вектором тяги. Она располагается по всему самолету, полностью  контролирует пространство</a:t>
              </a:r>
              <a:br>
                <a:rPr lang="ru-RU" sz="1600" dirty="0">
                  <a:latin typeface="PFBeauSansPro-Regular"/>
                </a:rPr>
              </a:br>
              <a:r>
                <a:rPr lang="ru-RU" sz="1600" dirty="0">
                  <a:latin typeface="PFBeauSansPro-Regular"/>
                </a:rPr>
                <a:t>вокруг него и осуществляет весь комплекс защитных мер —</a:t>
              </a:r>
              <a:br>
                <a:rPr lang="ru-RU" sz="1600" dirty="0">
                  <a:latin typeface="PFBeauSansPro-Regular"/>
                </a:rPr>
              </a:br>
              <a:r>
                <a:rPr lang="ru-RU" sz="1600" dirty="0">
                  <a:latin typeface="PFBeauSansPro-Regular"/>
                </a:rPr>
                <a:t>разведку, локализацию средство ПВО, их идентификацию</a:t>
              </a:r>
              <a:br>
                <a:rPr lang="ru-RU" sz="1600" dirty="0">
                  <a:latin typeface="PFBeauSansPro-Regular"/>
                </a:rPr>
              </a:br>
              <a:r>
                <a:rPr lang="ru-RU" sz="1600" dirty="0">
                  <a:latin typeface="PFBeauSansPro-Regular"/>
                </a:rPr>
                <a:t>и постановку помех. «Умная начинка» </a:t>
              </a:r>
              <a:r>
                <a:rPr lang="ru-RU" sz="1600" b="1" dirty="0">
                  <a:latin typeface="PFBeauSansPro-Regular"/>
                </a:rPr>
                <a:t>превращает самолеты </a:t>
              </a:r>
              <a:r>
                <a:rPr lang="ru-RU" sz="1600" dirty="0">
                  <a:latin typeface="PFBeauSansPro-Regular"/>
                </a:rPr>
                <a:t>противника 5-го поколения в самолеты 4-го поколения, сводя на нет преимущества технологии</a:t>
              </a:r>
            </a:p>
            <a:p>
              <a:r>
                <a:rPr lang="ru-RU" sz="1600" dirty="0">
                  <a:latin typeface="PFBeauSansPro-Regular"/>
                </a:rPr>
                <a:t>                                    «СТЕЛС»</a:t>
              </a:r>
              <a:endParaRPr lang="ru-RU" sz="1600" dirty="0">
                <a:solidFill>
                  <a:srgbClr val="C00000"/>
                </a:solidFill>
                <a:latin typeface="PFBeauSansPro-Regular"/>
              </a:endParaRPr>
            </a:p>
          </p:txBody>
        </p:sp>
      </p:grpSp>
      <p:grpSp>
        <p:nvGrpSpPr>
          <p:cNvPr id="366" name="Группа 365"/>
          <p:cNvGrpSpPr/>
          <p:nvPr/>
        </p:nvGrpSpPr>
        <p:grpSpPr>
          <a:xfrm>
            <a:off x="38076" y="46679"/>
            <a:ext cx="3366525" cy="5665586"/>
            <a:chOff x="1303820" y="-7561779"/>
            <a:chExt cx="3439631" cy="4850139"/>
          </a:xfrm>
        </p:grpSpPr>
        <p:pic>
          <p:nvPicPr>
            <p:cNvPr id="360" name="Рисунок 3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3820" y="-7561779"/>
              <a:ext cx="3429766" cy="4850139"/>
            </a:xfrm>
            <a:prstGeom prst="rect">
              <a:avLst/>
            </a:prstGeom>
          </p:spPr>
        </p:pic>
        <p:pic>
          <p:nvPicPr>
            <p:cNvPr id="365" name="Рисунок 364"/>
            <p:cNvPicPr>
              <a:picLocks noChangeAspect="1"/>
            </p:cNvPicPr>
            <p:nvPr/>
          </p:nvPicPr>
          <p:blipFill rotWithShape="1">
            <a:blip r:embed="rId24"/>
            <a:srcRect r="6330"/>
            <a:stretch/>
          </p:blipFill>
          <p:spPr>
            <a:xfrm>
              <a:off x="1303821" y="-6198087"/>
              <a:ext cx="3439630" cy="2324098"/>
            </a:xfrm>
            <a:prstGeom prst="rect">
              <a:avLst/>
            </a:prstGeom>
          </p:spPr>
        </p:pic>
      </p:grpSp>
      <p:grpSp>
        <p:nvGrpSpPr>
          <p:cNvPr id="367" name="Группа 366"/>
          <p:cNvGrpSpPr/>
          <p:nvPr/>
        </p:nvGrpSpPr>
        <p:grpSpPr>
          <a:xfrm>
            <a:off x="5588811" y="884968"/>
            <a:ext cx="371139" cy="380394"/>
            <a:chOff x="3270646" y="6161359"/>
            <a:chExt cx="578344" cy="592766"/>
          </a:xfrm>
        </p:grpSpPr>
        <p:sp>
          <p:nvSpPr>
            <p:cNvPr id="368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69" name="Рисунок 3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370" name="Группа 369"/>
          <p:cNvGrpSpPr/>
          <p:nvPr/>
        </p:nvGrpSpPr>
        <p:grpSpPr>
          <a:xfrm>
            <a:off x="6710281" y="639447"/>
            <a:ext cx="371139" cy="380394"/>
            <a:chOff x="3270646" y="6161359"/>
            <a:chExt cx="578344" cy="592766"/>
          </a:xfrm>
        </p:grpSpPr>
        <p:sp>
          <p:nvSpPr>
            <p:cNvPr id="371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72" name="Рисунок 3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374" name="Группа 373"/>
          <p:cNvGrpSpPr/>
          <p:nvPr/>
        </p:nvGrpSpPr>
        <p:grpSpPr>
          <a:xfrm>
            <a:off x="115326" y="61613"/>
            <a:ext cx="3446263" cy="6815207"/>
            <a:chOff x="-6172611" y="-6960002"/>
            <a:chExt cx="3719344" cy="6815207"/>
          </a:xfrm>
        </p:grpSpPr>
        <p:pic>
          <p:nvPicPr>
            <p:cNvPr id="358" name="Рисунок 3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115395" y="-6960002"/>
              <a:ext cx="3662128" cy="5967254"/>
            </a:xfrm>
            <a:prstGeom prst="rect">
              <a:avLst/>
            </a:prstGeom>
          </p:spPr>
        </p:pic>
        <p:sp>
          <p:nvSpPr>
            <p:cNvPr id="373" name="Прямоугольник 372"/>
            <p:cNvSpPr/>
            <p:nvPr/>
          </p:nvSpPr>
          <p:spPr>
            <a:xfrm>
              <a:off x="-6172611" y="-6885102"/>
              <a:ext cx="3710128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PFBeauSansPro-Regular"/>
                </a:rPr>
                <a:t>МОСКВА-1 КОМПЛЕКС РАДИОЭЛЕКТРОННОЙ РАЗВЕДКИ И БОРЬБЫ </a:t>
              </a:r>
              <a:r>
                <a:rPr lang="ru-RU" sz="1600" dirty="0">
                  <a:latin typeface="PFBeauSansPro-Regular"/>
                </a:rPr>
                <a:t>предназначен для радиотехнической разведки воздушного пространства с земли. Оно осуществляет поиск источников радиоизлучения на расстоянии до 400 километров, засекая станции слежения  противника. В состав станции входит  автоматизированный командный пункт управления, который координирует работу внешних средств  радиоэлектронного подавления и передачи полученной информации о местонахождении станций противника войскам противовоздушной обороны и Воздушно‑космических сил. Станция состоит из трех машин: двух машин управления и машины разведки. Разведка параметров целей ведется в пассивном режиме. </a:t>
              </a:r>
              <a:br>
                <a:rPr lang="ru-RU" sz="1600" dirty="0">
                  <a:latin typeface="PFBeauSansPro-Regular"/>
                </a:rPr>
              </a:br>
              <a:endParaRPr lang="ru-RU" sz="1600" dirty="0">
                <a:latin typeface="PFBeauSansPro-Regular"/>
              </a:endParaRPr>
            </a:p>
          </p:txBody>
        </p:sp>
      </p:grpSp>
      <p:grpSp>
        <p:nvGrpSpPr>
          <p:cNvPr id="376" name="Группа 375"/>
          <p:cNvGrpSpPr/>
          <p:nvPr/>
        </p:nvGrpSpPr>
        <p:grpSpPr>
          <a:xfrm>
            <a:off x="8876456" y="74279"/>
            <a:ext cx="3253117" cy="5395663"/>
            <a:chOff x="5273800" y="-6968373"/>
            <a:chExt cx="3440970" cy="5266424"/>
          </a:xfrm>
        </p:grpSpPr>
        <p:pic>
          <p:nvPicPr>
            <p:cNvPr id="359" name="Рисунок 3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5004" y="-6968373"/>
              <a:ext cx="3429766" cy="5266424"/>
            </a:xfrm>
            <a:prstGeom prst="rect">
              <a:avLst/>
            </a:prstGeom>
          </p:spPr>
        </p:pic>
        <p:pic>
          <p:nvPicPr>
            <p:cNvPr id="375" name="Рисунок 37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273800" y="-6865512"/>
              <a:ext cx="3338479" cy="2329828"/>
            </a:xfrm>
            <a:prstGeom prst="rect">
              <a:avLst/>
            </a:prstGeom>
          </p:spPr>
        </p:pic>
      </p:grpSp>
      <p:sp>
        <p:nvSpPr>
          <p:cNvPr id="377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5932791" y="418757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</a:t>
            </a:r>
            <a:r>
              <a:rPr lang="ru-RU" altLang="zh-CN" sz="2000" b="1" dirty="0"/>
              <a:t>14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378" name="Группа 377"/>
          <p:cNvGrpSpPr/>
          <p:nvPr/>
        </p:nvGrpSpPr>
        <p:grpSpPr>
          <a:xfrm>
            <a:off x="6150288" y="774417"/>
            <a:ext cx="371139" cy="380394"/>
            <a:chOff x="3270646" y="6161359"/>
            <a:chExt cx="578344" cy="592766"/>
          </a:xfrm>
        </p:grpSpPr>
        <p:sp>
          <p:nvSpPr>
            <p:cNvPr id="379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80" name="Рисунок 3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384" name="Группа 383"/>
          <p:cNvGrpSpPr/>
          <p:nvPr/>
        </p:nvGrpSpPr>
        <p:grpSpPr>
          <a:xfrm>
            <a:off x="36897" y="74280"/>
            <a:ext cx="3426694" cy="6735809"/>
            <a:chOff x="-131386" y="818460"/>
            <a:chExt cx="3525410" cy="6399204"/>
          </a:xfrm>
        </p:grpSpPr>
        <p:pic>
          <p:nvPicPr>
            <p:cNvPr id="361" name="Рисунок 3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31386" y="818460"/>
              <a:ext cx="3525410" cy="6399204"/>
            </a:xfrm>
            <a:prstGeom prst="rect">
              <a:avLst/>
            </a:prstGeom>
          </p:spPr>
        </p:pic>
        <p:pic>
          <p:nvPicPr>
            <p:cNvPr id="381" name="Рисунок 380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25703" y="2173791"/>
              <a:ext cx="3421995" cy="2156180"/>
            </a:xfrm>
            <a:prstGeom prst="rect">
              <a:avLst/>
            </a:prstGeom>
          </p:spPr>
        </p:pic>
      </p:grpSp>
      <p:grpSp>
        <p:nvGrpSpPr>
          <p:cNvPr id="383" name="Группа 382"/>
          <p:cNvGrpSpPr/>
          <p:nvPr/>
        </p:nvGrpSpPr>
        <p:grpSpPr>
          <a:xfrm>
            <a:off x="8873355" y="-53804"/>
            <a:ext cx="3229439" cy="5807064"/>
            <a:chOff x="5795937" y="-5525980"/>
            <a:chExt cx="3385362" cy="5083571"/>
          </a:xfrm>
        </p:grpSpPr>
        <p:pic>
          <p:nvPicPr>
            <p:cNvPr id="357" name="Рисунок 3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5937" y="-5511524"/>
              <a:ext cx="3385362" cy="5069115"/>
            </a:xfrm>
            <a:prstGeom prst="rect">
              <a:avLst/>
            </a:prstGeom>
          </p:spPr>
        </p:pic>
        <p:sp>
          <p:nvSpPr>
            <p:cNvPr id="382" name="Прямоугольник 381"/>
            <p:cNvSpPr/>
            <p:nvPr/>
          </p:nvSpPr>
          <p:spPr>
            <a:xfrm>
              <a:off x="5813416" y="-5525980"/>
              <a:ext cx="3292047" cy="4930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b="1" dirty="0">
                <a:solidFill>
                  <a:srgbClr val="C00000"/>
                </a:solidFill>
                <a:latin typeface="PFBeauSansPro-Regular"/>
              </a:endParaRPr>
            </a:p>
            <a:p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Станция РЭБ «Хибины‑У» 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предназначена для самолетов малой бомбардировочной и истребительной авиации, включая </a:t>
              </a:r>
              <a:r>
                <a:rPr lang="ru-RU" dirty="0" err="1">
                  <a:solidFill>
                    <a:srgbClr val="000000"/>
                  </a:solidFill>
                  <a:latin typeface="PFBeauSansPro-Regular"/>
                </a:rPr>
                <a:t>сверхманевренные</a:t>
              </a: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 истребители СУ‑30СМ, а также самолеты СУ‑35С и СУ‑34. Станция построена на основе современных технических решений и развивает возможности своих предшественников по постановке большого числа разнообразных помех для техники противовоздушной обороны противника.</a:t>
              </a:r>
              <a:r>
                <a:rPr lang="ru-RU" dirty="0">
                  <a:latin typeface="PFBeauSansPro-Regular"/>
                </a:rPr>
                <a:t> </a:t>
              </a:r>
            </a:p>
          </p:txBody>
        </p:sp>
      </p:grpSp>
      <p:grpSp>
        <p:nvGrpSpPr>
          <p:cNvPr id="392" name="Группа 391"/>
          <p:cNvGrpSpPr/>
          <p:nvPr/>
        </p:nvGrpSpPr>
        <p:grpSpPr>
          <a:xfrm>
            <a:off x="163928" y="349011"/>
            <a:ext cx="3382086" cy="6464145"/>
            <a:chOff x="-5382911" y="-11405309"/>
            <a:chExt cx="3382086" cy="5909310"/>
          </a:xfrm>
        </p:grpSpPr>
        <p:pic>
          <p:nvPicPr>
            <p:cNvPr id="386" name="Рисунок 3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382911" y="-11109321"/>
              <a:ext cx="3367945" cy="4850139"/>
            </a:xfrm>
            <a:prstGeom prst="rect">
              <a:avLst/>
            </a:prstGeom>
          </p:spPr>
        </p:pic>
        <p:sp>
          <p:nvSpPr>
            <p:cNvPr id="391" name="Прямоугольник 390"/>
            <p:cNvSpPr/>
            <p:nvPr/>
          </p:nvSpPr>
          <p:spPr>
            <a:xfrm>
              <a:off x="-5244890" y="-11405309"/>
              <a:ext cx="3244065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D91A21"/>
                  </a:solidFill>
                  <a:latin typeface="PFBeauSansPro-Regular"/>
                </a:rPr>
                <a:t>САП-518СМ</a:t>
              </a:r>
              <a:r>
                <a:rPr lang="ru-RU" dirty="0">
                  <a:latin typeface="PFBeauSansPro-Regular"/>
                </a:rPr>
                <a:t> </a:t>
              </a:r>
            </a:p>
            <a:p>
              <a:r>
                <a:rPr lang="ru-RU" dirty="0">
                  <a:latin typeface="PFBeauSansPro-Regular"/>
                </a:rPr>
                <a:t>станция активных помех </a:t>
              </a:r>
              <a:br>
                <a:rPr lang="ru-RU" dirty="0">
                  <a:latin typeface="PFBeauSansPro-Regular"/>
                </a:rPr>
              </a:br>
              <a:r>
                <a:rPr lang="ru-RU" dirty="0">
                  <a:latin typeface="PFBeauSansPro-Regular"/>
                </a:rPr>
                <a:t>является </a:t>
              </a:r>
              <a:r>
                <a:rPr lang="ru-RU" b="1" dirty="0">
                  <a:latin typeface="PFBeauSansPro-Regular"/>
                </a:rPr>
                <a:t>модернизированной</a:t>
              </a:r>
              <a:br>
                <a:rPr lang="ru-RU" b="1" dirty="0">
                  <a:latin typeface="PFBeauSansPro-Regular"/>
                </a:rPr>
              </a:br>
              <a:r>
                <a:rPr lang="ru-RU" b="1" dirty="0">
                  <a:latin typeface="PFBeauSansPro-Regular"/>
                </a:rPr>
                <a:t>версией </a:t>
              </a:r>
              <a:r>
                <a:rPr lang="ru-RU" dirty="0">
                  <a:latin typeface="PFBeauSansPro-Regular"/>
                </a:rPr>
                <a:t>своего  предшественника — станции сап-518 — и устанавливается на многоцелевых истребителях СУ-30. </a:t>
              </a:r>
            </a:p>
            <a:p>
              <a:r>
                <a:rPr lang="ru-RU" dirty="0">
                  <a:latin typeface="PFBeauSansPro-Regular"/>
                </a:rPr>
                <a:t>Станция автоматически ведет перехват, анализ и </a:t>
              </a:r>
              <a:r>
                <a:rPr lang="ru-RU" dirty="0" err="1">
                  <a:latin typeface="PFBeauSansPro-Regular"/>
                </a:rPr>
                <a:t>приоритизацию</a:t>
              </a:r>
              <a:r>
                <a:rPr lang="ru-RU" dirty="0">
                  <a:latin typeface="PFBeauSansPro-Regular"/>
                </a:rPr>
                <a:t> сигналов радиолокационных станций, в зону активности которых попадает самолет, и выбирает методы противодействия </a:t>
              </a:r>
              <a:br>
                <a:rPr lang="ru-RU" dirty="0">
                  <a:latin typeface="PFBeauSansPro-Regular"/>
                </a:rPr>
              </a:br>
              <a:br>
                <a:rPr lang="ru-RU" dirty="0">
                  <a:latin typeface="PFBeauSansPro-Regular"/>
                </a:rPr>
              </a:br>
              <a:br>
                <a:rPr lang="ru-RU" dirty="0">
                  <a:latin typeface="PFBeauSansPro-Regular"/>
                </a:rPr>
              </a:br>
              <a:endParaRPr lang="ru-RU" dirty="0">
                <a:latin typeface="PFBeauSansPro-Regular"/>
              </a:endParaRPr>
            </a:p>
          </p:txBody>
        </p:sp>
      </p:grpSp>
      <p:grpSp>
        <p:nvGrpSpPr>
          <p:cNvPr id="394" name="Группа 393"/>
          <p:cNvGrpSpPr/>
          <p:nvPr/>
        </p:nvGrpSpPr>
        <p:grpSpPr>
          <a:xfrm>
            <a:off x="8820653" y="219730"/>
            <a:ext cx="3316595" cy="5425042"/>
            <a:chOff x="-1245277" y="-11138914"/>
            <a:chExt cx="3429766" cy="4850139"/>
          </a:xfrm>
        </p:grpSpPr>
        <p:pic>
          <p:nvPicPr>
            <p:cNvPr id="385" name="Рисунок 3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45277" y="-11138914"/>
              <a:ext cx="3429766" cy="4850139"/>
            </a:xfrm>
            <a:prstGeom prst="rect">
              <a:avLst/>
            </a:prstGeom>
          </p:spPr>
        </p:pic>
        <p:pic>
          <p:nvPicPr>
            <p:cNvPr id="393" name="Рисунок 39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-1115880" y="-9958058"/>
              <a:ext cx="3175819" cy="1787452"/>
            </a:xfrm>
            <a:prstGeom prst="rect">
              <a:avLst/>
            </a:prstGeom>
          </p:spPr>
        </p:pic>
      </p:grpSp>
      <p:sp>
        <p:nvSpPr>
          <p:cNvPr id="395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6548423" y="315659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</a:t>
            </a:r>
            <a:r>
              <a:rPr lang="ru-RU" altLang="zh-CN" sz="2000" b="1" dirty="0"/>
              <a:t>17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397" name="Группа 396"/>
          <p:cNvGrpSpPr/>
          <p:nvPr/>
        </p:nvGrpSpPr>
        <p:grpSpPr>
          <a:xfrm>
            <a:off x="8732174" y="86210"/>
            <a:ext cx="3352065" cy="4872719"/>
            <a:chOff x="4061781" y="-5992428"/>
            <a:chExt cx="3312216" cy="4872719"/>
          </a:xfrm>
        </p:grpSpPr>
        <p:pic>
          <p:nvPicPr>
            <p:cNvPr id="363" name="Рисунок 3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1781" y="-5992428"/>
              <a:ext cx="3312216" cy="4850139"/>
            </a:xfrm>
            <a:prstGeom prst="rect">
              <a:avLst/>
            </a:prstGeom>
          </p:spPr>
        </p:pic>
        <p:sp>
          <p:nvSpPr>
            <p:cNvPr id="396" name="Прямоугольник 395"/>
            <p:cNvSpPr/>
            <p:nvPr/>
          </p:nvSpPr>
          <p:spPr>
            <a:xfrm>
              <a:off x="4275680" y="-5921023"/>
              <a:ext cx="2859973" cy="480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PFBeauSansPro-Regular"/>
                </a:rPr>
                <a:t>БОРТОВОЙ КОМПЛЕКС ОБОРОНЫ «РЕДУТ» —</a:t>
              </a:r>
              <a:br>
                <a:rPr lang="ru-RU" b="1" dirty="0">
                  <a:solidFill>
                    <a:srgbClr val="C00000"/>
                  </a:solidFill>
                  <a:latin typeface="PFBeauSansPro-Regular"/>
                </a:rPr>
              </a:b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абсолютно </a:t>
              </a:r>
              <a:r>
                <a:rPr lang="ru-RU" b="1" dirty="0">
                  <a:solidFill>
                    <a:srgbClr val="D91A21"/>
                  </a:solidFill>
                  <a:latin typeface="PFBeauSansPro-Regular"/>
                </a:rPr>
                <a:t>новая разработка </a:t>
              </a: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в линейке</a:t>
              </a:r>
              <a:br>
                <a:rPr lang="ru-RU" dirty="0">
                  <a:solidFill>
                    <a:srgbClr val="000000"/>
                  </a:solidFill>
                  <a:latin typeface="PFBeauSansPro-Regular"/>
                </a:rPr>
              </a:br>
              <a:r>
                <a:rPr lang="ru-RU" dirty="0" err="1">
                  <a:solidFill>
                    <a:srgbClr val="000000"/>
                  </a:solidFill>
                  <a:latin typeface="PFBeauSansPro-Regular"/>
                </a:rPr>
                <a:t>специзделий</a:t>
              </a:r>
              <a:r>
                <a:rPr lang="ru-RU" dirty="0">
                  <a:solidFill>
                    <a:srgbClr val="000000"/>
                  </a:solidFill>
                  <a:latin typeface="PFBeauSansPro-Regular"/>
                </a:rPr>
                <a:t> завода «Сигнал».</a:t>
              </a:r>
              <a:r>
                <a:rPr lang="ru-RU" dirty="0">
                  <a:latin typeface="PFBeauSansPro-Regular"/>
                </a:rPr>
                <a:t> </a:t>
              </a:r>
            </a:p>
            <a:p>
              <a:r>
                <a:rPr lang="ru-RU" dirty="0">
                  <a:latin typeface="PFBeauSansPro-Regular"/>
                </a:rPr>
                <a:t>комплекс предназначен специально для Ту‑160 «Белый лебедь» — сверхзвукового стратегического бомбардировщика‑ракетоносца с крылом изменяемой</a:t>
              </a:r>
              <a:br>
                <a:rPr lang="ru-RU" dirty="0">
                  <a:latin typeface="PFBeauSansPro-Regular"/>
                </a:rPr>
              </a:br>
              <a:r>
                <a:rPr lang="ru-RU" dirty="0">
                  <a:latin typeface="PFBeauSansPro-Regular"/>
                </a:rPr>
                <a:t>стреловидности. </a:t>
              </a:r>
              <a:br>
                <a:rPr lang="ru-RU" dirty="0">
                  <a:latin typeface="PFBeauSansPro-Regular"/>
                </a:rPr>
              </a:br>
              <a:br>
                <a:rPr lang="ru-RU" dirty="0">
                  <a:latin typeface="PFBeauSansPro-Regular"/>
                </a:rPr>
              </a:br>
              <a:endParaRPr lang="ru-RU" dirty="0">
                <a:latin typeface="PFBeauSansPro-Regular"/>
              </a:endParaRPr>
            </a:p>
          </p:txBody>
        </p:sp>
      </p:grpSp>
      <p:grpSp>
        <p:nvGrpSpPr>
          <p:cNvPr id="399" name="Группа 398"/>
          <p:cNvGrpSpPr/>
          <p:nvPr/>
        </p:nvGrpSpPr>
        <p:grpSpPr>
          <a:xfrm>
            <a:off x="112301" y="-11489"/>
            <a:ext cx="3455850" cy="6840137"/>
            <a:chOff x="463547" y="-4613336"/>
            <a:chExt cx="3455850" cy="6840137"/>
          </a:xfrm>
        </p:grpSpPr>
        <p:pic>
          <p:nvPicPr>
            <p:cNvPr id="390" name="Рисунок 3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681" y="-4613336"/>
              <a:ext cx="3429766" cy="6840137"/>
            </a:xfrm>
            <a:prstGeom prst="rect">
              <a:avLst/>
            </a:prstGeom>
          </p:spPr>
        </p:pic>
        <p:pic>
          <p:nvPicPr>
            <p:cNvPr id="398" name="Рисунок 397"/>
            <p:cNvPicPr>
              <a:picLocks noChangeAspect="1"/>
            </p:cNvPicPr>
            <p:nvPr/>
          </p:nvPicPr>
          <p:blipFill rotWithShape="1">
            <a:blip r:embed="rId28"/>
            <a:srcRect l="1800" r="2529"/>
            <a:stretch/>
          </p:blipFill>
          <p:spPr>
            <a:xfrm>
              <a:off x="463547" y="-3257049"/>
              <a:ext cx="3455850" cy="1446434"/>
            </a:xfrm>
            <a:prstGeom prst="rect">
              <a:avLst/>
            </a:prstGeom>
          </p:spPr>
        </p:pic>
      </p:grpSp>
      <p:grpSp>
        <p:nvGrpSpPr>
          <p:cNvPr id="400" name="Группа 399"/>
          <p:cNvGrpSpPr/>
          <p:nvPr/>
        </p:nvGrpSpPr>
        <p:grpSpPr>
          <a:xfrm>
            <a:off x="4570519" y="4307946"/>
            <a:ext cx="371139" cy="380394"/>
            <a:chOff x="3270646" y="6161359"/>
            <a:chExt cx="578344" cy="592766"/>
          </a:xfrm>
        </p:grpSpPr>
        <p:sp>
          <p:nvSpPr>
            <p:cNvPr id="401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402" name="Рисунок 4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sp>
        <p:nvSpPr>
          <p:cNvPr id="419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8016650" y="2253949"/>
            <a:ext cx="79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2001-1999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sp>
        <p:nvSpPr>
          <p:cNvPr id="420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4814032" y="293272"/>
            <a:ext cx="79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2012</a:t>
            </a:r>
            <a:r>
              <a:rPr lang="ru-RU" altLang="zh-CN" sz="2000" b="1" dirty="0"/>
              <a:t>-2013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421" name="Группа 420"/>
          <p:cNvGrpSpPr/>
          <p:nvPr/>
        </p:nvGrpSpPr>
        <p:grpSpPr>
          <a:xfrm>
            <a:off x="4996053" y="1027547"/>
            <a:ext cx="371139" cy="380394"/>
            <a:chOff x="3270646" y="6161359"/>
            <a:chExt cx="578344" cy="592766"/>
          </a:xfrm>
        </p:grpSpPr>
        <p:sp>
          <p:nvSpPr>
            <p:cNvPr id="422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423" name="Рисунок 4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sp>
        <p:nvSpPr>
          <p:cNvPr id="338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3584225" y="568752"/>
            <a:ext cx="79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201</a:t>
            </a:r>
            <a:r>
              <a:rPr lang="ru-RU" altLang="zh-CN" sz="2000" b="1" dirty="0"/>
              <a:t>1-2013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255" name="Группа 254"/>
          <p:cNvGrpSpPr/>
          <p:nvPr/>
        </p:nvGrpSpPr>
        <p:grpSpPr>
          <a:xfrm>
            <a:off x="3821908" y="1279288"/>
            <a:ext cx="371139" cy="380394"/>
            <a:chOff x="3270646" y="6161359"/>
            <a:chExt cx="578344" cy="592766"/>
          </a:xfrm>
        </p:grpSpPr>
        <p:sp>
          <p:nvSpPr>
            <p:cNvPr id="256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57" name="Рисунок 2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8057529" y="4981030"/>
            <a:ext cx="371139" cy="380394"/>
            <a:chOff x="3270646" y="6161359"/>
            <a:chExt cx="578344" cy="592766"/>
          </a:xfrm>
        </p:grpSpPr>
        <p:sp>
          <p:nvSpPr>
            <p:cNvPr id="168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69" name="Рисунок 1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sp>
        <p:nvSpPr>
          <p:cNvPr id="424" name="文本框 1025">
            <a:extLst>
              <a:ext uri="{FF2B5EF4-FFF2-40B4-BE49-F238E27FC236}">
                <a16:creationId xmlns:a16="http://schemas.microsoft.com/office/drawing/2014/main" id="{960094C9-88A7-4B1C-ABCA-CAEE141CEA76}"/>
              </a:ext>
            </a:extLst>
          </p:cNvPr>
          <p:cNvSpPr txBox="1"/>
          <p:nvPr/>
        </p:nvSpPr>
        <p:spPr>
          <a:xfrm>
            <a:off x="7668887" y="22625"/>
            <a:ext cx="79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</a:t>
            </a:r>
            <a:r>
              <a:rPr lang="ru-RU" altLang="zh-CN" sz="2000" b="1" dirty="0"/>
              <a:t>24</a:t>
            </a:r>
            <a:endParaRPr lang="zh-CN" altLang="en-US" sz="2000" b="1" dirty="0">
              <a:ea typeface="LiHei Pro" panose="020B0500000000000000" pitchFamily="34" charset="-122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8219716" y="2881538"/>
            <a:ext cx="371139" cy="380394"/>
            <a:chOff x="3270646" y="6161359"/>
            <a:chExt cx="578344" cy="592766"/>
          </a:xfrm>
        </p:grpSpPr>
        <p:sp>
          <p:nvSpPr>
            <p:cNvPr id="117" name="椭圆 595">
              <a:extLst>
                <a:ext uri="{FF2B5EF4-FFF2-40B4-BE49-F238E27FC236}">
                  <a16:creationId xmlns:a16="http://schemas.microsoft.com/office/drawing/2014/main" id="{3B0523F3-4D51-49FF-96E1-61BCDCDF4EC3}"/>
                </a:ext>
              </a:extLst>
            </p:cNvPr>
            <p:cNvSpPr/>
            <p:nvPr/>
          </p:nvSpPr>
          <p:spPr>
            <a:xfrm>
              <a:off x="3270646" y="6161359"/>
              <a:ext cx="578344" cy="5927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2515" y="6251911"/>
              <a:ext cx="352447" cy="437758"/>
            </a:xfrm>
            <a:prstGeom prst="rect">
              <a:avLst/>
            </a:prstGeom>
          </p:spPr>
        </p:pic>
      </p:grpSp>
      <p:grpSp>
        <p:nvGrpSpPr>
          <p:cNvPr id="160" name="Группа 159"/>
          <p:cNvGrpSpPr/>
          <p:nvPr/>
        </p:nvGrpSpPr>
        <p:grpSpPr>
          <a:xfrm>
            <a:off x="126431" y="30738"/>
            <a:ext cx="3479398" cy="6778059"/>
            <a:chOff x="4805568" y="-5369839"/>
            <a:chExt cx="3429766" cy="4850139"/>
          </a:xfrm>
        </p:grpSpPr>
        <p:pic>
          <p:nvPicPr>
            <p:cNvPr id="362" name="Рисунок 3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5568" y="-5369839"/>
              <a:ext cx="3429766" cy="4850139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860429" y="-4858010"/>
              <a:ext cx="3299198" cy="1704911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5003199" y="-2956202"/>
              <a:ext cx="306122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PFBeauSansPro-Bbook"/>
                </a:rPr>
                <a:t>КАЖДЫЙ, КТО ТРУДИТСЯ В СТЕНАХ</a:t>
              </a:r>
              <a:r>
                <a:rPr lang="en-US" sz="1600" b="1" dirty="0">
                  <a:solidFill>
                    <a:srgbClr val="000000"/>
                  </a:solidFill>
                  <a:latin typeface="PFBeauSansPro-Bbook"/>
                </a:rPr>
                <a:t> </a:t>
              </a:r>
              <a:r>
                <a:rPr lang="ru-RU" sz="1600" b="1" dirty="0">
                  <a:solidFill>
                    <a:srgbClr val="000000"/>
                  </a:solidFill>
                  <a:latin typeface="PFBeauSansPro-Bbook"/>
                </a:rPr>
                <a:t>РАДИОЗАВОДА «СИГНАЛ», ЗНАЕТ, ЧТО У ЕГО</a:t>
              </a:r>
              <a:r>
                <a:rPr lang="en-US" sz="1600" b="1" dirty="0">
                  <a:solidFill>
                    <a:srgbClr val="000000"/>
                  </a:solidFill>
                  <a:latin typeface="PFBeauSansPro-Bbook"/>
                </a:rPr>
                <a:t> </a:t>
              </a:r>
              <a:r>
                <a:rPr lang="ru-RU" sz="1600" b="1" dirty="0">
                  <a:solidFill>
                    <a:srgbClr val="000000"/>
                  </a:solidFill>
                  <a:latin typeface="PFBeauSansPro-Bbook"/>
                </a:rPr>
                <a:t>РАБОТЫ ЕСТЬ ВАЖНАЯ ЦЕЛЬ, </a:t>
              </a:r>
              <a:r>
                <a:rPr lang="ru-RU" sz="1600" b="1" dirty="0">
                  <a:solidFill>
                    <a:srgbClr val="D91A21"/>
                  </a:solidFill>
                  <a:latin typeface="PFBeauSansPro-Bbook"/>
                </a:rPr>
                <a:t>ВЫСОКИЙ</a:t>
              </a:r>
              <a:r>
                <a:rPr lang="en-US" sz="1600" b="1" dirty="0">
                  <a:solidFill>
                    <a:srgbClr val="D91A21"/>
                  </a:solidFill>
                  <a:latin typeface="PFBeauSansPro-Bbook"/>
                </a:rPr>
                <a:t> </a:t>
              </a:r>
              <a:r>
                <a:rPr lang="ru-RU" sz="1600" b="1" dirty="0">
                  <a:solidFill>
                    <a:srgbClr val="D91A21"/>
                  </a:solidFill>
                  <a:latin typeface="PFBeauSansPro-Bbook"/>
                </a:rPr>
                <a:t>СМЫСЛ </a:t>
              </a:r>
              <a:r>
                <a:rPr lang="ru-RU" sz="1600" b="1" dirty="0">
                  <a:solidFill>
                    <a:srgbClr val="000000"/>
                  </a:solidFill>
                  <a:latin typeface="PFBeauSansPro-Bbook"/>
                </a:rPr>
                <a:t>— ЗАЩИЩАТЬ СВОЮ СТРАНУ.</a:t>
              </a:r>
              <a:r>
                <a:rPr lang="ru-RU" sz="1600" b="1" dirty="0">
                  <a:latin typeface="PFBeauSansPro-Bbook"/>
                </a:rPr>
                <a:t> </a:t>
              </a: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8751831" y="-79005"/>
            <a:ext cx="3481220" cy="5805735"/>
            <a:chOff x="8751831" y="-88733"/>
            <a:chExt cx="3481220" cy="5805735"/>
          </a:xfrm>
        </p:grpSpPr>
        <p:grpSp>
          <p:nvGrpSpPr>
            <p:cNvPr id="162" name="Группа 161"/>
            <p:cNvGrpSpPr/>
            <p:nvPr/>
          </p:nvGrpSpPr>
          <p:grpSpPr>
            <a:xfrm>
              <a:off x="8751831" y="-88733"/>
              <a:ext cx="3440169" cy="5805735"/>
              <a:chOff x="8751831" y="-88733"/>
              <a:chExt cx="3440169" cy="5805735"/>
            </a:xfrm>
          </p:grpSpPr>
          <p:pic>
            <p:nvPicPr>
              <p:cNvPr id="387" name="Рисунок 38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1831" y="-88733"/>
                <a:ext cx="3440169" cy="5805735"/>
              </a:xfrm>
              <a:prstGeom prst="rect">
                <a:avLst/>
              </a:prstGeom>
            </p:spPr>
          </p:pic>
          <p:sp>
            <p:nvSpPr>
              <p:cNvPr id="161" name="Прямоугольник 160"/>
              <p:cNvSpPr/>
              <p:nvPr/>
            </p:nvSpPr>
            <p:spPr>
              <a:xfrm>
                <a:off x="8833679" y="519069"/>
                <a:ext cx="2683870" cy="1434172"/>
              </a:xfrm>
              <a:prstGeom prst="rect">
                <a:avLst/>
              </a:prstGeom>
              <a:solidFill>
                <a:srgbClr val="ECECED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rgbClr val="C00000"/>
                    </a:solidFill>
                    <a:latin typeface="PFBeauSansPro-Bbook"/>
                  </a:rPr>
                  <a:t>850 </a:t>
                </a:r>
                <a:r>
                  <a:rPr lang="ru-RU" sz="2000" b="1" dirty="0">
                    <a:solidFill>
                      <a:schemeClr val="tx1"/>
                    </a:solidFill>
                    <a:latin typeface="PFBeauSansPro-Bbook"/>
                  </a:rPr>
                  <a:t>человек</a:t>
                </a:r>
                <a:br>
                  <a:rPr lang="ru-RU" sz="2000" b="1" dirty="0">
                    <a:solidFill>
                      <a:schemeClr val="tx1"/>
                    </a:solidFill>
                    <a:latin typeface="PFBeauSansPro-Bbook"/>
                  </a:rPr>
                </a:br>
                <a:r>
                  <a:rPr lang="ru-RU" sz="2000" b="1" dirty="0">
                    <a:solidFill>
                      <a:schemeClr val="tx1"/>
                    </a:solidFill>
                    <a:latin typeface="PFBeauSansPro-Bbook"/>
                  </a:rPr>
                  <a:t>работники производственных</a:t>
                </a:r>
                <a:br>
                  <a:rPr lang="ru-RU" sz="2000" b="1" dirty="0">
                    <a:solidFill>
                      <a:schemeClr val="tx1"/>
                    </a:solidFill>
                    <a:latin typeface="PFBeauSansPro-Bbook"/>
                  </a:rPr>
                </a:br>
                <a:r>
                  <a:rPr lang="ru-RU" sz="2000" b="1" dirty="0">
                    <a:solidFill>
                      <a:schemeClr val="tx1"/>
                    </a:solidFill>
                    <a:latin typeface="PFBeauSansPro-Bbook"/>
                  </a:rPr>
                  <a:t>подразделений </a:t>
                </a:r>
                <a:br>
                  <a:rPr lang="ru-RU" sz="2000" b="1" dirty="0">
                    <a:solidFill>
                      <a:schemeClr val="tx1"/>
                    </a:solidFill>
                    <a:latin typeface="PFBeauSansPro-Bbook"/>
                  </a:rPr>
                </a:br>
                <a:endParaRPr lang="ru-RU" sz="2000" b="1" dirty="0">
                  <a:solidFill>
                    <a:schemeClr val="tx1"/>
                  </a:solidFill>
                  <a:latin typeface="PFBeauSansPro-Bbook"/>
                </a:endParaRPr>
              </a:p>
            </p:txBody>
          </p:sp>
        </p:grpSp>
        <p:sp>
          <p:nvSpPr>
            <p:cNvPr id="388" name="Прямоугольник 387"/>
            <p:cNvSpPr/>
            <p:nvPr/>
          </p:nvSpPr>
          <p:spPr>
            <a:xfrm>
              <a:off x="8819228" y="3122197"/>
              <a:ext cx="2668145" cy="1434172"/>
            </a:xfrm>
            <a:prstGeom prst="rect">
              <a:avLst/>
            </a:prstGeom>
            <a:solidFill>
              <a:srgbClr val="ECECED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b="1" dirty="0">
                <a:solidFill>
                  <a:srgbClr val="C00000"/>
                </a:solidFill>
                <a:latin typeface="PFBeauSansPro-Bbook"/>
              </a:endParaRPr>
            </a:p>
            <a:p>
              <a:r>
                <a:rPr lang="ru-RU" sz="2000" b="1" dirty="0">
                  <a:solidFill>
                    <a:srgbClr val="C00000"/>
                  </a:solidFill>
                  <a:latin typeface="PFBeauSansPro-Bbook"/>
                </a:rPr>
                <a:t>7 </a:t>
              </a:r>
              <a:r>
                <a:rPr lang="ru-RU" sz="2000" b="1" dirty="0">
                  <a:solidFill>
                    <a:schemeClr val="tx1"/>
                  </a:solidFill>
                  <a:latin typeface="PFBeauSansPro-Bbook"/>
                </a:rPr>
                <a:t>цехов</a:t>
              </a:r>
              <a:r>
                <a:rPr lang="ru-RU" sz="2000" b="1" dirty="0">
                  <a:solidFill>
                    <a:srgbClr val="C00000"/>
                  </a:solidFill>
                  <a:latin typeface="PFBeauSansPro-Bbook"/>
                </a:rPr>
                <a:t> </a:t>
              </a:r>
            </a:p>
            <a:p>
              <a:endParaRPr lang="ru-RU" sz="2000" b="1" dirty="0">
                <a:solidFill>
                  <a:srgbClr val="C00000"/>
                </a:solidFill>
                <a:latin typeface="PFBeauSansPro-Bbook"/>
              </a:endParaRPr>
            </a:p>
            <a:p>
              <a:r>
                <a:rPr lang="ru-RU" sz="2000" b="1" dirty="0">
                  <a:solidFill>
                    <a:srgbClr val="C00000"/>
                  </a:solidFill>
                  <a:latin typeface="PFBeauSansPro-Bbook"/>
                </a:rPr>
                <a:t>1 </a:t>
              </a:r>
              <a:r>
                <a:rPr lang="ru-RU" sz="2000" b="1" dirty="0">
                  <a:solidFill>
                    <a:schemeClr val="tx1"/>
                  </a:solidFill>
                  <a:latin typeface="PFBeauSansPro-Bbook"/>
                </a:rPr>
                <a:t>испытательный центр</a:t>
              </a:r>
            </a:p>
            <a:p>
              <a:r>
                <a:rPr lang="ru-RU" sz="2000" b="1" dirty="0">
                  <a:solidFill>
                    <a:srgbClr val="C00000"/>
                  </a:solidFill>
                  <a:latin typeface="PFBeauSansPro-Bbook"/>
                </a:rPr>
                <a:t> </a:t>
              </a:r>
              <a:endParaRPr lang="ru-RU" b="1" dirty="0">
                <a:solidFill>
                  <a:srgbClr val="C00000"/>
                </a:solidFill>
                <a:latin typeface="PFBeauSansPro-Bbook"/>
              </a:endParaRPr>
            </a:p>
          </p:txBody>
        </p:sp>
        <p:sp>
          <p:nvSpPr>
            <p:cNvPr id="389" name="Прямоугольник 388"/>
            <p:cNvSpPr/>
            <p:nvPr/>
          </p:nvSpPr>
          <p:spPr>
            <a:xfrm>
              <a:off x="9678118" y="2449212"/>
              <a:ext cx="2554933" cy="7881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CEC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rgbClr val="C00000"/>
                  </a:solidFill>
                  <a:latin typeface="PFBeauSansPro-Bbook"/>
                </a:rPr>
                <a:t>2 </a:t>
              </a:r>
              <a:r>
                <a:rPr lang="ru-RU" sz="2000" b="1" dirty="0">
                  <a:solidFill>
                    <a:schemeClr val="tx1"/>
                  </a:solidFill>
                  <a:latin typeface="PFBeauSansPro-Bbook"/>
                </a:rPr>
                <a:t>конструкторских бюро</a:t>
              </a:r>
              <a:endParaRPr lang="ru-RU" b="1" dirty="0">
                <a:solidFill>
                  <a:srgbClr val="C00000"/>
                </a:solidFill>
                <a:latin typeface="PFBeauSansPro-Bbook"/>
              </a:endParaRPr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9614934" y="4469648"/>
              <a:ext cx="2554933" cy="7881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CEC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tx1"/>
                  </a:solidFill>
                  <a:latin typeface="PFBeauSansPro-Bbook"/>
                </a:rPr>
                <a:t>учебный центр</a:t>
              </a:r>
              <a:br>
                <a:rPr lang="ru-RU" b="1" dirty="0">
                  <a:solidFill>
                    <a:srgbClr val="C00000"/>
                  </a:solidFill>
                  <a:latin typeface="PFBeauSansPro-Bbook"/>
                </a:rPr>
              </a:br>
              <a:endParaRPr lang="ru-RU" b="1" dirty="0">
                <a:solidFill>
                  <a:srgbClr val="C00000"/>
                </a:solidFill>
                <a:latin typeface="PFBeauSansPro-Bbook"/>
              </a:endParaRPr>
            </a:p>
          </p:txBody>
        </p:sp>
      </p:grpSp>
      <p:pic>
        <p:nvPicPr>
          <p:cNvPr id="404" name="Рисунок 40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33642" y="6061221"/>
            <a:ext cx="1097375" cy="823031"/>
          </a:xfrm>
          <a:prstGeom prst="rect">
            <a:avLst/>
          </a:prstGeom>
          <a:noFill/>
        </p:spPr>
      </p:pic>
      <p:sp>
        <p:nvSpPr>
          <p:cNvPr id="405" name="Прямоугольник 404"/>
          <p:cNvSpPr/>
          <p:nvPr/>
        </p:nvSpPr>
        <p:spPr>
          <a:xfrm>
            <a:off x="6224348" y="6403719"/>
            <a:ext cx="31055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PFBeauSansPro-Bbook"/>
              </a:rPr>
              <a:t>1 февраля 1971 </a:t>
            </a:r>
          </a:p>
        </p:txBody>
      </p:sp>
    </p:spTree>
    <p:extLst>
      <p:ext uri="{BB962C8B-B14F-4D97-AF65-F5344CB8AC3E}">
        <p14:creationId xmlns:p14="http://schemas.microsoft.com/office/powerpoint/2010/main" val="10499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4667"/>
            <a:ext cx="12278408" cy="7077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75" y="179294"/>
            <a:ext cx="7549385" cy="38249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3040" y="867722"/>
            <a:ext cx="4342760" cy="236023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b="1" dirty="0">
                <a:latin typeface="PFBeauSansPro-Regular"/>
              </a:rPr>
              <a:t>СТАВРОПОЛЬСКИЙ РАДИОЗАВОД</a:t>
            </a:r>
            <a:br>
              <a:rPr lang="ru-RU" sz="1800" b="1" dirty="0">
                <a:latin typeface="PFBeauSansPro-Regular"/>
              </a:rPr>
            </a:br>
            <a:r>
              <a:rPr lang="ru-RU" sz="1800" b="1" dirty="0">
                <a:latin typeface="PFBeauSansPro-Regular"/>
              </a:rPr>
              <a:t>«СИГНАЛ» — ПРЕДПРИЯТИЕ</a:t>
            </a:r>
            <a:br>
              <a:rPr lang="ru-RU" sz="1800" b="1" dirty="0">
                <a:latin typeface="PFBeauSansPro-Regular"/>
              </a:rPr>
            </a:br>
            <a:r>
              <a:rPr lang="ru-RU" sz="1800" b="1" dirty="0">
                <a:solidFill>
                  <a:srgbClr val="C00000"/>
                </a:solidFill>
                <a:latin typeface="PFBeauSansPro-Regular"/>
              </a:rPr>
              <a:t>ФЕДЕРАЛЬНОГО ЗНАЧЕНИЯ</a:t>
            </a:r>
            <a:r>
              <a:rPr lang="ru-RU" sz="1800" b="1" dirty="0">
                <a:latin typeface="PFBeauSansPro-Regular"/>
              </a:rPr>
              <a:t>,</a:t>
            </a:r>
            <a:br>
              <a:rPr lang="ru-RU" sz="1800" b="1" dirty="0">
                <a:latin typeface="PFBeauSansPro-Regular"/>
              </a:rPr>
            </a:br>
            <a:r>
              <a:rPr lang="ru-RU" sz="1800" b="1" dirty="0">
                <a:latin typeface="PFBeauSansPro-Regular"/>
              </a:rPr>
              <a:t>МИССИЯ КОТОРОГО — ЗАЩИЩАТЬ</a:t>
            </a:r>
            <a:br>
              <a:rPr lang="ru-RU" sz="1800" b="1" dirty="0">
                <a:latin typeface="PFBeauSansPro-Regular"/>
              </a:rPr>
            </a:br>
            <a:r>
              <a:rPr lang="ru-RU" sz="1800" b="1" dirty="0">
                <a:latin typeface="PFBeauSansPro-Regular"/>
              </a:rPr>
              <a:t>РУБЕЖИ НАШЕЙ РОДИНЫ.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8447" y="3617843"/>
            <a:ext cx="9950823" cy="267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PFBeauSansPro-Regular"/>
              </a:rPr>
              <a:t>Специальные изделия предприятия поставляются как для нужд Министерства обороны, так и партнерам России в ряде зарубежных стран. Выпускаемая радиозаводом «Сигнал» продукция гражданского назначения востребована крупнейшими компаниями нефтегазового сектора, которые обеспечивают развитие этой системообразующей отрасли российской экономики: ПАО «Газпром», ПАО «</a:t>
            </a:r>
            <a:r>
              <a:rPr lang="ru-RU" sz="2400" dirty="0" err="1">
                <a:latin typeface="PFBeauSansPro-Regular"/>
              </a:rPr>
              <a:t>Лукойл»,ПАО</a:t>
            </a:r>
            <a:r>
              <a:rPr lang="ru-RU" sz="2400" dirty="0">
                <a:latin typeface="PFBeauSansPro-Regular"/>
              </a:rPr>
              <a:t> «</a:t>
            </a:r>
            <a:r>
              <a:rPr lang="ru-RU" sz="2400" dirty="0" err="1">
                <a:latin typeface="PFBeauSansPro-Regular"/>
              </a:rPr>
              <a:t>Транснефть</a:t>
            </a:r>
            <a:r>
              <a:rPr lang="ru-RU" sz="2400" dirty="0">
                <a:latin typeface="PFBeauSansPro-Regular"/>
              </a:rPr>
              <a:t>» и</a:t>
            </a:r>
            <a:r>
              <a:rPr lang="en-US" sz="2400" dirty="0">
                <a:latin typeface="PFBeauSansPro-Regular"/>
              </a:rPr>
              <a:t> </a:t>
            </a:r>
            <a:r>
              <a:rPr lang="ru-RU" sz="2400" dirty="0">
                <a:latin typeface="PFBeauSansPro-Regular"/>
              </a:rPr>
              <a:t>другими.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36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4920</TotalTime>
  <Words>1480</Words>
  <Application>Microsoft Office PowerPoint</Application>
  <PresentationFormat>Широкоэкранный</PresentationFormat>
  <Paragraphs>139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LiHei Pro</vt:lpstr>
      <vt:lpstr>PFBeauSansPro-Bbook</vt:lpstr>
      <vt:lpstr>PFBeauSansPro-Bold</vt:lpstr>
      <vt:lpstr>PFBeauSansPro-Regular</vt:lpstr>
      <vt:lpstr>Тема Office</vt:lpstr>
      <vt:lpstr>Презентация PowerPoint</vt:lpstr>
      <vt:lpstr>Презентация PowerPoint</vt:lpstr>
      <vt:lpstr>«СИГНАЛ»  В ЦИФРАХ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 - ЛУБЧУК ТАТЬЯНА ВЛАДИМИРОВНА</dc:creator>
  <cp:lastModifiedBy>ТСО - БАРАБАШ ИЛЬЯ ОЛЕГОВИЧ</cp:lastModifiedBy>
  <cp:revision>168</cp:revision>
  <dcterms:created xsi:type="dcterms:W3CDTF">2024-11-19T08:04:20Z</dcterms:created>
  <dcterms:modified xsi:type="dcterms:W3CDTF">2024-11-30T09:37:38Z</dcterms:modified>
</cp:coreProperties>
</file>