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3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D0661-4B1A-4F84-8D2F-A4C6BE628E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6693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665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t>24.12.2024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3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1.xml"/><Relationship Id="rId7" Type="http://schemas.openxmlformats.org/officeDocument/2006/relationships/slide" Target="slide7.xml"/><Relationship Id="rId12" Type="http://schemas.openxmlformats.org/officeDocument/2006/relationships/slide" Target="slide12.xml"/><Relationship Id="rId17" Type="http://schemas.openxmlformats.org/officeDocument/2006/relationships/slide" Target="slide17.xml"/><Relationship Id="rId2" Type="http://schemas.openxmlformats.org/officeDocument/2006/relationships/notesSlide" Target="../notesSlides/notesSlide2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0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4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83F3451-D48A-4C5E-8982-CB6B2EC0F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5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1391593">
            <a:off x="710816" y="3314253"/>
            <a:ext cx="43027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 Команда «Есть Сигнал!»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Кадеты 8 класса:  </a:t>
            </a:r>
            <a:r>
              <a:rPr lang="ru-RU" b="1" dirty="0" err="1" smtClean="0">
                <a:solidFill>
                  <a:schemeClr val="bg1"/>
                </a:solidFill>
              </a:rPr>
              <a:t>Скокло</a:t>
            </a:r>
            <a:r>
              <a:rPr lang="ru-RU" b="1" dirty="0" smtClean="0">
                <a:solidFill>
                  <a:schemeClr val="bg1"/>
                </a:solidFill>
              </a:rPr>
              <a:t> Георгий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                  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Фрикке</a:t>
            </a:r>
            <a:r>
              <a:rPr lang="ru-RU" b="1" dirty="0" smtClean="0">
                <a:solidFill>
                  <a:schemeClr val="bg1"/>
                </a:solidFill>
              </a:rPr>
              <a:t> Ринат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86986">
            <a:off x="6770539" y="2911311"/>
            <a:ext cx="4561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Руководитель:       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Лубчук  Татьяна </a:t>
            </a:r>
            <a:r>
              <a:rPr lang="ru-RU" sz="2000" b="1" dirty="0">
                <a:solidFill>
                  <a:schemeClr val="bg1"/>
                </a:solidFill>
              </a:rPr>
              <a:t>Владимировна,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преподаватель </a:t>
            </a:r>
            <a:r>
              <a:rPr lang="ru-RU" sz="2000" b="1" dirty="0">
                <a:solidFill>
                  <a:schemeClr val="bg1"/>
                </a:solidFill>
              </a:rPr>
              <a:t>ОД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(</a:t>
            </a:r>
            <a:r>
              <a:rPr lang="ru-RU" sz="2000" b="1" dirty="0">
                <a:solidFill>
                  <a:schemeClr val="bg1"/>
                </a:solidFill>
              </a:rPr>
              <a:t>математика, информатика и ИКТ)</a:t>
            </a:r>
          </a:p>
        </p:txBody>
      </p:sp>
      <p:sp>
        <p:nvSpPr>
          <p:cNvPr id="7" name="Google Shape;8325;p84">
            <a:hlinkClick r:id="rId4" action="ppaction://hlinksldjump"/>
          </p:cNvPr>
          <p:cNvSpPr/>
          <p:nvPr/>
        </p:nvSpPr>
        <p:spPr>
          <a:xfrm>
            <a:off x="11505960" y="6247803"/>
            <a:ext cx="516908" cy="363429"/>
          </a:xfrm>
          <a:custGeom>
            <a:avLst/>
            <a:gdLst/>
            <a:ahLst/>
            <a:cxnLst/>
            <a:rect l="l" t="t" r="r" b="b"/>
            <a:pathLst>
              <a:path w="19066" h="13405" extrusionOk="0">
                <a:moveTo>
                  <a:pt x="7858" y="3351"/>
                </a:moveTo>
                <a:cubicBezTo>
                  <a:pt x="7961" y="3351"/>
                  <a:pt x="8064" y="3379"/>
                  <a:pt x="8154" y="3436"/>
                </a:cubicBezTo>
                <a:lnTo>
                  <a:pt x="12622" y="6230"/>
                </a:lnTo>
                <a:cubicBezTo>
                  <a:pt x="12785" y="6330"/>
                  <a:pt x="12884" y="6509"/>
                  <a:pt x="12884" y="6702"/>
                </a:cubicBezTo>
                <a:cubicBezTo>
                  <a:pt x="12884" y="6895"/>
                  <a:pt x="12785" y="7073"/>
                  <a:pt x="12622" y="7176"/>
                </a:cubicBezTo>
                <a:lnTo>
                  <a:pt x="8154" y="9968"/>
                </a:lnTo>
                <a:cubicBezTo>
                  <a:pt x="8063" y="10025"/>
                  <a:pt x="7961" y="10053"/>
                  <a:pt x="7859" y="10053"/>
                </a:cubicBezTo>
                <a:cubicBezTo>
                  <a:pt x="7765" y="10053"/>
                  <a:pt x="7671" y="10029"/>
                  <a:pt x="7588" y="9983"/>
                </a:cubicBezTo>
                <a:cubicBezTo>
                  <a:pt x="7409" y="9884"/>
                  <a:pt x="7299" y="9699"/>
                  <a:pt x="7299" y="9495"/>
                </a:cubicBezTo>
                <a:lnTo>
                  <a:pt x="7299" y="3910"/>
                </a:lnTo>
                <a:cubicBezTo>
                  <a:pt x="7299" y="3707"/>
                  <a:pt x="7409" y="3519"/>
                  <a:pt x="7588" y="3420"/>
                </a:cubicBezTo>
                <a:cubicBezTo>
                  <a:pt x="7671" y="3374"/>
                  <a:pt x="7765" y="3351"/>
                  <a:pt x="7858" y="3351"/>
                </a:cubicBezTo>
                <a:close/>
                <a:moveTo>
                  <a:pt x="2794" y="1"/>
                </a:moveTo>
                <a:cubicBezTo>
                  <a:pt x="1255" y="1"/>
                  <a:pt x="1" y="1253"/>
                  <a:pt x="1" y="2792"/>
                </a:cubicBezTo>
                <a:lnTo>
                  <a:pt x="1" y="10611"/>
                </a:lnTo>
                <a:cubicBezTo>
                  <a:pt x="1" y="12152"/>
                  <a:pt x="1255" y="13405"/>
                  <a:pt x="2794" y="13405"/>
                </a:cubicBezTo>
                <a:lnTo>
                  <a:pt x="16274" y="13405"/>
                </a:lnTo>
                <a:cubicBezTo>
                  <a:pt x="17813" y="13405"/>
                  <a:pt x="19065" y="12152"/>
                  <a:pt x="19065" y="10611"/>
                </a:cubicBezTo>
                <a:lnTo>
                  <a:pt x="19065" y="2792"/>
                </a:lnTo>
                <a:cubicBezTo>
                  <a:pt x="19065" y="1253"/>
                  <a:pt x="17813" y="1"/>
                  <a:pt x="16274" y="1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2883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37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Какой процесс используется для создания соединений между компонентами на </a:t>
            </a:r>
            <a:r>
              <a:rPr lang="ru-RU" sz="3200" b="1" dirty="0" err="1">
                <a:solidFill>
                  <a:srgbClr val="002060"/>
                </a:solidFill>
              </a:rPr>
              <a:t>микроплатах</a:t>
            </a:r>
            <a:r>
              <a:rPr lang="ru-RU" sz="3200" b="1" dirty="0">
                <a:solidFill>
                  <a:srgbClr val="002060"/>
                </a:solidFill>
              </a:rPr>
              <a:t>, обеспечивая их электрическую связь?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14255" y="5707759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ПАЙКА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877" y="1882498"/>
            <a:ext cx="4560004" cy="411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807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Какой метод используется для нанесения гальванического покрытия на металлические изделия? </a:t>
            </a: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4143" y="5707038"/>
            <a:ext cx="6905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ЭЛЕКТРОЛИТИЧЕСКОЕ ОСАЖДЕНИЕ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143" y="1868788"/>
            <a:ext cx="62484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620" y="29470"/>
            <a:ext cx="116325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Ко всем этим предметам в создании был использован процесс</a:t>
            </a:r>
            <a:r>
              <a:rPr lang="ru-RU" sz="3200" b="1" dirty="0">
                <a:solidFill>
                  <a:srgbClr val="002060"/>
                </a:solidFill>
              </a:rPr>
              <a:t>, при котором с помощью электролиза на поверхность объекта наносится металлическое покрытие. Этот метод используется для создания деталей, форм, а также для восстановления изношенных изделий. </a:t>
            </a:r>
            <a:r>
              <a:rPr lang="ru-RU" sz="3200" b="1" dirty="0" smtClean="0">
                <a:solidFill>
                  <a:srgbClr val="002060"/>
                </a:solidFill>
              </a:rPr>
              <a:t>ОНА </a:t>
            </a:r>
            <a:r>
              <a:rPr lang="ru-RU" sz="3200" b="1" dirty="0">
                <a:solidFill>
                  <a:srgbClr val="002060"/>
                </a:solidFill>
              </a:rPr>
              <a:t>позволяет получать тонкие и точные металлические слои, что делает её популярной в производстве ювелирных изделий, электроники и в других отраслях.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803347" y="6248812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ГАЛЬВАНОПЛАСТИКА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69" y="3818285"/>
            <a:ext cx="2123654" cy="18887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8991" y="3818286"/>
            <a:ext cx="2188528" cy="21844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9916" y="3761051"/>
            <a:ext cx="3115742" cy="229098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5024" y="3761051"/>
            <a:ext cx="1868183" cy="22383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01365" y="3761051"/>
            <a:ext cx="22669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6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395919"/>
            <a:ext cx="108345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Исследования показывают, что длительное использование мобильных телефонов может быть связано с риском развития опухолей головного мозга, хотя результаты исследований по этому вопросу остаются противоречивыми. Также существует риск перегрева кожи и других тканей, что может вызвать ожоги или другие повреждения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  <a:r>
              <a:rPr lang="ru-RU" sz="3200" b="1" dirty="0">
                <a:solidFill>
                  <a:srgbClr val="002060"/>
                </a:solidFill>
              </a:rPr>
              <a:t> Назовите причину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27049" y="5707038"/>
            <a:ext cx="6222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РАДИОВОЛНЫ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1568" y="3535338"/>
            <a:ext cx="35814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416" y="380148"/>
            <a:ext cx="100070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Некоторые исследования показывают, что электромагнитные поля, создаваемые радиоволнами, могут влиять на активность </a:t>
            </a:r>
            <a:r>
              <a:rPr lang="ru-RU" sz="3200" b="1" dirty="0" smtClean="0">
                <a:solidFill>
                  <a:srgbClr val="002060"/>
                </a:solidFill>
              </a:rPr>
              <a:t>… человека, </a:t>
            </a:r>
            <a:r>
              <a:rPr lang="ru-RU" sz="3200" b="1" dirty="0">
                <a:solidFill>
                  <a:srgbClr val="002060"/>
                </a:solidFill>
              </a:rPr>
              <a:t>что может привести к более быстрой реакции на раздражители</a:t>
            </a:r>
            <a:r>
              <a:rPr lang="ru-RU" sz="3200" b="1" dirty="0" smtClean="0">
                <a:solidFill>
                  <a:srgbClr val="002060"/>
                </a:solidFill>
              </a:rPr>
              <a:t>. Назовите это.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92989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НЕЙРОНЫ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91820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Изменение </a:t>
            </a:r>
            <a:r>
              <a:rPr lang="ru-RU" sz="3200" b="1" dirty="0">
                <a:solidFill>
                  <a:srgbClr val="002060"/>
                </a:solidFill>
              </a:rPr>
              <a:t>структуры </a:t>
            </a:r>
            <a:r>
              <a:rPr lang="ru-RU" sz="3200" b="1" dirty="0" smtClean="0">
                <a:solidFill>
                  <a:srgbClr val="002060"/>
                </a:solidFill>
              </a:rPr>
              <a:t>ДНК клетки человека может появится после влияния их на человека. Что это?</a:t>
            </a:r>
            <a:r>
              <a:rPr lang="ru-RU" sz="3200" b="1" dirty="0">
                <a:solidFill>
                  <a:srgbClr val="002060"/>
                </a:solidFill>
              </a:rPr>
              <a:t/>
            </a:r>
            <a:br>
              <a:rPr lang="ru-RU" sz="3200" b="1" dirty="0">
                <a:solidFill>
                  <a:srgbClr val="002060"/>
                </a:solidFill>
              </a:rPr>
            </a:b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40230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РАДИОВОЛНЫ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2" y="351733"/>
            <a:ext cx="7717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Какой тип радиоволн используется в медицинской </a:t>
            </a:r>
            <a:r>
              <a:rPr lang="ru-RU" sz="3200" b="1" dirty="0" smtClean="0">
                <a:solidFill>
                  <a:srgbClr val="002060"/>
                </a:solidFill>
              </a:rPr>
              <a:t>визуализации в МРТ</a:t>
            </a:r>
            <a:r>
              <a:rPr lang="ru-RU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523281" y="5707038"/>
            <a:ext cx="7425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РАДИОЧАСТОТНЫЕ ВОЛНЫ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56" y="1729892"/>
            <a:ext cx="6100039" cy="32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201261"/>
            <a:ext cx="1118960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Согласно рекомендациям Всемирной организации здравоохранения (ВОЗ), уровни электромагнитного излучения, превышающие определенные пороги, могут быть связаны с рисками для здоровья, включая влияние на нервную систему и другие физиологические функции</a:t>
            </a:r>
            <a:r>
              <a:rPr lang="ru-RU" sz="3200" b="1" dirty="0" smtClean="0">
                <a:solidFill>
                  <a:srgbClr val="002060"/>
                </a:solidFill>
              </a:rPr>
              <a:t>. Назовите диапазон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от </a:t>
            </a:r>
            <a:r>
              <a:rPr lang="ru-RU" sz="3200" b="1" dirty="0">
                <a:solidFill>
                  <a:srgbClr val="002060"/>
                </a:solidFill>
              </a:rPr>
              <a:t>30 кГц до 300 </a:t>
            </a:r>
            <a:r>
              <a:rPr lang="ru-RU" sz="3200" b="1" dirty="0" smtClean="0">
                <a:solidFill>
                  <a:srgbClr val="002060"/>
                </a:solidFill>
              </a:rPr>
              <a:t>ГГц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    или      </a:t>
            </a:r>
            <a:r>
              <a:rPr lang="ru-RU" sz="3200" b="1" dirty="0">
                <a:solidFill>
                  <a:srgbClr val="002060"/>
                </a:solidFill>
              </a:rPr>
              <a:t>от </a:t>
            </a:r>
            <a:r>
              <a:rPr lang="ru-RU" sz="3200" b="1" dirty="0" smtClean="0">
                <a:solidFill>
                  <a:srgbClr val="002060"/>
                </a:solidFill>
              </a:rPr>
              <a:t>300 </a:t>
            </a:r>
            <a:r>
              <a:rPr lang="ru-RU" sz="3200" b="1" dirty="0">
                <a:solidFill>
                  <a:srgbClr val="002060"/>
                </a:solidFill>
              </a:rPr>
              <a:t>кГц до </a:t>
            </a:r>
            <a:r>
              <a:rPr lang="ru-RU" sz="3200" b="1" dirty="0" smtClean="0">
                <a:solidFill>
                  <a:srgbClr val="002060"/>
                </a:solidFill>
              </a:rPr>
              <a:t>30 </a:t>
            </a:r>
            <a:r>
              <a:rPr lang="ru-RU" sz="3200" b="1" dirty="0">
                <a:solidFill>
                  <a:srgbClr val="002060"/>
                </a:solidFill>
              </a:rPr>
              <a:t>ГГц.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67956" y="5684610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от 30 кГц до 300 ГГц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402" y="1199343"/>
            <a:ext cx="114465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Какие современные технологии используются для радиоэлектронного подавления</a:t>
            </a:r>
            <a:r>
              <a:rPr lang="ru-RU" sz="3200" b="1" dirty="0" smtClean="0">
                <a:solidFill>
                  <a:srgbClr val="002060"/>
                </a:solidFill>
              </a:rPr>
              <a:t>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886158" y="5460817"/>
            <a:ext cx="9509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Использование </a:t>
            </a:r>
            <a:r>
              <a:rPr lang="ru-RU" sz="3200" b="1" dirty="0" err="1">
                <a:solidFill>
                  <a:srgbClr val="002060"/>
                </a:solidFill>
              </a:rPr>
              <a:t>дронов</a:t>
            </a:r>
            <a:r>
              <a:rPr lang="ru-RU" sz="3200" b="1" dirty="0">
                <a:solidFill>
                  <a:srgbClr val="002060"/>
                </a:solidFill>
              </a:rPr>
              <a:t>, программного обеспечения для создания помех и специализированных антенн.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2052" y="903089"/>
            <a:ext cx="113106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В каком году началось активное использование радиоэлектронного подавления в военных действиях, что стало важным этапом в развитии военной тактики и технологий?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460817"/>
            <a:ext cx="9832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1940-е годы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(</a:t>
            </a:r>
            <a:r>
              <a:rPr lang="ru-RU" sz="3200" b="1" dirty="0">
                <a:solidFill>
                  <a:srgbClr val="002060"/>
                </a:solidFill>
              </a:rPr>
              <a:t>в частности, во время Второй мировой войны).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40203" y="-43270"/>
            <a:ext cx="309533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СВОЯ ИГРА</a:t>
            </a:r>
            <a:endParaRPr lang="ru-RU" sz="4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0442" y="969767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ФИЗИКА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0442" y="1916822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ХИМИЯ</a:t>
            </a:r>
            <a:endParaRPr lang="ru-RU" sz="36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0442" y="2893936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БИОЛОГИЯ</a:t>
            </a:r>
            <a:endParaRPr lang="ru-RU" sz="3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80442" y="3830106"/>
            <a:ext cx="3755572" cy="8490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ОСНОВЫ БЕЗОПАСНОСТИ И ЗАЩИТЫ РОДИНЫ</a:t>
            </a:r>
            <a:endParaRPr lang="ru-RU" sz="2400" dirty="0"/>
          </a:p>
        </p:txBody>
      </p:sp>
      <p:sp>
        <p:nvSpPr>
          <p:cNvPr id="12" name="Скругленный прямоугольник 11">
            <a:hlinkClick r:id="rId3" action="ppaction://hlinksldjump"/>
          </p:cNvPr>
          <p:cNvSpPr/>
          <p:nvPr/>
        </p:nvSpPr>
        <p:spPr>
          <a:xfrm>
            <a:off x="5117013" y="96976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13" name="Скругленный прямоугольник 12">
            <a:hlinkClick r:id="rId4" action="ppaction://hlinksldjump"/>
          </p:cNvPr>
          <p:cNvSpPr/>
          <p:nvPr/>
        </p:nvSpPr>
        <p:spPr>
          <a:xfrm>
            <a:off x="6165764" y="96976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14" name="Скругленный прямоугольник 13">
            <a:hlinkClick r:id="rId5" action="ppaction://hlinksldjump"/>
          </p:cNvPr>
          <p:cNvSpPr/>
          <p:nvPr/>
        </p:nvSpPr>
        <p:spPr>
          <a:xfrm>
            <a:off x="7214515" y="96976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15" name="Скругленный прямоугольник 14">
            <a:hlinkClick r:id="rId6" action="ppaction://hlinksldjump"/>
          </p:cNvPr>
          <p:cNvSpPr/>
          <p:nvPr/>
        </p:nvSpPr>
        <p:spPr>
          <a:xfrm>
            <a:off x="8263266" y="96976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16" name="Скругленный прямоугольник 15">
            <a:hlinkClick r:id="rId7" action="ppaction://hlinksldjump"/>
          </p:cNvPr>
          <p:cNvSpPr/>
          <p:nvPr/>
        </p:nvSpPr>
        <p:spPr>
          <a:xfrm>
            <a:off x="9312017" y="96976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0" name="Скругленный прямоугольник 19">
            <a:hlinkClick r:id="rId8" action="ppaction://hlinksldjump"/>
          </p:cNvPr>
          <p:cNvSpPr/>
          <p:nvPr/>
        </p:nvSpPr>
        <p:spPr>
          <a:xfrm>
            <a:off x="5117013" y="195207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1" name="Скругленный прямоугольник 20">
            <a:hlinkClick r:id="rId9" action="ppaction://hlinksldjump"/>
          </p:cNvPr>
          <p:cNvSpPr/>
          <p:nvPr/>
        </p:nvSpPr>
        <p:spPr>
          <a:xfrm>
            <a:off x="6165764" y="195207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2" name="Скругленный прямоугольник 21">
            <a:hlinkClick r:id="rId10" action="ppaction://hlinksldjump"/>
          </p:cNvPr>
          <p:cNvSpPr/>
          <p:nvPr/>
        </p:nvSpPr>
        <p:spPr>
          <a:xfrm>
            <a:off x="7214515" y="195207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3" name="Скругленный прямоугольник 22">
            <a:hlinkClick r:id="rId11" action="ppaction://hlinksldjump"/>
          </p:cNvPr>
          <p:cNvSpPr/>
          <p:nvPr/>
        </p:nvSpPr>
        <p:spPr>
          <a:xfrm>
            <a:off x="8263266" y="195207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4" name="Скругленный прямоугольник 23">
            <a:hlinkClick r:id="rId12" action="ppaction://hlinksldjump"/>
          </p:cNvPr>
          <p:cNvSpPr/>
          <p:nvPr/>
        </p:nvSpPr>
        <p:spPr>
          <a:xfrm>
            <a:off x="9312017" y="1952077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7" name="Скругленный прямоугольник 26">
            <a:hlinkClick r:id="rId13" action="ppaction://hlinksldjump"/>
          </p:cNvPr>
          <p:cNvSpPr/>
          <p:nvPr/>
        </p:nvSpPr>
        <p:spPr>
          <a:xfrm>
            <a:off x="5117013" y="292919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28" name="Скругленный прямоугольник 27">
            <a:hlinkClick r:id="rId14" action="ppaction://hlinksldjump"/>
          </p:cNvPr>
          <p:cNvSpPr/>
          <p:nvPr/>
        </p:nvSpPr>
        <p:spPr>
          <a:xfrm>
            <a:off x="6165764" y="292919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29" name="Скругленный прямоугольник 28">
            <a:hlinkClick r:id="rId15" action="ppaction://hlinksldjump"/>
          </p:cNvPr>
          <p:cNvSpPr/>
          <p:nvPr/>
        </p:nvSpPr>
        <p:spPr>
          <a:xfrm>
            <a:off x="7214515" y="292919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0" name="Скругленный прямоугольник 29">
            <a:hlinkClick r:id="rId16" action="ppaction://hlinksldjump"/>
          </p:cNvPr>
          <p:cNvSpPr/>
          <p:nvPr/>
        </p:nvSpPr>
        <p:spPr>
          <a:xfrm>
            <a:off x="8263266" y="292919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1" name="Скругленный прямоугольник 30">
            <a:hlinkClick r:id="rId17" action="ppaction://hlinksldjump"/>
          </p:cNvPr>
          <p:cNvSpPr/>
          <p:nvPr/>
        </p:nvSpPr>
        <p:spPr>
          <a:xfrm>
            <a:off x="9312017" y="292919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34" name="Скругленный прямоугольник 33">
            <a:hlinkClick r:id="rId18" action="ppaction://hlinksldjump"/>
          </p:cNvPr>
          <p:cNvSpPr/>
          <p:nvPr/>
        </p:nvSpPr>
        <p:spPr>
          <a:xfrm>
            <a:off x="5117013" y="386536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1</a:t>
            </a:r>
            <a:endParaRPr lang="ru-RU" sz="5400" dirty="0"/>
          </a:p>
        </p:txBody>
      </p:sp>
      <p:sp>
        <p:nvSpPr>
          <p:cNvPr id="35" name="Скругленный прямоугольник 34">
            <a:hlinkClick r:id="rId19" action="ppaction://hlinksldjump"/>
          </p:cNvPr>
          <p:cNvSpPr/>
          <p:nvPr/>
        </p:nvSpPr>
        <p:spPr>
          <a:xfrm>
            <a:off x="6165764" y="386536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2</a:t>
            </a:r>
            <a:endParaRPr lang="ru-RU" sz="5400" dirty="0"/>
          </a:p>
        </p:txBody>
      </p:sp>
      <p:sp>
        <p:nvSpPr>
          <p:cNvPr id="36" name="Скругленный прямоугольник 35">
            <a:hlinkClick r:id="rId20" action="ppaction://hlinksldjump"/>
          </p:cNvPr>
          <p:cNvSpPr/>
          <p:nvPr/>
        </p:nvSpPr>
        <p:spPr>
          <a:xfrm>
            <a:off x="7214515" y="386536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37" name="Скругленный прямоугольник 36">
            <a:hlinkClick r:id="rId21" action="ppaction://hlinksldjump"/>
          </p:cNvPr>
          <p:cNvSpPr/>
          <p:nvPr/>
        </p:nvSpPr>
        <p:spPr>
          <a:xfrm>
            <a:off x="8263266" y="386536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38" name="Скругленный прямоугольник 37">
            <a:hlinkClick r:id="rId22" action="ppaction://hlinksldjump"/>
          </p:cNvPr>
          <p:cNvSpPr/>
          <p:nvPr/>
        </p:nvSpPr>
        <p:spPr>
          <a:xfrm>
            <a:off x="9312017" y="3865361"/>
            <a:ext cx="870858" cy="8599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80442" y="5281670"/>
            <a:ext cx="1736597" cy="633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КОМАНДА1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1404000" y="6048000"/>
            <a:ext cx="760782" cy="7126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2920149" y="5281670"/>
            <a:ext cx="1736597" cy="633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КОМАНДА</a:t>
            </a:r>
            <a:r>
              <a:rPr lang="en-US" sz="2400" dirty="0" smtClean="0">
                <a:solidFill>
                  <a:srgbClr val="002060"/>
                </a:solidFill>
              </a:rPr>
              <a:t>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3240000" y="6048000"/>
            <a:ext cx="760782" cy="7126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4900834" y="5281670"/>
            <a:ext cx="1736597" cy="633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КОМАНДА</a:t>
            </a:r>
            <a:r>
              <a:rPr lang="en-US" sz="2400" dirty="0" smtClean="0">
                <a:solidFill>
                  <a:srgbClr val="002060"/>
                </a:solidFill>
              </a:rPr>
              <a:t>3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5256000" y="6048000"/>
            <a:ext cx="760782" cy="7126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32" name="Прямоугольник 131"/>
          <p:cNvSpPr/>
          <p:nvPr/>
        </p:nvSpPr>
        <p:spPr>
          <a:xfrm>
            <a:off x="6867263" y="5281670"/>
            <a:ext cx="1736597" cy="633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КОМАНДА</a:t>
            </a:r>
            <a:r>
              <a:rPr lang="en-US" sz="2400" dirty="0" smtClean="0">
                <a:solidFill>
                  <a:srgbClr val="002060"/>
                </a:solidFill>
              </a:rPr>
              <a:t>4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33" name="Овал 132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35" name="Овал 134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36" name="Овал 135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37" name="Овал 13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38" name="Овал 137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39" name="Овал 13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40" name="Овал 139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41" name="Овал 14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42" name="Овал 141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43" name="Овал 14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44" name="Овал 14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45" name="Овал 14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46" name="Овал 14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47" name="Овал 146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48" name="Овал 14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49" name="Овал 148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50" name="Овал 149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51" name="Овал 150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152" name="Овал 151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153" name="Овал 152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154" name="Овал 153"/>
          <p:cNvSpPr>
            <a:spLocks/>
          </p:cNvSpPr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155" name="Овал 154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156" name="Овал 155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157" name="Овал 156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158" name="Овал 157"/>
          <p:cNvSpPr/>
          <p:nvPr/>
        </p:nvSpPr>
        <p:spPr>
          <a:xfrm>
            <a:off x="7236000" y="6048000"/>
            <a:ext cx="760782" cy="7126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  <p:sp>
        <p:nvSpPr>
          <p:cNvPr id="159" name="Прямоугольник 158"/>
          <p:cNvSpPr/>
          <p:nvPr/>
        </p:nvSpPr>
        <p:spPr>
          <a:xfrm>
            <a:off x="8833692" y="5281670"/>
            <a:ext cx="1736597" cy="633336"/>
          </a:xfrm>
          <a:prstGeom prst="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КОМАНДА5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81" name="Овал 180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2" name="Овал 18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</a:t>
            </a:r>
            <a:endParaRPr lang="ru-RU" sz="2400" b="1" dirty="0"/>
          </a:p>
        </p:txBody>
      </p:sp>
      <p:sp>
        <p:nvSpPr>
          <p:cNvPr id="183" name="Овал 182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84" name="Овал 183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85" name="Овал 18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86" name="Овал 185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ru-RU" sz="2400" b="1" dirty="0"/>
          </a:p>
        </p:txBody>
      </p:sp>
      <p:sp>
        <p:nvSpPr>
          <p:cNvPr id="187" name="Овал 18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ru-RU" sz="2400" b="1" dirty="0"/>
          </a:p>
        </p:txBody>
      </p:sp>
      <p:sp>
        <p:nvSpPr>
          <p:cNvPr id="188" name="Овал 187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89" name="Овал 18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ru-RU" sz="2400" b="1" dirty="0"/>
          </a:p>
        </p:txBody>
      </p:sp>
      <p:sp>
        <p:nvSpPr>
          <p:cNvPr id="190" name="Овал 189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9</a:t>
            </a:r>
            <a:endParaRPr lang="ru-RU" sz="2400" b="1" dirty="0"/>
          </a:p>
        </p:txBody>
      </p:sp>
      <p:sp>
        <p:nvSpPr>
          <p:cNvPr id="191" name="Овал 19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10</a:t>
            </a:r>
            <a:endParaRPr lang="ru-RU" sz="2400" b="1" dirty="0"/>
          </a:p>
        </p:txBody>
      </p:sp>
      <p:sp>
        <p:nvSpPr>
          <p:cNvPr id="192" name="Овал 19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11</a:t>
            </a:r>
            <a:endParaRPr lang="ru-RU" sz="2400" b="1" dirty="0"/>
          </a:p>
        </p:txBody>
      </p:sp>
      <p:sp>
        <p:nvSpPr>
          <p:cNvPr id="193" name="Овал 19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12</a:t>
            </a:r>
            <a:endParaRPr lang="ru-RU" sz="2400" b="1" dirty="0"/>
          </a:p>
        </p:txBody>
      </p:sp>
      <p:sp>
        <p:nvSpPr>
          <p:cNvPr id="194" name="Овал 19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13</a:t>
            </a:r>
            <a:endParaRPr lang="ru-RU" sz="2400" b="1" dirty="0"/>
          </a:p>
        </p:txBody>
      </p:sp>
      <p:sp>
        <p:nvSpPr>
          <p:cNvPr id="195" name="Овал 194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14</a:t>
            </a:r>
            <a:endParaRPr lang="ru-RU" sz="2400" b="1" dirty="0"/>
          </a:p>
        </p:txBody>
      </p:sp>
      <p:sp>
        <p:nvSpPr>
          <p:cNvPr id="196" name="Овал 19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15</a:t>
            </a:r>
            <a:endParaRPr lang="ru-RU" sz="2400" b="1" dirty="0"/>
          </a:p>
        </p:txBody>
      </p:sp>
      <p:sp>
        <p:nvSpPr>
          <p:cNvPr id="197" name="Овал 196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16</a:t>
            </a:r>
            <a:endParaRPr lang="ru-RU" sz="2400" b="1" dirty="0"/>
          </a:p>
        </p:txBody>
      </p:sp>
      <p:sp>
        <p:nvSpPr>
          <p:cNvPr id="198" name="Овал 197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17</a:t>
            </a:r>
            <a:endParaRPr lang="ru-RU" sz="2400" b="1" dirty="0"/>
          </a:p>
        </p:txBody>
      </p:sp>
      <p:sp>
        <p:nvSpPr>
          <p:cNvPr id="199" name="Овал 198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18</a:t>
            </a:r>
            <a:endParaRPr lang="ru-RU" sz="2400" b="1" dirty="0"/>
          </a:p>
        </p:txBody>
      </p:sp>
      <p:sp>
        <p:nvSpPr>
          <p:cNvPr id="200" name="Овал 199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19</a:t>
            </a:r>
            <a:endParaRPr lang="ru-RU" sz="2400" b="1" dirty="0"/>
          </a:p>
        </p:txBody>
      </p:sp>
      <p:sp>
        <p:nvSpPr>
          <p:cNvPr id="201" name="Овал 200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20</a:t>
            </a:r>
            <a:endParaRPr lang="ru-RU" sz="2400" b="1" dirty="0"/>
          </a:p>
        </p:txBody>
      </p:sp>
      <p:sp>
        <p:nvSpPr>
          <p:cNvPr id="202" name="Овал 201"/>
          <p:cNvSpPr>
            <a:spLocks/>
          </p:cNvSpPr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21</a:t>
            </a:r>
            <a:endParaRPr lang="ru-RU" sz="2400" b="1" dirty="0"/>
          </a:p>
        </p:txBody>
      </p:sp>
      <p:sp>
        <p:nvSpPr>
          <p:cNvPr id="203" name="Овал 202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22</a:t>
            </a:r>
            <a:endParaRPr lang="ru-RU" sz="2400" b="1" dirty="0"/>
          </a:p>
        </p:txBody>
      </p:sp>
      <p:sp>
        <p:nvSpPr>
          <p:cNvPr id="204" name="Овал 203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23</a:t>
            </a:r>
            <a:endParaRPr lang="ru-RU" sz="2400" b="1" dirty="0"/>
          </a:p>
        </p:txBody>
      </p:sp>
      <p:sp>
        <p:nvSpPr>
          <p:cNvPr id="205" name="Овал 204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24</a:t>
            </a:r>
            <a:endParaRPr lang="ru-RU" sz="2400" b="1" dirty="0"/>
          </a:p>
        </p:txBody>
      </p:sp>
      <p:sp>
        <p:nvSpPr>
          <p:cNvPr id="206" name="Овал 205"/>
          <p:cNvSpPr/>
          <p:nvPr/>
        </p:nvSpPr>
        <p:spPr>
          <a:xfrm>
            <a:off x="9146862" y="6047999"/>
            <a:ext cx="760782" cy="71260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20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1" fill="hold">
                      <p:stCondLst>
                        <p:cond delay="0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>
                      <p:stCondLst>
                        <p:cond delay="indefinite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6" fill="hold">
                      <p:stCondLst>
                        <p:cond delay="indefinite"/>
                      </p:stCondLst>
                      <p:childTnLst>
                        <p:par>
                          <p:cTn id="537" fill="hold">
                            <p:stCondLst>
                              <p:cond delay="0"/>
                            </p:stCondLst>
                            <p:childTnLst>
                              <p:par>
                                <p:cTn id="5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6" fill="hold">
                      <p:stCondLst>
                        <p:cond delay="indefinite"/>
                      </p:stCondLst>
                      <p:childTnLst>
                        <p:par>
                          <p:cTn id="547" fill="hold">
                            <p:stCondLst>
                              <p:cond delay="0"/>
                            </p:stCondLst>
                            <p:childTnLst>
                              <p:par>
                                <p:cTn id="5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6" fill="hold">
                      <p:stCondLst>
                        <p:cond delay="indefinite"/>
                      </p:stCondLst>
                      <p:childTnLst>
                        <p:par>
                          <p:cTn id="557" fill="hold">
                            <p:stCondLst>
                              <p:cond delay="0"/>
                            </p:stCondLst>
                            <p:childTnLst>
                              <p:par>
                                <p:cTn id="5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6" fill="hold">
                      <p:stCondLst>
                        <p:cond delay="indefinite"/>
                      </p:stCondLst>
                      <p:childTnLst>
                        <p:par>
                          <p:cTn id="567" fill="hold">
                            <p:stCondLst>
                              <p:cond delay="0"/>
                            </p:stCondLst>
                            <p:childTnLst>
                              <p:par>
                                <p:cTn id="5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6" fill="hold">
                      <p:stCondLst>
                        <p:cond delay="indefinite"/>
                      </p:stCondLst>
                      <p:childTnLst>
                        <p:par>
                          <p:cTn id="587" fill="hold">
                            <p:stCondLst>
                              <p:cond delay="0"/>
                            </p:stCondLst>
                            <p:childTnLst>
                              <p:par>
                                <p:cTn id="5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6" fill="hold">
                      <p:stCondLst>
                        <p:cond delay="indefinite"/>
                      </p:stCondLst>
                      <p:childTnLst>
                        <p:par>
                          <p:cTn id="607" fill="hold">
                            <p:stCondLst>
                              <p:cond delay="0"/>
                            </p:stCondLst>
                            <p:childTnLst>
                              <p:par>
                                <p:cTn id="6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1" fill="hold">
                      <p:stCondLst>
                        <p:cond delay="indefinite"/>
                      </p:stCondLst>
                      <p:childTnLst>
                        <p:par>
                          <p:cTn id="612" fill="hold">
                            <p:stCondLst>
                              <p:cond delay="0"/>
                            </p:stCondLst>
                            <p:childTnLst>
                              <p:par>
                                <p:cTn id="6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fill="hold">
                      <p:stCondLst>
                        <p:cond delay="indefinite"/>
                      </p:stCondLst>
                      <p:childTnLst>
                        <p:par>
                          <p:cTn id="617" fill="hold">
                            <p:stCondLst>
                              <p:cond delay="0"/>
                            </p:stCondLst>
                            <p:childTnLst>
                              <p:par>
                                <p:cTn id="6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fill="hold">
                      <p:stCondLst>
                        <p:cond delay="indefinite"/>
                      </p:stCondLst>
                      <p:childTnLst>
                        <p:par>
                          <p:cTn id="627" fill="hold">
                            <p:stCondLst>
                              <p:cond delay="0"/>
                            </p:stCondLst>
                            <p:childTnLst>
                              <p:par>
                                <p:cTn id="6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6" fill="hold">
                      <p:stCondLst>
                        <p:cond delay="indefinite"/>
                      </p:stCondLst>
                      <p:childTnLst>
                        <p:par>
                          <p:cTn id="637" fill="hold">
                            <p:stCondLst>
                              <p:cond delay="0"/>
                            </p:stCondLst>
                            <p:childTnLst>
                              <p:par>
                                <p:cTn id="6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1" fill="hold">
                      <p:stCondLst>
                        <p:cond delay="indefinite"/>
                      </p:stCondLst>
                      <p:childTnLst>
                        <p:par>
                          <p:cTn id="642" fill="hold">
                            <p:stCondLst>
                              <p:cond delay="0"/>
                            </p:stCondLst>
                            <p:childTnLst>
                              <p:par>
                                <p:cTn id="6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646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7" fill="hold">
                      <p:stCondLst>
                        <p:cond delay="0"/>
                      </p:stCondLst>
                      <p:childTnLst>
                        <p:par>
                          <p:cTn id="648" fill="hold">
                            <p:stCondLst>
                              <p:cond delay="0"/>
                            </p:stCondLst>
                            <p:childTnLst>
                              <p:par>
                                <p:cTn id="6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7" fill="hold">
                      <p:stCondLst>
                        <p:cond delay="indefinite"/>
                      </p:stCondLst>
                      <p:childTnLst>
                        <p:par>
                          <p:cTn id="658" fill="hold">
                            <p:stCondLst>
                              <p:cond delay="0"/>
                            </p:stCondLst>
                            <p:childTnLst>
                              <p:par>
                                <p:cTn id="6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2" fill="hold">
                      <p:stCondLst>
                        <p:cond delay="indefinite"/>
                      </p:stCondLst>
                      <p:childTnLst>
                        <p:par>
                          <p:cTn id="663" fill="hold">
                            <p:stCondLst>
                              <p:cond delay="0"/>
                            </p:stCondLst>
                            <p:childTnLst>
                              <p:par>
                                <p:cTn id="6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7" fill="hold">
                      <p:stCondLst>
                        <p:cond delay="indefinite"/>
                      </p:stCondLst>
                      <p:childTnLst>
                        <p:par>
                          <p:cTn id="668" fill="hold">
                            <p:stCondLst>
                              <p:cond delay="0"/>
                            </p:stCondLst>
                            <p:childTnLst>
                              <p:par>
                                <p:cTn id="6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2" fill="hold">
                      <p:stCondLst>
                        <p:cond delay="indefinite"/>
                      </p:stCondLst>
                      <p:childTnLst>
                        <p:par>
                          <p:cTn id="673" fill="hold">
                            <p:stCondLst>
                              <p:cond delay="0"/>
                            </p:stCondLst>
                            <p:childTnLst>
                              <p:par>
                                <p:cTn id="6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6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7" fill="hold">
                      <p:stCondLst>
                        <p:cond delay="indefinite"/>
                      </p:stCondLst>
                      <p:childTnLst>
                        <p:par>
                          <p:cTn id="678" fill="hold">
                            <p:stCondLst>
                              <p:cond delay="0"/>
                            </p:stCondLst>
                            <p:childTnLst>
                              <p:par>
                                <p:cTn id="6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2" fill="hold">
                      <p:stCondLst>
                        <p:cond delay="indefinite"/>
                      </p:stCondLst>
                      <p:childTnLst>
                        <p:par>
                          <p:cTn id="683" fill="hold">
                            <p:stCondLst>
                              <p:cond delay="0"/>
                            </p:stCondLst>
                            <p:childTnLst>
                              <p:par>
                                <p:cTn id="6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1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2" fill="hold">
                      <p:stCondLst>
                        <p:cond delay="indefinite"/>
                      </p:stCondLst>
                      <p:childTnLst>
                        <p:par>
                          <p:cTn id="693" fill="hold">
                            <p:stCondLst>
                              <p:cond delay="0"/>
                            </p:stCondLst>
                            <p:childTnLst>
                              <p:par>
                                <p:cTn id="6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2" fill="hold">
                      <p:stCondLst>
                        <p:cond delay="indefinite"/>
                      </p:stCondLst>
                      <p:childTnLst>
                        <p:par>
                          <p:cTn id="703" fill="hold">
                            <p:stCondLst>
                              <p:cond delay="0"/>
                            </p:stCondLst>
                            <p:childTnLst>
                              <p:par>
                                <p:cTn id="7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7" fill="hold">
                      <p:stCondLst>
                        <p:cond delay="indefinite"/>
                      </p:stCondLst>
                      <p:childTnLst>
                        <p:par>
                          <p:cTn id="708" fill="hold">
                            <p:stCondLst>
                              <p:cond delay="0"/>
                            </p:stCondLst>
                            <p:childTnLst>
                              <p:par>
                                <p:cTn id="7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1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2" fill="hold">
                      <p:stCondLst>
                        <p:cond delay="indefinite"/>
                      </p:stCondLst>
                      <p:childTnLst>
                        <p:par>
                          <p:cTn id="713" fill="hold">
                            <p:stCondLst>
                              <p:cond delay="0"/>
                            </p:stCondLst>
                            <p:childTnLst>
                              <p:par>
                                <p:cTn id="7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1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2" fill="hold">
                      <p:stCondLst>
                        <p:cond delay="indefinite"/>
                      </p:stCondLst>
                      <p:childTnLst>
                        <p:par>
                          <p:cTn id="733" fill="hold">
                            <p:stCondLst>
                              <p:cond delay="0"/>
                            </p:stCondLst>
                            <p:childTnLst>
                              <p:par>
                                <p:cTn id="7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7" fill="hold">
                      <p:stCondLst>
                        <p:cond delay="indefinite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1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2" fill="hold">
                      <p:stCondLst>
                        <p:cond delay="indefinite"/>
                      </p:stCondLst>
                      <p:childTnLst>
                        <p:par>
                          <p:cTn id="743" fill="hold">
                            <p:stCondLst>
                              <p:cond delay="0"/>
                            </p:stCondLst>
                            <p:childTnLst>
                              <p:par>
                                <p:cTn id="7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6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2" fill="hold">
                      <p:stCondLst>
                        <p:cond delay="indefinite"/>
                      </p:stCondLst>
                      <p:childTnLst>
                        <p:par>
                          <p:cTn id="753" fill="hold">
                            <p:stCondLst>
                              <p:cond delay="0"/>
                            </p:stCondLst>
                            <p:childTnLst>
                              <p:par>
                                <p:cTn id="7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7" fill="hold">
                      <p:stCondLst>
                        <p:cond delay="indefinite"/>
                      </p:stCondLst>
                      <p:childTnLst>
                        <p:par>
                          <p:cTn id="758" fill="hold">
                            <p:stCondLst>
                              <p:cond delay="0"/>
                            </p:stCondLst>
                            <p:childTnLst>
                              <p:par>
                                <p:cTn id="7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2" fill="hold">
                      <p:stCondLst>
                        <p:cond delay="indefinite"/>
                      </p:stCondLst>
                      <p:childTnLst>
                        <p:par>
                          <p:cTn id="763" fill="hold">
                            <p:stCondLst>
                              <p:cond delay="0"/>
                            </p:stCondLst>
                            <p:childTnLst>
                              <p:par>
                                <p:cTn id="7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6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7" fill="hold">
                      <p:stCondLst>
                        <p:cond delay="indefinite"/>
                      </p:stCondLst>
                      <p:childTnLst>
                        <p:par>
                          <p:cTn id="768" fill="hold">
                            <p:stCondLst>
                              <p:cond delay="0"/>
                            </p:stCondLst>
                            <p:childTnLst>
                              <p:par>
                                <p:cTn id="7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02939" y="5020148"/>
            <a:ext cx="993483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200" b="1" dirty="0">
                <a:solidFill>
                  <a:srgbClr val="002060"/>
                </a:solidFill>
              </a:rPr>
              <a:t>Радиоэлектронное </a:t>
            </a:r>
            <a:r>
              <a:rPr lang="ru-RU" altLang="ru-RU" sz="3200" b="1" dirty="0" smtClean="0">
                <a:solidFill>
                  <a:srgbClr val="002060"/>
                </a:solidFill>
              </a:rPr>
              <a:t>подавление. (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может </a:t>
            </a:r>
            <a:r>
              <a:rPr lang="ru-RU" altLang="ru-RU" sz="2400" b="1" dirty="0">
                <a:solidFill>
                  <a:srgbClr val="002060"/>
                </a:solidFill>
              </a:rPr>
              <a:t>нарушать или блокировать сигналы GPS, что приводит к потере точности навигации, невозможности определения местоположения и сбоям в работе навигационных систем, использующих GPS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.)</a:t>
            </a:r>
            <a:endParaRPr lang="ru-RU" altLang="ru-RU" sz="16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solidFill>
            <a:srgbClr val="F1F3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Open Sans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rgbClr val="1D1D1B"/>
                </a:solidFill>
                <a:effectLst/>
                <a:latin typeface="Open Sans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8496" y="2385269"/>
            <a:ext cx="3540747" cy="2835641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477671" y="323166"/>
            <a:ext cx="11431572" cy="4477039"/>
            <a:chOff x="477671" y="323166"/>
            <a:chExt cx="11431572" cy="4477039"/>
          </a:xfrm>
        </p:grpSpPr>
        <p:sp>
          <p:nvSpPr>
            <p:cNvPr id="2" name="TextBox 1"/>
            <p:cNvSpPr txBox="1"/>
            <p:nvPr/>
          </p:nvSpPr>
          <p:spPr>
            <a:xfrm>
              <a:off x="477671" y="323166"/>
              <a:ext cx="1143157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b="1" dirty="0" smtClean="0">
                  <a:solidFill>
                    <a:srgbClr val="002060"/>
                  </a:solidFill>
                </a:rPr>
                <a:t>На глобальную систему </a:t>
              </a:r>
              <a:r>
                <a:rPr lang="ru-RU" sz="3200" b="1" dirty="0">
                  <a:solidFill>
                    <a:srgbClr val="002060"/>
                  </a:solidFill>
                </a:rPr>
                <a:t>позиционирования, которая позволяет определять местоположение объектов на Земле с высокой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точностью и использующая спутники</a:t>
              </a:r>
              <a:r>
                <a:rPr lang="ru-RU" sz="3200" b="1" dirty="0">
                  <a:solidFill>
                    <a:srgbClr val="002060"/>
                  </a:solidFill>
                </a:rPr>
                <a:t>, которые передают сигналы на приемники, находящиеся на поверхности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Земли, 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77671" y="2245660"/>
              <a:ext cx="806444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200" b="1" dirty="0">
                  <a:solidFill>
                    <a:srgbClr val="002060"/>
                  </a:solidFill>
                </a:rPr>
                <a:t>которые в свою очередь обрабатывают эти сигналы и вычисляют свое местоположение, определяя координаты (широту, долготу и высоту) объекта может повлиять ЭТО. Назовите его.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1734" y="1161960"/>
            <a:ext cx="11282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Этот термин описывает использование радиоэлектронного подавления (РЭП) для защиты от вражеских радиосигналов.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944807" y="5707038"/>
            <a:ext cx="60602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 РАДИОЭЛЕКТРОННАЯ БОРЬБА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032" y="152400"/>
            <a:ext cx="116381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Во время Второй мировой войны наземные </a:t>
            </a:r>
            <a:r>
              <a:rPr lang="ru-RU" sz="3200" b="1" dirty="0" smtClean="0">
                <a:solidFill>
                  <a:srgbClr val="002060"/>
                </a:solidFill>
              </a:rPr>
              <a:t>радисты делали это, </a:t>
            </a:r>
            <a:r>
              <a:rPr lang="ru-RU" sz="3200" b="1" dirty="0">
                <a:solidFill>
                  <a:srgbClr val="002060"/>
                </a:solidFill>
              </a:rPr>
              <a:t>что было скорее </a:t>
            </a:r>
            <a:r>
              <a:rPr lang="ru-RU" sz="3200" b="1" dirty="0" smtClean="0">
                <a:solidFill>
                  <a:srgbClr val="002060"/>
                </a:solidFill>
              </a:rPr>
              <a:t>маскировкой, </a:t>
            </a:r>
            <a:r>
              <a:rPr lang="ru-RU" sz="3200" b="1" dirty="0">
                <a:solidFill>
                  <a:srgbClr val="002060"/>
                </a:solidFill>
              </a:rPr>
              <a:t>чем глушением. Одним из видов радиоглушения было подавление радаров, используемых для наведения ракет или самолётов противника. Современные методы безопасной связи используют такие методы, как модуляция с расширенным спектром, чтобы противостоять пагубному воздействию помех</a:t>
            </a:r>
            <a:r>
              <a:rPr lang="ru-RU" sz="32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3200" b="1" smtClean="0">
                <a:solidFill>
                  <a:srgbClr val="002060"/>
                </a:solidFill>
              </a:rPr>
              <a:t>Назовите </a:t>
            </a:r>
            <a:r>
              <a:rPr lang="ru-RU" sz="3200" b="1" dirty="0" smtClean="0">
                <a:solidFill>
                  <a:srgbClr val="002060"/>
                </a:solidFill>
              </a:rPr>
              <a:t>что делали радисты.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069570" y="4922209"/>
            <a:ext cx="8415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ПЫТАЛИСЬ ВВЕСТИ ПИЛОТОВ ПРОТИВНИКА В ЗАБЛУЖДЕНИЕ ЛОЖНЫМИ ИНСТРУКЦИЯМИ НА ИХ РОДНОМ ЯЗЫКЕ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083" y="309656"/>
            <a:ext cx="1160311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Радиоэлектронное подавление (РЭП) представляет собой активную составную часть радиоэлектронной борьбы. Оно проводится с целью нарушения функционирования систем разведки противника, его радиолокационных систем и систем связи, а также противодействия любым его системам вооружения, использующим радиоэлектронные или оптико-электронные (инфракрасные или лазерные) системы для наведения или прицеливания. </a:t>
            </a:r>
            <a:r>
              <a:rPr lang="ru-RU" sz="3200" b="1" dirty="0" smtClean="0">
                <a:solidFill>
                  <a:srgbClr val="002060"/>
                </a:solidFill>
              </a:rPr>
              <a:t> Какие методы используются?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085239"/>
            <a:ext cx="9103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002060"/>
                </a:solidFill>
              </a:rPr>
              <a:t>Для достижения этой цели используются два метода: постановка помех и генерирование ложных сигналов. 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699" y="5694491"/>
            <a:ext cx="5731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ПРИНЦИП ИНТЕРФЕРЕНЦИИ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97452" y="186886"/>
            <a:ext cx="11778238" cy="6092380"/>
            <a:chOff x="197452" y="186886"/>
            <a:chExt cx="11778238" cy="6092380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06780" y="3187021"/>
              <a:ext cx="3092245" cy="3092245"/>
            </a:xfrm>
            <a:prstGeom prst="rect">
              <a:avLst/>
            </a:prstGeom>
          </p:spPr>
        </p:pic>
        <p:grpSp>
          <p:nvGrpSpPr>
            <p:cNvPr id="10" name="Группа 9"/>
            <p:cNvGrpSpPr/>
            <p:nvPr/>
          </p:nvGrpSpPr>
          <p:grpSpPr>
            <a:xfrm>
              <a:off x="197452" y="186886"/>
              <a:ext cx="11778238" cy="5553084"/>
              <a:chOff x="197452" y="186886"/>
              <a:chExt cx="11778238" cy="5553084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97452" y="186886"/>
                <a:ext cx="11778238" cy="3724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800" b="1" dirty="0" smtClean="0">
                    <a:solidFill>
                      <a:srgbClr val="002060"/>
                    </a:solidFill>
                  </a:rPr>
                  <a:t>Этот принцип основан 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на наложении двух или более волн, что приводит к образованию новых волн с различными амплитудами. Интересный факт заключается в том, что </a:t>
                </a:r>
                <a:r>
                  <a:rPr lang="ru-RU" sz="3200" b="1" dirty="0" smtClean="0">
                    <a:solidFill>
                      <a:srgbClr val="002060"/>
                    </a:solidFill>
                  </a:rPr>
                  <a:t>ОНА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 может 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использоваться для создания 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«</a:t>
                </a:r>
                <a:r>
                  <a:rPr lang="ru-RU" sz="3200" b="1" dirty="0" smtClean="0">
                    <a:solidFill>
                      <a:srgbClr val="002060"/>
                    </a:solidFill>
                  </a:rPr>
                  <a:t>ТАКИХ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карт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", которые помогают в определении местоположения источников радиоволн. Это применяется, например, в радиолокации и радионавигации, где </a:t>
                </a:r>
                <a:r>
                  <a:rPr lang="ru-RU" sz="3200" b="1" dirty="0" smtClean="0">
                    <a:solidFill>
                      <a:srgbClr val="002060"/>
                    </a:solidFill>
                  </a:rPr>
                  <a:t>ЭТО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позволяет улучшить точность определения расстояний и направления к объектам.</a:t>
                </a:r>
              </a:p>
              <a:p>
                <a:r>
                  <a:rPr lang="ru-RU" sz="2800" b="1" dirty="0">
                    <a:solidFill>
                      <a:srgbClr val="002060"/>
                    </a:solidFill>
                  </a:rPr>
                  <a:t> 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200424" y="3370090"/>
                <a:ext cx="7673526" cy="2369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800" b="1" dirty="0">
                    <a:solidFill>
                      <a:srgbClr val="002060"/>
                    </a:solidFill>
                  </a:rPr>
                  <a:t>Также стоит отметить, что </a:t>
                </a:r>
                <a:r>
                  <a:rPr lang="ru-RU" sz="3200" b="1" dirty="0">
                    <a:solidFill>
                      <a:srgbClr val="002060"/>
                    </a:solidFill>
                  </a:rPr>
                  <a:t>ЭТО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 лежит в основе работы многих современных технологий, таких как </a:t>
                </a:r>
                <a:r>
                  <a:rPr lang="ru-RU" sz="2800" b="1" dirty="0" err="1">
                    <a:solidFill>
                      <a:srgbClr val="002060"/>
                    </a:solidFill>
                  </a:rPr>
                  <a:t>Wi-Fi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 и мобильная связь, где </a:t>
                </a:r>
                <a:r>
                  <a:rPr lang="ru-RU" sz="3200" b="1" dirty="0" smtClean="0">
                    <a:solidFill>
                      <a:srgbClr val="002060"/>
                    </a:solidFill>
                  </a:rPr>
                  <a:t>ОНА </a:t>
                </a:r>
                <a:r>
                  <a:rPr lang="ru-RU" sz="2800" b="1" dirty="0" smtClean="0">
                    <a:solidFill>
                      <a:srgbClr val="002060"/>
                    </a:solidFill>
                  </a:rPr>
                  <a:t>помогает </a:t>
                </a:r>
                <a:r>
                  <a:rPr lang="ru-RU" sz="2800" b="1" dirty="0">
                    <a:solidFill>
                      <a:srgbClr val="002060"/>
                    </a:solidFill>
                  </a:rPr>
                  <a:t>минимизировать помехи и улучшить качество сигнала.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012" y="667265"/>
            <a:ext cx="9049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Назовите ДЕЙСТВИЕ, которое может </a:t>
            </a:r>
            <a:r>
              <a:rPr lang="ru-RU" sz="3200" b="1" dirty="0">
                <a:solidFill>
                  <a:srgbClr val="002060"/>
                </a:solidFill>
              </a:rPr>
              <a:t>включать в себя: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 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Создание </a:t>
            </a:r>
            <a:r>
              <a:rPr lang="ru-RU" sz="3200" b="1" dirty="0" smtClean="0">
                <a:solidFill>
                  <a:srgbClr val="002060"/>
                </a:solidFill>
              </a:rPr>
              <a:t>помех</a:t>
            </a:r>
            <a:endParaRPr lang="ru-RU" sz="3200" b="1" dirty="0">
              <a:solidFill>
                <a:srgbClr val="002060"/>
              </a:solidFill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Подавление </a:t>
            </a:r>
            <a:r>
              <a:rPr lang="ru-RU" sz="3200" b="1" dirty="0" smtClean="0">
                <a:solidFill>
                  <a:srgbClr val="002060"/>
                </a:solidFill>
              </a:rPr>
              <a:t>сигналов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Защита информации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Тактическое применение</a:t>
            </a:r>
          </a:p>
          <a:p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2734" y="571059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99503" y="5575588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"ГЛУШЕНИЕ"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</a:t>
            </a:r>
            <a:r>
              <a:rPr lang="ru-RU" sz="3200" b="1" dirty="0">
                <a:solidFill>
                  <a:srgbClr val="002060"/>
                </a:solidFill>
              </a:rPr>
              <a:t>контексте радиоэлектронного подавления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6385" y="2014889"/>
            <a:ext cx="9471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3*10^8 </a:t>
            </a:r>
            <a:r>
              <a:rPr lang="ru-RU" sz="3200" b="1" dirty="0" smtClean="0">
                <a:solidFill>
                  <a:srgbClr val="002060"/>
                </a:solidFill>
              </a:rPr>
              <a:t>м/с - это скорость распространения чего?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199294" y="5707039"/>
            <a:ext cx="6749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ЭЛЕКТРОМАГНИТНЫХ ВОЛН 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6452" y="232562"/>
            <a:ext cx="114191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Это </a:t>
            </a:r>
            <a:r>
              <a:rPr lang="ru-RU" sz="3200" b="1" dirty="0">
                <a:solidFill>
                  <a:srgbClr val="002060"/>
                </a:solidFill>
              </a:rPr>
              <a:t>метод радиоэлектронного подавления (РЭП), который заключается в создании помех в определённом диапазоне частот, чтобы затруднить или сделать невозможным использование вражескими системами связи или навигации. Этот подход может включать в себя подавление сигналов, которые используются для передачи данных, управления или навигации, что может привести к снижению эффективности работы этих систем. </a:t>
            </a:r>
            <a:r>
              <a:rPr lang="ru-RU" sz="3200" b="1" dirty="0" smtClean="0">
                <a:solidFill>
                  <a:srgbClr val="002060"/>
                </a:solidFill>
              </a:rPr>
              <a:t>ОНО может </a:t>
            </a:r>
            <a:r>
              <a:rPr lang="ru-RU" sz="3200" b="1" dirty="0">
                <a:solidFill>
                  <a:srgbClr val="002060"/>
                </a:solidFill>
              </a:rPr>
              <a:t>применяться как в военных, так и в гражданских целях для защиты информации и обеспечения безопасности</a:t>
            </a:r>
            <a:r>
              <a:rPr lang="ru-RU" sz="3200" b="1" dirty="0" smtClean="0">
                <a:solidFill>
                  <a:srgbClr val="002060"/>
                </a:solidFill>
              </a:rPr>
              <a:t>. Назовите его.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720570" y="5707039"/>
            <a:ext cx="6500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СПЕКТРАЛЬНОЕ ПОДАВЛЕНИЕ.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791570"/>
            <a:ext cx="112127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</a:rPr>
              <a:t>Этот химический компонент обладает </a:t>
            </a:r>
            <a:r>
              <a:rPr lang="ru-RU" sz="3200" b="1" dirty="0">
                <a:solidFill>
                  <a:srgbClr val="002060"/>
                </a:solidFill>
              </a:rPr>
              <a:t>высокой электропроводностью и структурной прочностью, что делает его эффективным для подавления радиоэлектронных волн. Его двумерная структура позволяет эффективно взаимодействовать с электромагнитными полями, что способствует поглощению или отражению волн.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213445" y="5707038"/>
            <a:ext cx="4735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ГРАФЕН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657" y="3838558"/>
            <a:ext cx="3368925" cy="292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ОТВЕТ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60701" y="4739527"/>
            <a:ext cx="96171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Углеродные </a:t>
            </a:r>
            <a:r>
              <a:rPr lang="ru-RU" sz="3200" b="1" dirty="0" err="1">
                <a:solidFill>
                  <a:srgbClr val="002060"/>
                </a:solidFill>
              </a:rPr>
              <a:t>нанотрубки</a:t>
            </a:r>
            <a:r>
              <a:rPr lang="ru-RU" sz="3200" b="1" dirty="0">
                <a:solidFill>
                  <a:srgbClr val="002060"/>
                </a:solidFill>
              </a:rPr>
              <a:t> обладают высокой проводимостью и могут эффективно поглощать радиочастотное излучение, что делает их подходящими для использования в материалах </a:t>
            </a:r>
          </a:p>
        </p:txBody>
      </p:sp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895" y="1747300"/>
            <a:ext cx="5204749" cy="311076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246180" y="177640"/>
            <a:ext cx="11945820" cy="4378455"/>
            <a:chOff x="246180" y="47251"/>
            <a:chExt cx="11945820" cy="4378455"/>
          </a:xfrm>
        </p:grpSpPr>
        <p:sp>
          <p:nvSpPr>
            <p:cNvPr id="2" name="TextBox 1"/>
            <p:cNvSpPr txBox="1"/>
            <p:nvPr/>
          </p:nvSpPr>
          <p:spPr>
            <a:xfrm>
              <a:off x="246180" y="47251"/>
              <a:ext cx="119458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3200" b="1" dirty="0">
                  <a:solidFill>
                    <a:srgbClr val="002060"/>
                  </a:solidFill>
                </a:rPr>
                <a:t>Какой из следующих химических соединений, применяемых в современных системах радиоэлектронного подавления (РЭП), обладает свойствами, позволяющими ему </a:t>
              </a:r>
              <a:r>
                <a:rPr lang="ru-RU" sz="3200" b="1" dirty="0" smtClean="0">
                  <a:solidFill>
                    <a:srgbClr val="002060"/>
                  </a:solidFill>
                </a:rPr>
                <a:t>эффективно</a:t>
              </a:r>
              <a:endParaRPr lang="ru-RU" sz="3200" b="1" dirty="0">
                <a:solidFill>
                  <a:srgbClr val="00206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2795" y="1378718"/>
              <a:ext cx="5501398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3200" b="1" dirty="0">
                  <a:solidFill>
                    <a:srgbClr val="002060"/>
                  </a:solidFill>
                </a:rPr>
                <a:t>поглощать электромагнитное излучение в диапазоне </a:t>
              </a:r>
              <a:endParaRPr lang="ru-RU" sz="3200" b="1" dirty="0" smtClean="0">
                <a:solidFill>
                  <a:srgbClr val="002060"/>
                </a:solidFill>
              </a:endParaRPr>
            </a:p>
            <a:p>
              <a:pPr algn="just"/>
              <a:r>
                <a:rPr lang="ru-RU" sz="3200" b="1" dirty="0" smtClean="0">
                  <a:solidFill>
                    <a:srgbClr val="002060"/>
                  </a:solidFill>
                </a:rPr>
                <a:t>от </a:t>
              </a:r>
              <a:r>
                <a:rPr lang="ru-RU" sz="3200" b="1" dirty="0">
                  <a:solidFill>
                    <a:srgbClr val="002060"/>
                  </a:solidFill>
                </a:rPr>
                <a:t>1 до 10 ГГц, и может быть использован для создания специальных поглощающих материалов?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d5de1aabb4e56473b02a2a78ec7054bacfc35e2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1091</Words>
  <Application>Microsoft Office PowerPoint</Application>
  <PresentationFormat>Широкоэкранный</PresentationFormat>
  <Paragraphs>259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ПРЕПОДАВАТЕЛЬ - ЛУБЧУК ТАТЬЯНА ВЛАДИМИРОВНА</cp:lastModifiedBy>
  <cp:revision>47</cp:revision>
  <dcterms:created xsi:type="dcterms:W3CDTF">2017-08-05T04:53:38Z</dcterms:created>
  <dcterms:modified xsi:type="dcterms:W3CDTF">2024-12-24T16:34:05Z</dcterms:modified>
</cp:coreProperties>
</file>