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39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7496" y="6163072"/>
            <a:ext cx="4136504" cy="6949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Подготовил: </a:t>
            </a:r>
            <a:r>
              <a:rPr lang="ru-RU" b="1" dirty="0" smtClean="0"/>
              <a:t>Туровец А.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47112" cy="315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84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0" y="0"/>
            <a:ext cx="9169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2268"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Б</a:t>
            </a:r>
            <a:r>
              <a:rPr lang="ru-RU" dirty="0" smtClean="0">
                <a:solidFill>
                  <a:srgbClr val="92D050"/>
                </a:solidFill>
                <a:latin typeface="Bahnschrift SemiCondensed" panose="020B0502040204020203" pitchFamily="34" charset="0"/>
              </a:rPr>
              <a:t>и</a:t>
            </a:r>
            <a:r>
              <a:rPr lang="ru-RU" dirty="0" smtClean="0">
                <a:solidFill>
                  <a:srgbClr val="FFFF00"/>
                </a:solidFill>
                <a:latin typeface="Bahnschrift SemiCondensed" panose="020B0502040204020203" pitchFamily="34" charset="0"/>
              </a:rPr>
              <a:t>о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г</a:t>
            </a:r>
            <a:r>
              <a:rPr lang="ru-RU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р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Condensed" panose="020B0502040204020203" pitchFamily="34" charset="0"/>
              </a:rPr>
              <a:t>а</a:t>
            </a:r>
            <a:r>
              <a:rPr lang="ru-RU" dirty="0" smtClean="0">
                <a:solidFill>
                  <a:srgbClr val="00B0F0"/>
                </a:solidFill>
                <a:latin typeface="Bahnschrift SemiCondensed" panose="020B0502040204020203" pitchFamily="34" charset="0"/>
              </a:rPr>
              <a:t>ф</a:t>
            </a:r>
            <a:r>
              <a:rPr lang="ru-RU" dirty="0" smtClean="0">
                <a:solidFill>
                  <a:srgbClr val="7030A0"/>
                </a:solidFill>
                <a:latin typeface="Bahnschrift SemiCondensed" panose="020B0502040204020203" pitchFamily="34" charset="0"/>
              </a:rPr>
              <a:t>и</a:t>
            </a:r>
            <a:r>
              <a:rPr lang="ru-RU" dirty="0" smtClean="0">
                <a:solidFill>
                  <a:schemeClr val="accent6"/>
                </a:solidFill>
                <a:latin typeface="Bahnschrift SemiCondensed" panose="020B0502040204020203" pitchFamily="34" charset="0"/>
              </a:rPr>
              <a:t>я</a:t>
            </a:r>
            <a:r>
              <a:rPr lang="ru-RU" dirty="0" smtClean="0">
                <a:latin typeface="Bahnschrift SemiCondensed" panose="020B0502040204020203" pitchFamily="34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Bahnschrift SemiCondensed" panose="020B0502040204020203" pitchFamily="34" charset="0"/>
              </a:rPr>
              <a:t>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Bahnschrift SemiCondensed" panose="020B0502040204020203" pitchFamily="34" charset="0"/>
              </a:rPr>
              <a:t>к</a:t>
            </a:r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т</a:t>
            </a:r>
            <a:r>
              <a:rPr lang="ru-RU" dirty="0" smtClean="0">
                <a:solidFill>
                  <a:srgbClr val="FFFF00"/>
                </a:solidFill>
                <a:latin typeface="Bahnschrift SemiCondensed" panose="020B0502040204020203" pitchFamily="34" charset="0"/>
              </a:rPr>
              <a:t>е</a:t>
            </a:r>
            <a:r>
              <a:rPr lang="ru-RU" dirty="0" smtClean="0">
                <a:solidFill>
                  <a:srgbClr val="00B050"/>
                </a:solidFill>
                <a:latin typeface="Bahnschrift SemiCondensed" panose="020B0502040204020203" pitchFamily="34" charset="0"/>
              </a:rPr>
              <a:t>р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ahnschrift SemiCondensed" panose="020B0502040204020203" pitchFamily="34" charset="0"/>
              </a:rPr>
              <a:t>а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30" y="1412776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Кирилл Леонидович Емельянов</a:t>
            </a:r>
            <a:r>
              <a:rPr lang="ru-RU" sz="3800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 — российский актёр театра и кино, получивший известность благодаря сериалу «Кадетство» и киножурналу «Ералаш</a:t>
            </a:r>
            <a:r>
              <a:rPr lang="ru-RU" sz="3800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».</a:t>
            </a:r>
          </a:p>
          <a:p>
            <a:endParaRPr lang="ru-RU" sz="3800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  <a:p>
            <a:r>
              <a:rPr lang="ru-RU" sz="3800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Родился 15 апреля 1991 года в Москве. Актёрская деятельность Кирилла Емельянова началась в девять лет. В 2005 году он снялся в драме Александра Атанесяна «Сволочи</a:t>
            </a:r>
            <a:r>
              <a:rPr lang="ru-RU" sz="3800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».</a:t>
            </a:r>
          </a:p>
          <a:p>
            <a:endParaRPr lang="ru-RU" sz="3800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  <a:p>
            <a:r>
              <a:rPr lang="ru-RU" sz="3800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В </a:t>
            </a:r>
            <a:r>
              <a:rPr lang="ru-RU" sz="38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2007–2009 </a:t>
            </a:r>
            <a:r>
              <a:rPr lang="ru-RU" sz="3800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годах был студентом ГИТИСа (мастерская Иосифа Райхельгауза). В 2007–2018 годах — актёр Московского театра «Школа современной пьесы</a:t>
            </a:r>
            <a:r>
              <a:rPr lang="ru-RU" sz="3800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».</a:t>
            </a:r>
          </a:p>
          <a:p>
            <a:endParaRPr lang="ru-RU" sz="3800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  <a:p>
            <a:r>
              <a:rPr lang="ru-RU" sz="3800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С 2010 по 2016 годы был женат на актрисе Московского театра «Школа современной пьесы» Екатерине </a:t>
            </a:r>
            <a:r>
              <a:rPr lang="ru-RU" sz="3800" dirty="0" err="1">
                <a:solidFill>
                  <a:schemeClr val="bg2"/>
                </a:solidFill>
                <a:latin typeface="Bahnschrift SemiCondensed" panose="020B0502040204020203" pitchFamily="34" charset="0"/>
              </a:rPr>
              <a:t>Директоренко</a:t>
            </a:r>
            <a:r>
              <a:rPr lang="ru-RU" sz="3800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. У них есть два сына: Степан (род. 06.02.2011) и Василий (род. 20.06.2013).</a:t>
            </a:r>
          </a:p>
          <a:p>
            <a:endParaRPr lang="ru-RU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3528" y="329609"/>
            <a:ext cx="1368152" cy="548680"/>
          </a:xfrm>
          <a:prstGeom prst="triangle">
            <a:avLst>
              <a:gd name="adj" fmla="val 20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1007604" y="656692"/>
            <a:ext cx="792088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конечная звезда 7"/>
          <p:cNvSpPr/>
          <p:nvPr/>
        </p:nvSpPr>
        <p:spPr>
          <a:xfrm rot="19851454">
            <a:off x="7308304" y="329609"/>
            <a:ext cx="1440160" cy="6511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Condensed" panose="020B0502040204020203" pitchFamily="34" charset="0"/>
              </a:rPr>
              <a:t>Роль актёра в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Е</a:t>
            </a:r>
            <a:r>
              <a:rPr lang="ru-RU" dirty="0" smtClean="0">
                <a:solidFill>
                  <a:srgbClr val="FFFF00"/>
                </a:solidFill>
                <a:latin typeface="Bahnschrift SemiCondensed" panose="020B0502040204020203" pitchFamily="34" charset="0"/>
              </a:rPr>
              <a:t>р</a:t>
            </a:r>
            <a:r>
              <a:rPr lang="ru-RU" dirty="0" smtClean="0">
                <a:solidFill>
                  <a:srgbClr val="92D050"/>
                </a:solidFill>
                <a:latin typeface="Bahnschrift SemiCondensed" panose="020B0502040204020203" pitchFamily="34" charset="0"/>
              </a:rPr>
              <a:t>а</a:t>
            </a:r>
            <a:r>
              <a:rPr lang="ru-RU" dirty="0" smtClean="0">
                <a:solidFill>
                  <a:srgbClr val="FF66CC"/>
                </a:solidFill>
                <a:latin typeface="Bahnschrift SemiCondensed" panose="020B0502040204020203" pitchFamily="34" charset="0"/>
              </a:rPr>
              <a:t>л</a:t>
            </a:r>
            <a:r>
              <a:rPr lang="ru-RU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а</a:t>
            </a:r>
            <a:r>
              <a:rPr lang="ru-RU" dirty="0" smtClean="0">
                <a:solidFill>
                  <a:srgbClr val="00B050"/>
                </a:solidFill>
                <a:latin typeface="Bahnschrift SemiCondensed" panose="020B0502040204020203" pitchFamily="34" charset="0"/>
              </a:rPr>
              <a:t>ш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hnschrift SemiCondensed" panose="020B0502040204020203" pitchFamily="34" charset="0"/>
              </a:rPr>
              <a:t>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</a:rPr>
              <a:t>»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505684" cy="23371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В 2003-2004 годах Емельянова и его друзей выбрали агенты «Ералаша». Именно так актер появился впервые на телевизорах снявшись в 4 выпусках киножурнала.</a:t>
            </a:r>
            <a:endParaRPr lang="ru-RU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07" y="3595693"/>
            <a:ext cx="3602149" cy="2824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440760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После удачных ролей в «Ералаше», парень пошел сниматься в кинофильме «сволочи»</a:t>
            </a:r>
            <a:endParaRPr lang="ru-RU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  <a:latin typeface="Bahnschrift SemiCondensed" panose="020B0502040204020203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Bahnschrift SemiCondensed" panose="020B0502040204020203" pitchFamily="34" charset="0"/>
              </a:rPr>
              <a:t>з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о</a:t>
            </a:r>
            <a:r>
              <a:rPr lang="ru-RU" dirty="0" smtClean="0">
                <a:solidFill>
                  <a:srgbClr val="FFFF00"/>
                </a:solidFill>
                <a:latin typeface="Bahnschrift SemiCondensed" panose="020B0502040204020203" pitchFamily="34" charset="0"/>
              </a:rPr>
              <a:t>с</a:t>
            </a:r>
            <a:r>
              <a:rPr lang="ru-RU" dirty="0" smtClean="0">
                <a:solidFill>
                  <a:srgbClr val="92D050"/>
                </a:solidFill>
                <a:latin typeface="Bahnschrift SemiCondensed" panose="020B0502040204020203" pitchFamily="34" charset="0"/>
              </a:rPr>
              <a:t>л</a:t>
            </a:r>
            <a:r>
              <a:rPr lang="ru-RU" dirty="0" smtClean="0">
                <a:solidFill>
                  <a:schemeClr val="accent2"/>
                </a:solidFill>
                <a:latin typeface="Bahnschrift SemiCondensed" panose="020B0502040204020203" pitchFamily="34" charset="0"/>
              </a:rPr>
              <a:t>ы</a:t>
            </a:r>
            <a:r>
              <a:rPr lang="ru-RU" dirty="0" smtClean="0">
                <a:solidFill>
                  <a:schemeClr val="accent5"/>
                </a:solidFill>
                <a:latin typeface="Bahnschrift SemiCondensed" panose="020B0502040204020203" pitchFamily="34" charset="0"/>
              </a:rPr>
              <a:t>е</a:t>
            </a:r>
            <a:r>
              <a:rPr lang="ru-RU" dirty="0" smtClean="0">
                <a:latin typeface="Bahnschrift SemiCondensed" panose="020B0502040204020203" pitchFamily="34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  <a:latin typeface="Bahnschrift SemiCondensed" panose="020B0502040204020203" pitchFamily="34" charset="0"/>
              </a:rPr>
              <a:t>р</a:t>
            </a:r>
            <a:r>
              <a:rPr lang="ru-RU" dirty="0" smtClean="0">
                <a:solidFill>
                  <a:schemeClr val="tx2"/>
                </a:solidFill>
                <a:latin typeface="Bahnschrift SemiCondensed" panose="020B0502040204020203" pitchFamily="34" charset="0"/>
              </a:rPr>
              <a:t>о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л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Condensed" panose="020B0502040204020203" pitchFamily="34" charset="0"/>
              </a:rPr>
              <a:t>и</a:t>
            </a:r>
            <a:r>
              <a:rPr lang="ru-RU" dirty="0" smtClean="0">
                <a:latin typeface="Bahnschrift SemiCondensed" panose="020B0502040204020203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а</a:t>
            </a:r>
            <a:r>
              <a:rPr lang="ru-RU" dirty="0" smtClean="0">
                <a:solidFill>
                  <a:srgbClr val="00B050"/>
                </a:solidFill>
                <a:latin typeface="Bahnschrift SemiCondensed" panose="020B0502040204020203" pitchFamily="34" charset="0"/>
              </a:rPr>
              <a:t>к</a:t>
            </a:r>
            <a:r>
              <a:rPr lang="ru-RU" dirty="0" smtClean="0">
                <a:solidFill>
                  <a:srgbClr val="92D050"/>
                </a:solidFill>
                <a:latin typeface="Bahnschrift SemiCondensed" panose="020B0502040204020203" pitchFamily="34" charset="0"/>
              </a:rPr>
              <a:t>т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Condensed" panose="020B0502040204020203" pitchFamily="34" charset="0"/>
              </a:rPr>
              <a:t>е</a:t>
            </a:r>
            <a:r>
              <a:rPr lang="ru-RU" dirty="0" smtClean="0">
                <a:solidFill>
                  <a:srgbClr val="FFFF00"/>
                </a:solidFill>
                <a:latin typeface="Bahnschrift SemiCondensed" panose="020B0502040204020203" pitchFamily="34" charset="0"/>
              </a:rPr>
              <a:t>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1108719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Кинематографическая биография Емельянова после работы в «Ералаше» стремительно развивалась дальше. В 15 лет, когда юноша еще был учеником столичной театральной школы № 123, его взяли в полнометражную драму «Сволочи».</a:t>
            </a:r>
            <a:endParaRPr lang="ru-RU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527736"/>
            <a:ext cx="4837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В этой военной драме начинающего артиста и приметил режиссер Вячеслав Моргунов, который готовился снимать сериал </a:t>
            </a:r>
            <a:r>
              <a:rPr lang="ru-RU" sz="1500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«</a:t>
            </a:r>
            <a:r>
              <a:rPr lang="ru-RU" sz="1500" dirty="0" err="1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Кадетсво</a:t>
            </a:r>
            <a:r>
              <a:rPr lang="ru-RU" sz="1500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». </a:t>
            </a:r>
            <a:r>
              <a:rPr lang="ru-RU" sz="1500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Из «Сволочей» он выбрал двоих исполнителей, которые показались ему наиболее подходящими на роль кадетов, — Александра Головина и Емельянова.</a:t>
            </a:r>
            <a:endParaRPr lang="ru-RU" sz="1500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916585" cy="437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3" y="4149080"/>
            <a:ext cx="4608512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34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Ф</a:t>
            </a:r>
            <a:r>
              <a:rPr lang="ru-RU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и</a:t>
            </a:r>
            <a:r>
              <a:rPr lang="ru-RU" dirty="0">
                <a:solidFill>
                  <a:srgbClr val="00B050"/>
                </a:solidFill>
                <a:latin typeface="Bahnschrift SemiCondensed" panose="020B0502040204020203" pitchFamily="34" charset="0"/>
              </a:rPr>
              <a:t>л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ь</a:t>
            </a:r>
            <a:r>
              <a:rPr lang="ru-RU" dirty="0">
                <a:solidFill>
                  <a:schemeClr val="accent2"/>
                </a:solidFill>
                <a:latin typeface="Bahnschrift SemiCondensed" panose="020B0502040204020203" pitchFamily="34" charset="0"/>
              </a:rPr>
              <a:t>м</a:t>
            </a:r>
            <a:r>
              <a:rPr lang="ru-RU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о</a:t>
            </a:r>
            <a:r>
              <a:rPr lang="ru-RU" dirty="0">
                <a:solidFill>
                  <a:schemeClr val="accent6"/>
                </a:solidFill>
                <a:latin typeface="Bahnschrift SemiCondensed" panose="020B0502040204020203" pitchFamily="34" charset="0"/>
              </a:rPr>
              <a:t>г</a:t>
            </a:r>
            <a:r>
              <a:rPr lang="ru-RU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р</a:t>
            </a:r>
            <a:r>
              <a:rPr lang="ru-RU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а</a:t>
            </a:r>
            <a:r>
              <a:rPr lang="ru-RU" dirty="0">
                <a:solidFill>
                  <a:srgbClr val="00B050"/>
                </a:solidFill>
                <a:latin typeface="Bahnschrift SemiCondensed" panose="020B0502040204020203" pitchFamily="34" charset="0"/>
              </a:rPr>
              <a:t>ф</a:t>
            </a:r>
            <a:r>
              <a:rPr lang="ru-RU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и</a:t>
            </a:r>
            <a:r>
              <a:rPr lang="ru-RU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я</a:t>
            </a:r>
            <a:r>
              <a:rPr lang="ru-RU" dirty="0">
                <a:latin typeface="Bahnschrift SemiCondensed" panose="020B0502040204020203" pitchFamily="34" charset="0"/>
              </a:rPr>
              <a:t/>
            </a:r>
            <a:br>
              <a:rPr lang="ru-RU" dirty="0">
                <a:latin typeface="Bahnschrift SemiCondensed" panose="020B0502040204020203" pitchFamily="34" charset="0"/>
              </a:rPr>
            </a:br>
            <a:endParaRPr lang="ru-RU" dirty="0">
              <a:latin typeface="Bahnschrift SemiCondensed" panose="020B05020402040202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936888"/>
            <a:ext cx="6203032" cy="499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2006 </a:t>
            </a:r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— «Сволочи»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2006-2007 — «Кадетство»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2009 — «Победный ветер, ясный день»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2009-2010 — «Кремлевские курсанты»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2011 — «Пятницкий»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2012 — «Страна О3»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2013 — «Личная жизнь следователя Савельева»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2013 — «Мальчики с Востока»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2014 — «До свидания, мальчики»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2014 — «Три звезды»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2015 — «Как я стал русским»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2015 — «Другой майор Соколов»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2016 — «Восьмидесятые-6»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2017 — «Секретарша»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2018-2020 — «Синичка 2-4»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2018 — «Клерк»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2020 — «Волк»</a:t>
            </a:r>
          </a:p>
          <a:p>
            <a:pPr fontAlgn="base"/>
            <a:r>
              <a:rPr lang="ru-RU" sz="1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2021 — «Пункт пропуска. Офицерская история»</a:t>
            </a:r>
          </a:p>
          <a:p>
            <a:endParaRPr lang="ru-RU" sz="1600" b="1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212468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11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249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Биография актера</vt:lpstr>
      <vt:lpstr>Роль актёра в «Ералаше»</vt:lpstr>
      <vt:lpstr>Взрослые роли актера</vt:lpstr>
      <vt:lpstr>Фильмография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Ералаш</dc:title>
  <dc:creator>Кадет</dc:creator>
  <cp:lastModifiedBy>Кадет</cp:lastModifiedBy>
  <cp:revision>7</cp:revision>
  <dcterms:created xsi:type="dcterms:W3CDTF">2024-05-29T03:04:40Z</dcterms:created>
  <dcterms:modified xsi:type="dcterms:W3CDTF">2024-05-29T04:29:26Z</dcterms:modified>
</cp:coreProperties>
</file>