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296" r:id="rId2"/>
    <p:sldId id="303" r:id="rId3"/>
    <p:sldId id="315" r:id="rId4"/>
    <p:sldId id="306" r:id="rId5"/>
    <p:sldId id="307" r:id="rId6"/>
    <p:sldId id="313" r:id="rId7"/>
    <p:sldId id="310" r:id="rId8"/>
    <p:sldId id="314" r:id="rId9"/>
    <p:sldId id="31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 Windows" initials="UW" lastIdx="2" clrIdx="0">
    <p:extLst>
      <p:ext uri="{19B8F6BF-5375-455C-9EA6-DF929625EA0E}">
        <p15:presenceInfo xmlns:p15="http://schemas.microsoft.com/office/powerpoint/2012/main" userId="User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F7E9"/>
    <a:srgbClr val="1E9E2A"/>
    <a:srgbClr val="FF5050"/>
    <a:srgbClr val="D04E06"/>
    <a:srgbClr val="E62C00"/>
    <a:srgbClr val="2454C0"/>
    <a:srgbClr val="1E469E"/>
    <a:srgbClr val="BAE4FE"/>
    <a:srgbClr val="0066FF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4" autoAdjust="0"/>
  </p:normalViewPr>
  <p:slideViewPr>
    <p:cSldViewPr snapToGrid="0">
      <p:cViewPr varScale="1">
        <p:scale>
          <a:sx n="79" d="100"/>
          <a:sy n="79" d="100"/>
        </p:scale>
        <p:origin x="47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4-12-13T13:29:45.6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0B0F80A-0626-48AA-A3B6-26F1798B3D6A}" emma:medium="tactile" emma:mode="ink">
          <msink:context xmlns:msink="http://schemas.microsoft.com/ink/2010/main" type="writingRegion" rotatedBoundingBox="16404,9234 17081,9234 17081,9487 16404,9487"/>
        </emma:interpretation>
      </emma:emma>
    </inkml:annotationXML>
    <inkml:traceGroup>
      <inkml:annotationXML>
        <emma:emma xmlns:emma="http://www.w3.org/2003/04/emma" version="1.0">
          <emma:interpretation id="{37825434-2749-4852-938D-25EE2B1E15FD}" emma:medium="tactile" emma:mode="ink">
            <msink:context xmlns:msink="http://schemas.microsoft.com/ink/2010/main" type="paragraph" rotatedBoundingBox="16404,9234 17081,9234 17081,9487 16404,94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5F69C2-00D5-4362-8AC3-259DE1B09F83}" emma:medium="tactile" emma:mode="ink">
              <msink:context xmlns:msink="http://schemas.microsoft.com/ink/2010/main" type="line" rotatedBoundingBox="16404,9234 17081,9234 17081,9487 16404,9487"/>
            </emma:interpretation>
          </emma:emma>
        </inkml:annotationXML>
        <inkml:traceGroup>
          <inkml:annotationXML>
            <emma:emma xmlns:emma="http://www.w3.org/2003/04/emma" version="1.0">
              <emma:interpretation id="{E40BEA59-A912-4A72-B92D-A7347BD68CEB}" emma:medium="tactile" emma:mode="ink">
                <msink:context xmlns:msink="http://schemas.microsoft.com/ink/2010/main" type="inkWord" rotatedBoundingBox="16404,9445 16525,9445 16525,9487 16404,9487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и</emma:literal>
                </emma:interpretation>
                <emma:interpretation id="interp3" emma:lang="ru-RU" emma:confidence="0">
                  <emma:literal>г.</emma:literal>
                </emma:interpretation>
                <emma:interpretation id="interp4" emma:lang="ru-RU" emma:confidence="0">
                  <emma:literal>0.</emma:literal>
                </emma:interpretation>
              </emma:one-of>
            </emma:emma>
          </inkml:annotationXML>
          <inkml:trace contextRef="#ctx0" brushRef="#br0">0 0 0</inkml:trace>
          <inkml:trace contextRef="#ctx0" brushRef="#br0" timeOffset="1604.2771">106 27 0</inkml:trace>
        </inkml:traceGroup>
        <inkml:traceGroup>
          <inkml:annotationXML>
            <emma:emma xmlns:emma="http://www.w3.org/2003/04/emma" version="1.0">
              <emma:interpretation id="{C9751C8B-3F34-401C-A889-3E1EFE076AC4}" emma:medium="tactile" emma:mode="ink">
                <msink:context xmlns:msink="http://schemas.microsoft.com/ink/2010/main" type="inkWord" rotatedBoundingBox="17066,9234 17081,9234 17081,9249 17066,9249"/>
              </emma:interpretation>
              <emma:one-of disjunction-type="recognition" id="oneOf1">
                <emma:interpretation id="interp5" emma:lang="ru-RU" emma:confidence="0">
                  <emma:literal>.</emma:literal>
                </emma:interpretation>
                <emma:interpretation id="interp6" emma:lang="ru-RU" emma:confidence="0">
                  <emma:literal>:</emma:literal>
                </emma:interpretation>
                <emma:interpretation id="interp7" emma:lang="ru-RU" emma:confidence="0">
                  <emma:literal>'</emma:literal>
                </emma:interpretation>
                <emma:interpretation id="interp8" emma:lang="ru-RU" emma:confidence="0">
                  <emma:literal>,</emma:literal>
                </emma:interpretation>
                <emma:interpretation id="interp9" emma:lang="ru-RU" emma:confidence="0">
                  <emma:literal>1</emma:literal>
                </emma:interpretation>
              </emma:one-of>
            </emma:emma>
          </inkml:annotationXML>
          <inkml:trace contextRef="#ctx0" brushRef="#br0" timeOffset="1234.4637">662-211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28368-AE30-4524-92C4-37A3175A4E7B}" type="datetimeFigureOut">
              <a:rPr lang="ru-RU" smtClean="0"/>
              <a:pPr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AF3F5-3345-4DF2-BC45-049E6D81A9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8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AF3F5-3345-4DF2-BC45-049E6D81A9B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1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4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0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1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4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1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0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5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6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9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7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E84B4-C292-470D-8E00-2201BA9637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F673D-81A4-4CC6-A7D3-652A720F2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5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5" Type="http://schemas.openxmlformats.org/officeDocument/2006/relationships/image" Target="../media/image10.jpeg"/><Relationship Id="rId10" Type="http://schemas.openxmlformats.org/officeDocument/2006/relationships/slide" Target="slide7.xml"/><Relationship Id="rId4" Type="http://schemas.openxmlformats.org/officeDocument/2006/relationships/image" Target="../media/image9.jpe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3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microsoft.com/office/2007/relationships/media" Target="../media/media6.mp4"/><Relationship Id="rId21" Type="http://schemas.openxmlformats.org/officeDocument/2006/relationships/image" Target="../media/image2.png"/><Relationship Id="rId7" Type="http://schemas.microsoft.com/office/2007/relationships/media" Target="../media/media8.m4a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video" Target="../media/media5.mp4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2.png"/><Relationship Id="rId5" Type="http://schemas.microsoft.com/office/2007/relationships/media" Target="../media/media7.mp4"/><Relationship Id="rId15" Type="http://schemas.openxmlformats.org/officeDocument/2006/relationships/slide" Target="slide3.xml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11" Type="http://schemas.openxmlformats.org/officeDocument/2006/relationships/image" Target="../media/image37.emf"/><Relationship Id="rId5" Type="http://schemas.openxmlformats.org/officeDocument/2006/relationships/slide" Target="slide3.xml"/><Relationship Id="rId10" Type="http://schemas.openxmlformats.org/officeDocument/2006/relationships/customXml" Target="../ink/ink1.xml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jpe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лайд 1 паш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0241" y="3620078"/>
            <a:ext cx="609600" cy="609600"/>
          </a:xfrm>
          <a:prstGeom prst="rect">
            <a:avLst/>
          </a:prstGeom>
        </p:spPr>
      </p:pic>
      <p:pic>
        <p:nvPicPr>
          <p:cNvPr id="11" name="Рисунок 10" descr="2f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510" y="270407"/>
            <a:ext cx="1840599" cy="1815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288510" y="262550"/>
            <a:ext cx="1782067" cy="176759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52295" y="231789"/>
            <a:ext cx="1857101" cy="1853983"/>
          </a:xfrm>
          <a:prstGeom prst="ellipse">
            <a:avLst/>
          </a:prstGeom>
          <a:noFill/>
          <a:ln w="57150">
            <a:solidFill>
              <a:srgbClr val="FA3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4726" y="307819"/>
            <a:ext cx="1725790" cy="171443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E05914-D421-450D-98EC-268BB66EE8D1}"/>
              </a:ext>
            </a:extLst>
          </p:cNvPr>
          <p:cNvSpPr txBox="1"/>
          <p:nvPr/>
        </p:nvSpPr>
        <p:spPr>
          <a:xfrm>
            <a:off x="1889237" y="1909800"/>
            <a:ext cx="8997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«</a:t>
            </a:r>
            <a:r>
              <a:rPr lang="ru-RU" sz="2800" b="1" dirty="0"/>
              <a:t>От идеи до готовой машины: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виртуальная </a:t>
            </a:r>
            <a:r>
              <a:rPr lang="ru-RU" sz="2800" b="1" dirty="0"/>
              <a:t>экскурсия по заводу спецтехники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F0FF41C3-C08A-45AD-8F10-43A2CA605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930" y="501910"/>
            <a:ext cx="1026712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ТВЕРСКОЕ СУВОРОВСКОЕ ВОЕННОЕ ОРДЕНА </a:t>
            </a:r>
            <a:r>
              <a:rPr lang="ru-RU" altLang="ru-RU" sz="2000" b="1" dirty="0" smtClean="0"/>
              <a:t>ПОЧЁТА </a:t>
            </a:r>
            <a:r>
              <a:rPr lang="ru-RU" altLang="ru-RU" sz="2000" b="1" dirty="0"/>
              <a:t>УЧИЛИЩЕ</a:t>
            </a:r>
            <a:r>
              <a:rPr lang="ru-RU" altLang="ru-RU" sz="2000" b="1" u="sng" dirty="0"/>
              <a:t>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  МИНИСТЕРСТВА ОБОРОНЫ РОССИЙСКОЙ ФЕДЕРАЦИИ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A53CB3-29C6-4507-9F76-F06333009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574" y="1209935"/>
            <a:ext cx="646232" cy="79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9910D81-55D8-4873-9E06-48A08031A739}"/>
              </a:ext>
            </a:extLst>
          </p:cNvPr>
          <p:cNvSpPr txBox="1"/>
          <p:nvPr/>
        </p:nvSpPr>
        <p:spPr>
          <a:xfrm>
            <a:off x="7345076" y="3847346"/>
            <a:ext cx="4021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Ермолаев Павел – 9 класс</a:t>
            </a:r>
          </a:p>
          <a:p>
            <a:r>
              <a:rPr lang="ru-RU" sz="1600" dirty="0" err="1" smtClean="0"/>
              <a:t>Николуцкий</a:t>
            </a:r>
            <a:r>
              <a:rPr lang="ru-RU" sz="1600" dirty="0" smtClean="0"/>
              <a:t> </a:t>
            </a:r>
            <a:r>
              <a:rPr lang="ru-RU" sz="1600" dirty="0"/>
              <a:t>Дмитрий – 9 </a:t>
            </a:r>
            <a:r>
              <a:rPr lang="ru-RU" sz="1600" dirty="0" smtClean="0"/>
              <a:t>класс</a:t>
            </a:r>
          </a:p>
          <a:p>
            <a:r>
              <a:rPr lang="ru-RU" sz="1600" dirty="0"/>
              <a:t>Скворцов Александр – 7 класс</a:t>
            </a:r>
          </a:p>
          <a:p>
            <a:r>
              <a:rPr lang="ru-RU" sz="1600" dirty="0" err="1"/>
              <a:t>Тиблевич</a:t>
            </a:r>
            <a:r>
              <a:rPr lang="ru-RU" sz="1600" dirty="0"/>
              <a:t> Максим – 7 класс</a:t>
            </a:r>
          </a:p>
          <a:p>
            <a:r>
              <a:rPr lang="ru-RU" sz="1600" dirty="0" smtClean="0"/>
              <a:t>Фурсов </a:t>
            </a:r>
            <a:r>
              <a:rPr lang="ru-RU" sz="1600" dirty="0"/>
              <a:t>Иван – 7 </a:t>
            </a:r>
            <a:r>
              <a:rPr lang="ru-RU" sz="1600" dirty="0" smtClean="0"/>
              <a:t>класс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3FB0BE7-F74C-4810-A67D-F4CC7C92786E}"/>
              </a:ext>
            </a:extLst>
          </p:cNvPr>
          <p:cNvSpPr txBox="1"/>
          <p:nvPr/>
        </p:nvSpPr>
        <p:spPr>
          <a:xfrm>
            <a:off x="7345076" y="5485129"/>
            <a:ext cx="74591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Руководители команды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Эсауленко Мария Александровна, преподаватель химии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Герасина Лариса Валентиновна, преподаватель биологии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576" y="2070895"/>
            <a:ext cx="2357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НаукЭКСики</a:t>
            </a:r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спешат </a:t>
            </a:r>
            <a:r>
              <a:rPr lang="ru-RU" sz="1600" b="1" dirty="0"/>
              <a:t>на </a:t>
            </a:r>
            <a:r>
              <a:rPr lang="ru-RU" sz="1600" b="1" dirty="0" smtClean="0"/>
              <a:t>помощь</a:t>
            </a:r>
            <a:endParaRPr lang="ru-RU" sz="16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3" t="14277" r="18842" b="21118"/>
          <a:stretch/>
        </p:blipFill>
        <p:spPr>
          <a:xfrm>
            <a:off x="2374598" y="2816765"/>
            <a:ext cx="4970478" cy="348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308" y="6298026"/>
            <a:ext cx="3277057" cy="37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0000">
        <p:cut/>
      </p:transition>
    </mc:Choice>
    <mc:Fallback>
      <p:transition advClick="0" advTm="2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лайд 2 паш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6013" y="847211"/>
            <a:ext cx="609600" cy="609600"/>
          </a:xfrm>
          <a:prstGeom prst="rect">
            <a:avLst/>
          </a:prstGeom>
        </p:spPr>
      </p:pic>
      <p:pic>
        <p:nvPicPr>
          <p:cNvPr id="6" name="Рисунок 5" descr="история.jpg"/>
          <p:cNvPicPr>
            <a:picLocks noChangeAspect="1"/>
          </p:cNvPicPr>
          <p:nvPr/>
        </p:nvPicPr>
        <p:blipFill rotWithShape="1">
          <a:blip r:embed="rId5" cstate="print"/>
          <a:srcRect t="3276" r="1303" b="-3269"/>
          <a:stretch/>
        </p:blipFill>
        <p:spPr>
          <a:xfrm>
            <a:off x="3112332" y="89595"/>
            <a:ext cx="1533425" cy="1338216"/>
          </a:xfrm>
          <a:prstGeom prst="ellipse">
            <a:avLst/>
          </a:prstGeom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305049" y="1572773"/>
            <a:ext cx="3012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ЗАО ЭКСМАШ</a:t>
            </a:r>
            <a:endParaRPr lang="ru-RU" sz="8000" b="1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Рисунок 8" descr="Экскаватор - планировщик UMG Е210T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3" y="1827373"/>
            <a:ext cx="4364699" cy="3474741"/>
          </a:xfrm>
          <a:prstGeom prst="ellipse">
            <a:avLst/>
          </a:prstGeom>
          <a:noFill/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57" y="1152011"/>
            <a:ext cx="1458168" cy="1345889"/>
          </a:xfrm>
          <a:prstGeom prst="ellipse">
            <a:avLst/>
          </a:prstGeom>
          <a:noFill/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Сварщик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31" y="2761512"/>
            <a:ext cx="1468408" cy="1249979"/>
          </a:xfrm>
          <a:prstGeom prst="ellipse">
            <a:avLst/>
          </a:prstGeom>
          <a:noFill/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6018" y="5302114"/>
            <a:ext cx="1548531" cy="1343487"/>
          </a:xfrm>
          <a:prstGeom prst="ellipse">
            <a:avLst/>
          </a:prstGeom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808004" y="301498"/>
            <a:ext cx="3311722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История предприятия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7592" y="4304257"/>
            <a:ext cx="1367624" cy="1397419"/>
          </a:xfrm>
          <a:prstGeom prst="ellipse">
            <a:avLst/>
          </a:prstGeom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275216" y="1585584"/>
            <a:ext cx="2480571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Продукция</a:t>
            </a:r>
            <a:endParaRPr lang="ru-RU" sz="2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15251" y="3054940"/>
            <a:ext cx="4655541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Производственные процессы</a:t>
            </a:r>
            <a:endParaRPr lang="ru-RU" sz="24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63865" y="4730334"/>
            <a:ext cx="5147571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Меры </a:t>
            </a:r>
            <a:r>
              <a:rPr lang="ru-RU" sz="2400" b="1" dirty="0"/>
              <a:t>обеспечения </a:t>
            </a:r>
            <a:r>
              <a:rPr lang="ru-RU" sz="2400" b="1" dirty="0" smtClean="0"/>
              <a:t>безопасности</a:t>
            </a:r>
            <a:endParaRPr lang="ru-RU" sz="2400" b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22412" y="6098821"/>
            <a:ext cx="3736516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Программы утилизации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6223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23000">
        <p:cut/>
      </p:transition>
    </mc:Choice>
    <mc:Fallback>
      <p:transition advClick="0" advTm="2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7" grpId="0" animBg="1"/>
      <p:bldP spid="19" grpId="0" animBg="1"/>
      <p:bldP spid="25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стория.jpg"/>
          <p:cNvPicPr>
            <a:picLocks noChangeAspect="1"/>
          </p:cNvPicPr>
          <p:nvPr/>
        </p:nvPicPr>
        <p:blipFill rotWithShape="1">
          <a:blip r:embed="rId2" cstate="print"/>
          <a:srcRect t="3276" r="1303" b="-3269"/>
          <a:stretch/>
        </p:blipFill>
        <p:spPr>
          <a:xfrm>
            <a:off x="3178793" y="89595"/>
            <a:ext cx="1533425" cy="1338216"/>
          </a:xfrm>
          <a:prstGeom prst="ellipse">
            <a:avLst/>
          </a:prstGeom>
          <a:ln w="57150">
            <a:solidFill>
              <a:srgbClr val="D04E0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305049" y="1572773"/>
            <a:ext cx="3012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ЗАО ЭКСМАШ</a:t>
            </a:r>
            <a:endParaRPr lang="ru-RU" sz="8000" b="1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Рисунок 8" descr="Экскаватор - планировщик UMG Е210T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3" y="1827373"/>
            <a:ext cx="4364699" cy="3474741"/>
          </a:xfrm>
          <a:prstGeom prst="ellipse">
            <a:avLst/>
          </a:prstGeom>
          <a:noFill/>
          <a:ln w="57150">
            <a:solidFill>
              <a:srgbClr val="D04E06"/>
            </a:solidFill>
          </a:ln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57" y="1152011"/>
            <a:ext cx="1458168" cy="1345889"/>
          </a:xfrm>
          <a:prstGeom prst="ellipse">
            <a:avLst/>
          </a:prstGeom>
          <a:noFill/>
          <a:ln w="57150">
            <a:solidFill>
              <a:srgbClr val="D04E0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Сварщик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31" y="2761512"/>
            <a:ext cx="1468408" cy="1249979"/>
          </a:xfrm>
          <a:prstGeom prst="ellipse">
            <a:avLst/>
          </a:prstGeom>
          <a:noFill/>
          <a:ln w="57150">
            <a:solidFill>
              <a:srgbClr val="D04E0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018" y="5302114"/>
            <a:ext cx="1548531" cy="1343487"/>
          </a:xfrm>
          <a:prstGeom prst="ellipse">
            <a:avLst/>
          </a:prstGeom>
          <a:ln w="57150">
            <a:solidFill>
              <a:srgbClr val="D04E0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808004" y="301498"/>
            <a:ext cx="3311722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История предприятия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592" y="4304257"/>
            <a:ext cx="1367624" cy="1397419"/>
          </a:xfrm>
          <a:prstGeom prst="ellipse">
            <a:avLst/>
          </a:prstGeom>
          <a:ln w="57150">
            <a:solidFill>
              <a:srgbClr val="D04E0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Скругленный прямоугольник 16">
            <a:hlinkClick r:id="rId8" action="ppaction://hlinksldjump"/>
          </p:cNvPr>
          <p:cNvSpPr/>
          <p:nvPr/>
        </p:nvSpPr>
        <p:spPr>
          <a:xfrm>
            <a:off x="6275216" y="1585584"/>
            <a:ext cx="2480571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Продукция</a:t>
            </a:r>
            <a:endParaRPr lang="ru-RU" sz="2400" b="1" dirty="0"/>
          </a:p>
        </p:txBody>
      </p:sp>
      <p:sp>
        <p:nvSpPr>
          <p:cNvPr id="19" name="Скругленный прямоугольник 18">
            <a:hlinkClick r:id="rId9" action="ppaction://hlinksldjump"/>
          </p:cNvPr>
          <p:cNvSpPr/>
          <p:nvPr/>
        </p:nvSpPr>
        <p:spPr>
          <a:xfrm>
            <a:off x="7015251" y="3054940"/>
            <a:ext cx="4655541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Производственные процессы</a:t>
            </a:r>
            <a:endParaRPr lang="ru-RU" sz="2400" b="1" dirty="0"/>
          </a:p>
        </p:txBody>
      </p:sp>
      <p:sp>
        <p:nvSpPr>
          <p:cNvPr id="25" name="Скругленный прямоугольник 24">
            <a:hlinkClick r:id="rId10" action="ppaction://hlinksldjump"/>
          </p:cNvPr>
          <p:cNvSpPr/>
          <p:nvPr/>
        </p:nvSpPr>
        <p:spPr>
          <a:xfrm>
            <a:off x="6463865" y="4730334"/>
            <a:ext cx="5147571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Меры </a:t>
            </a:r>
            <a:r>
              <a:rPr lang="ru-RU" sz="2400" b="1" dirty="0"/>
              <a:t>обеспечения </a:t>
            </a:r>
            <a:r>
              <a:rPr lang="ru-RU" sz="2400" b="1" dirty="0" smtClean="0"/>
              <a:t>безопасности</a:t>
            </a:r>
            <a:endParaRPr lang="ru-RU" sz="2400" b="1" dirty="0"/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5022412" y="6098821"/>
            <a:ext cx="3736516" cy="5107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Программы утилизации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950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лайд 3 Паш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6536" y="1644349"/>
            <a:ext cx="790695" cy="79069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551900" y="1168396"/>
            <a:ext cx="4787510" cy="3186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3107" t="18591" r="5898" b="18789"/>
          <a:stretch/>
        </p:blipFill>
        <p:spPr>
          <a:xfrm>
            <a:off x="0" y="4970879"/>
            <a:ext cx="2908663" cy="200166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52" y="1657440"/>
            <a:ext cx="4835525" cy="3186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793410" y="175746"/>
            <a:ext cx="5109670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История предприятия</a:t>
            </a:r>
          </a:p>
        </p:txBody>
      </p:sp>
      <p:pic>
        <p:nvPicPr>
          <p:cNvPr id="13" name="Рисунок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77" y="5734620"/>
            <a:ext cx="1278930" cy="10376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68229" y="4844948"/>
            <a:ext cx="204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+mj-lt"/>
                <a:ea typeface="Calibri" panose="020F0502020204030204" pitchFamily="34" charset="0"/>
              </a:rPr>
              <a:t>Экскаватор Э-305</a:t>
            </a:r>
            <a:endParaRPr lang="ru-RU" b="1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0281" y="4354413"/>
            <a:ext cx="204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+mj-lt"/>
                <a:ea typeface="Calibri" panose="020F0502020204030204" pitchFamily="34" charset="0"/>
              </a:rPr>
              <a:t>Экскаватор Э-255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983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50000">
        <p:cut/>
      </p:transition>
    </mc:Choice>
    <mc:Fallback>
      <p:transition advClick="0" advTm="5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2 -0.01852 L 0.67734 0.0007 " pathEditMode="relative" rAng="0" ptsTypes="AA">
                                      <p:cBhvr>
                                        <p:cTn id="8" dur="3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08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2000" fill="remove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2000" fill="remove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build="allAtOnce"/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70013"/>
            <a:ext cx="3746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Экскаватор-погрузчик ЭОВ3521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6925" r="7742" b="17691"/>
          <a:stretch/>
        </p:blipFill>
        <p:spPr>
          <a:xfrm>
            <a:off x="142043" y="5043864"/>
            <a:ext cx="2534913" cy="1835002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77" y="5734620"/>
            <a:ext cx="1278930" cy="103762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343148" y="122452"/>
            <a:ext cx="5602224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Продукция ЗАО ЭКСМАШ</a:t>
            </a:r>
            <a:endParaRPr lang="ru-RU" sz="32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90BEC84-1681-4532-A656-5A0304B078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5294" y1="47993" x2="15294" y2="47993"/>
                        <a14:backgroundMark x1="26275" y1="46248" x2="26275" y2="46248"/>
                        <a14:backgroundMark x1="19706" y1="56545" x2="19706" y2="56545"/>
                        <a14:backgroundMark x1="17451" y1="53578" x2="17451" y2="53578"/>
                        <a14:backgroundMark x1="23627" y1="56894" x2="23627" y2="56894"/>
                      </a14:backgroundRemoval>
                    </a14:imgEffect>
                  </a14:imgLayer>
                </a14:imgProps>
              </a:ext>
            </a:extLst>
          </a:blip>
          <a:srcRect l="9707" t="13296" r="11711" b="7979"/>
          <a:stretch/>
        </p:blipFill>
        <p:spPr>
          <a:xfrm>
            <a:off x="4019047" y="1537342"/>
            <a:ext cx="4482932" cy="252286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98D79E-C17B-4D66-B551-54555B18ABF4}"/>
              </a:ext>
            </a:extLst>
          </p:cNvPr>
          <p:cNvSpPr txBox="1"/>
          <p:nvPr/>
        </p:nvSpPr>
        <p:spPr>
          <a:xfrm>
            <a:off x="5115045" y="3977844"/>
            <a:ext cx="2841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Автогрейдер ДЗ 98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E6C34E7-E8FB-4206-B32F-42684BB10119}"/>
              </a:ext>
            </a:extLst>
          </p:cNvPr>
          <p:cNvSpPr txBox="1"/>
          <p:nvPr/>
        </p:nvSpPr>
        <p:spPr>
          <a:xfrm>
            <a:off x="8771201" y="4689921"/>
            <a:ext cx="3538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Экскаватор</a:t>
            </a:r>
          </a:p>
          <a:p>
            <a:pPr algn="ctr"/>
            <a:r>
              <a:rPr lang="ru-RU" sz="2000" b="1" dirty="0" smtClean="0"/>
              <a:t>-</a:t>
            </a:r>
            <a:r>
              <a:rPr lang="ru-RU" sz="2000" b="1" dirty="0"/>
              <a:t>планировщик </a:t>
            </a:r>
            <a:r>
              <a:rPr lang="en-US" sz="2000" b="1" dirty="0"/>
              <a:t>E210TS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80"/>
            <a:ext cx="4291444" cy="281518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" b="-825"/>
          <a:stretch/>
        </p:blipFill>
        <p:spPr>
          <a:xfrm>
            <a:off x="8501979" y="2257423"/>
            <a:ext cx="3558321" cy="257068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" name="Слайд 5 Дим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00752" y="3977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0">
        <p:cut/>
      </p:transition>
    </mc:Choice>
    <mc:Fallback>
      <p:transition advClick="0" advTm="7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71472 -0.00532 " pathEditMode="relative" rAng="0" ptsTypes="AA">
                                      <p:cBhvr>
                                        <p:cTn id="13" dur="37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29" y="-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267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362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4675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4675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18" grpId="0" animBg="1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Экскаватор Эксмаш тане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1688" y="3446955"/>
            <a:ext cx="2595199" cy="18966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4357DBB-F7E4-4A7C-AC09-8D69342C7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732" t="13074" r="26085" b="4417"/>
          <a:stretch/>
        </p:blipFill>
        <p:spPr>
          <a:xfrm>
            <a:off x="9569372" y="183037"/>
            <a:ext cx="2262718" cy="186279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A93A09-5433-400B-8664-0A734D5F3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2" b="89847" l="4429" r="92191">
                        <a14:foregroundMark x1="4429" y1="69732" x2="4429" y2="69732"/>
                        <a14:foregroundMark x1="46037" y1="74521" x2="46037" y2="74521"/>
                        <a14:foregroundMark x1="59557" y1="82759" x2="59557" y2="82759"/>
                        <a14:foregroundMark x1="92191" y1="54215" x2="92191" y2="54215"/>
                        <a14:foregroundMark x1="53846" y1="55172" x2="53846" y2="55172"/>
                        <a14:foregroundMark x1="45921" y1="70498" x2="45921" y2="704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476" y="1993515"/>
            <a:ext cx="2498012" cy="15197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E3F6013-0A2E-43E1-ACA0-03F9F0518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20" t="31164" r="17515" b="19680"/>
          <a:stretch/>
        </p:blipFill>
        <p:spPr>
          <a:xfrm>
            <a:off x="163031" y="183037"/>
            <a:ext cx="2816069" cy="227967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E05914-D421-450D-98EC-268BB66EE8D1}"/>
              </a:ext>
            </a:extLst>
          </p:cNvPr>
          <p:cNvSpPr txBox="1"/>
          <p:nvPr/>
        </p:nvSpPr>
        <p:spPr>
          <a:xfrm>
            <a:off x="5889021" y="2805398"/>
            <a:ext cx="2336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b="1" dirty="0"/>
              <a:t>Обработка материалов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9E05914-D421-450D-98EC-268BB66EE8D1}"/>
              </a:ext>
            </a:extLst>
          </p:cNvPr>
          <p:cNvSpPr txBox="1"/>
          <p:nvPr/>
        </p:nvSpPr>
        <p:spPr>
          <a:xfrm>
            <a:off x="2996434" y="3513284"/>
            <a:ext cx="2591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Закупка материалов </a:t>
            </a:r>
          </a:p>
          <a:p>
            <a:pPr algn="ctr"/>
            <a:r>
              <a:rPr lang="ru-RU" sz="2000" b="1" dirty="0"/>
              <a:t>и комплектующих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E05914-D421-450D-98EC-268BB66EE8D1}"/>
              </a:ext>
            </a:extLst>
          </p:cNvPr>
          <p:cNvSpPr txBox="1"/>
          <p:nvPr/>
        </p:nvSpPr>
        <p:spPr>
          <a:xfrm>
            <a:off x="9523047" y="2570284"/>
            <a:ext cx="2432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Сборка машин</a:t>
            </a:r>
          </a:p>
          <a:p>
            <a:pPr algn="ctr"/>
            <a:r>
              <a:rPr lang="ru-RU" sz="2000" b="1" dirty="0"/>
              <a:t> и тестирование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9E05914-D421-450D-98EC-268BB66EE8D1}"/>
              </a:ext>
            </a:extLst>
          </p:cNvPr>
          <p:cNvSpPr txBox="1"/>
          <p:nvPr/>
        </p:nvSpPr>
        <p:spPr>
          <a:xfrm>
            <a:off x="234660" y="2413801"/>
            <a:ext cx="2278857" cy="78319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Проектирование </a:t>
            </a:r>
          </a:p>
          <a:p>
            <a:pPr algn="ctr"/>
            <a:r>
              <a:rPr lang="ru-RU" sz="2000" b="1" dirty="0"/>
              <a:t>и разработка</a:t>
            </a:r>
          </a:p>
        </p:txBody>
      </p:sp>
      <p:pic>
        <p:nvPicPr>
          <p:cNvPr id="2" name="Рисунок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1729" y="5730924"/>
            <a:ext cx="1280271" cy="1036410"/>
          </a:xfrm>
          <a:prstGeom prst="rect">
            <a:avLst/>
          </a:prstGeom>
        </p:spPr>
      </p:pic>
      <p:sp>
        <p:nvSpPr>
          <p:cNvPr id="13" name="Скругленный прямоугольник 2">
            <a:extLst>
              <a:ext uri="{FF2B5EF4-FFF2-40B4-BE49-F238E27FC236}">
                <a16:creationId xmlns="" xmlns:a16="http://schemas.microsoft.com/office/drawing/2014/main" id="{E4E859DF-DAEA-435B-B1DD-51E3682CB78A}"/>
              </a:ext>
            </a:extLst>
          </p:cNvPr>
          <p:cNvSpPr/>
          <p:nvPr/>
        </p:nvSpPr>
        <p:spPr>
          <a:xfrm>
            <a:off x="3445175" y="142945"/>
            <a:ext cx="5663477" cy="7014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/>
              <a:t>Производственные процессы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310E1B2-5816-4588-8A18-D5085883A89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87" b="89787" l="7518" r="91915">
                        <a14:foregroundMark x1="7518" y1="56170" x2="7518" y2="56170"/>
                        <a14:foregroundMark x1="91915" y1="26383" x2="91915" y2="26383"/>
                        <a14:foregroundMark x1="38298" y1="37305" x2="38298" y2="37305"/>
                        <a14:foregroundMark x1="65248" y1="24681" x2="65248" y2="24681"/>
                        <a14:foregroundMark x1="61702" y1="22128" x2="61702" y2="22128"/>
                      </a14:backgroundRemoval>
                    </a14:imgEffect>
                  </a14:imgLayer>
                </a14:imgProps>
              </a:ext>
            </a:extLst>
          </a:blip>
          <a:srcRect l="4829" t="18788" r="5870" b="19197"/>
          <a:stretch/>
        </p:blipFill>
        <p:spPr>
          <a:xfrm>
            <a:off x="148435" y="5049760"/>
            <a:ext cx="2603863" cy="1808240"/>
          </a:xfrm>
          <a:prstGeom prst="rect">
            <a:avLst/>
          </a:prstGeom>
        </p:spPr>
      </p:pic>
      <p:pic>
        <p:nvPicPr>
          <p:cNvPr id="9" name="Экскаватор Эксмаш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69003" y="3513284"/>
            <a:ext cx="2538781" cy="1830306"/>
          </a:xfrm>
          <a:prstGeom prst="rect">
            <a:avLst/>
          </a:prstGeom>
        </p:spPr>
      </p:pic>
      <p:pic>
        <p:nvPicPr>
          <p:cNvPr id="10" name="Экскаватор Эксмаш_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69003" y="987162"/>
            <a:ext cx="2538781" cy="1904084"/>
          </a:xfrm>
          <a:prstGeom prst="rect">
            <a:avLst/>
          </a:prstGeom>
        </p:spPr>
      </p:pic>
      <p:pic>
        <p:nvPicPr>
          <p:cNvPr id="14" name="Слайд 6 Дим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89544" y="4348798"/>
            <a:ext cx="281634" cy="609600"/>
          </a:xfrm>
          <a:prstGeom prst="rect">
            <a:avLst/>
          </a:prstGeom>
        </p:spPr>
      </p:pic>
      <p:pic>
        <p:nvPicPr>
          <p:cNvPr id="17" name="Экскаватор Эксмаш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69003" y="3550173"/>
            <a:ext cx="2538781" cy="1830306"/>
          </a:xfrm>
          <a:prstGeom prst="rect">
            <a:avLst/>
          </a:prstGeom>
        </p:spPr>
      </p:pic>
      <p:pic>
        <p:nvPicPr>
          <p:cNvPr id="19" name="Экскаватор Эксмаш_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69003" y="1024051"/>
            <a:ext cx="2538781" cy="19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70000">
        <p:cut/>
      </p:transition>
    </mc:Choice>
    <mc:Fallback>
      <p:transition advClick="0" advTm="7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5 -0.00093 L 0.703 0.02152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67" y="1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grpId="0" nodeType="withEffect">
                                  <p:stCondLst>
                                    <p:cond delay="372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2000" fill="hold" nodeType="withEffect">
                                  <p:stCondLst>
                                    <p:cond delay="3725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6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19705" r="7340" b="19864"/>
          <a:stretch/>
        </p:blipFill>
        <p:spPr>
          <a:xfrm>
            <a:off x="0" y="5348692"/>
            <a:ext cx="2547891" cy="1509308"/>
          </a:xfrm>
          <a:prstGeom prst="rect">
            <a:avLst/>
          </a:prstGeom>
        </p:spPr>
      </p:pic>
      <p:pic>
        <p:nvPicPr>
          <p:cNvPr id="17" name="Рисунок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677" y="5734620"/>
            <a:ext cx="1278930" cy="103762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355759" y="557661"/>
            <a:ext cx="6507333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04E06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Меры </a:t>
            </a:r>
            <a:r>
              <a:rPr lang="ru-RU" sz="3200" b="1" dirty="0"/>
              <a:t>обеспечения </a:t>
            </a:r>
            <a:r>
              <a:rPr lang="ru-RU" sz="3200" b="1" dirty="0" smtClean="0"/>
              <a:t>безопасности</a:t>
            </a:r>
            <a:endParaRPr lang="ru-RU" sz="3200" b="1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67" y="1511325"/>
            <a:ext cx="3775994" cy="33564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277" y="1362082"/>
            <a:ext cx="5642688" cy="3986610"/>
          </a:xfrm>
          <a:prstGeom prst="rect">
            <a:avLst/>
          </a:prstGeom>
        </p:spPr>
      </p:pic>
      <p:pic>
        <p:nvPicPr>
          <p:cNvPr id="2" name="Слайд 7 Дим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65705" y="391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9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47000">
        <p:cut/>
      </p:transition>
    </mc:Choice>
    <mc:Fallback>
      <p:transition advClick="0" advTm="4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71836 -0.00671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20144" r="7022" b="21558"/>
          <a:stretch/>
        </p:blipFill>
        <p:spPr>
          <a:xfrm>
            <a:off x="195110" y="4877749"/>
            <a:ext cx="2919470" cy="1839816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1729" y="5681155"/>
            <a:ext cx="1280271" cy="1036410"/>
          </a:xfrm>
          <a:prstGeom prst="rect">
            <a:avLst/>
          </a:prstGeom>
        </p:spPr>
      </p:pic>
      <p:sp>
        <p:nvSpPr>
          <p:cNvPr id="6" name="Скругленный прямоугольник 2">
            <a:extLst>
              <a:ext uri="{FF2B5EF4-FFF2-40B4-BE49-F238E27FC236}">
                <a16:creationId xmlns="" xmlns:a16="http://schemas.microsoft.com/office/drawing/2014/main" id="{1F33E9C2-C805-4AE8-83DC-1E5179D9D2D4}"/>
              </a:ext>
            </a:extLst>
          </p:cNvPr>
          <p:cNvSpPr/>
          <p:nvPr/>
        </p:nvSpPr>
        <p:spPr>
          <a:xfrm>
            <a:off x="3707732" y="224915"/>
            <a:ext cx="4776536" cy="65805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/>
              <a:t>Программы утилизации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74212A-28E6-4BDA-92A7-E1AAA1DB06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6" t="1" r="11044" b="-1751"/>
          <a:stretch/>
        </p:blipFill>
        <p:spPr>
          <a:xfrm>
            <a:off x="556155" y="1293242"/>
            <a:ext cx="4132156" cy="25013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4D42B8E-6FA8-411E-AAAD-ECABD4F6A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208" y="2229968"/>
            <a:ext cx="3507040" cy="263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F2980BB-FBAB-432B-8CFF-F56EABD72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2035" y="1397644"/>
            <a:ext cx="4678532" cy="264169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Рукописный ввод 11"/>
              <p14:cNvContentPartPr/>
              <p14:nvPr/>
            </p14:nvContentPartPr>
            <p14:xfrm>
              <a:off x="5905485" y="3324315"/>
              <a:ext cx="238680" cy="8604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93605" y="3312435"/>
                <a:ext cx="262440" cy="1098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Слайд 8 ПАшак текст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5489" y="4176505"/>
            <a:ext cx="59338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67000">
        <p:cut/>
      </p:transition>
    </mc:Choice>
    <mc:Fallback>
      <p:transition advClick="0" advTm="6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68841 -0.01157 " pathEditMode="relative" rAng="0" ptsTypes="AA">
                                      <p:cBhvr>
                                        <p:cTn id="8" dur="10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14" y="-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28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айд 9 ПАшак ко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7820" y="527685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88" y="1273613"/>
            <a:ext cx="3557168" cy="3637977"/>
          </a:xfrm>
          <a:prstGeom prst="rect">
            <a:avLst/>
          </a:prstGeom>
        </p:spPr>
      </p:pic>
      <p:pic>
        <p:nvPicPr>
          <p:cNvPr id="6" name="Рисунок 5" descr="Экскаватор - планировщик UMG Е210T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8187" y="1273614"/>
            <a:ext cx="4364699" cy="3637976"/>
          </a:xfrm>
          <a:prstGeom prst="ellipse">
            <a:avLst/>
          </a:prstGeom>
          <a:noFill/>
          <a:ln w="57150">
            <a:solidFill>
              <a:srgbClr val="D04E0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43462" y="2516338"/>
            <a:ext cx="39528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1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0.00138 L 0.78203 -0.005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1" y="-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371 L 0.79284 -0.0203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4" y="-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27 -0.00926 L 0.75117 -0.017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132</Words>
  <Application>Microsoft Office PowerPoint</Application>
  <PresentationFormat>Широкоэкранный</PresentationFormat>
  <Paragraphs>45</Paragraphs>
  <Slides>9</Slides>
  <Notes>1</Notes>
  <HiddenSlides>1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Герасина Лариса Валентиновна</dc:creator>
  <cp:lastModifiedBy>Суворовец</cp:lastModifiedBy>
  <cp:revision>313</cp:revision>
  <dcterms:created xsi:type="dcterms:W3CDTF">2021-08-11T11:52:13Z</dcterms:created>
  <dcterms:modified xsi:type="dcterms:W3CDTF">2024-12-14T14:37:54Z</dcterms:modified>
</cp:coreProperties>
</file>