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Horizon" charset="0"/>
      <p:regular r:id="rId10"/>
    </p:embeddedFont>
    <p:embeddedFont>
      <p:font typeface="DM Sans Bold" charset="0"/>
      <p:regular r:id="rId11"/>
    </p:embeddedFont>
    <p:embeddedFont>
      <p:font typeface="Calibri" pitchFamily="34" charset="0"/>
      <p:regular r:id="rId12"/>
      <p:bold r:id="rId13"/>
      <p:italic r:id="rId14"/>
      <p:boldItalic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22" autoAdjust="0"/>
  </p:normalViewPr>
  <p:slideViewPr>
    <p:cSldViewPr>
      <p:cViewPr varScale="1">
        <p:scale>
          <a:sx n="44" d="100"/>
          <a:sy n="44" d="100"/>
        </p:scale>
        <p:origin x="-30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bdjlaw.com/motor-vehicle-accidents/car-accidents-spark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s://bdjlaw.com/personal-injury-overview/" TargetMode="Externa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https://bdjlaw.com/motor-vehicle-accidents/car-accidents/" TargetMode="Externa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hyperlink" Target="https://bradleydrendeljeanney.mystrikingly.com/blog/what-to-do-after-a-hit-and-run-accident"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4623347"/>
            <a:ext cx="18288000" cy="6560701"/>
          </a:xfrm>
          <a:custGeom>
            <a:avLst/>
            <a:gdLst/>
            <a:ahLst/>
            <a:cxnLst/>
            <a:rect l="l" t="t" r="r" b="b"/>
            <a:pathLst>
              <a:path w="18970341" h="6560701">
                <a:moveTo>
                  <a:pt x="0" y="0"/>
                </a:moveTo>
                <a:lnTo>
                  <a:pt x="18970341" y="0"/>
                </a:lnTo>
                <a:lnTo>
                  <a:pt x="18970341" y="6560701"/>
                </a:lnTo>
                <a:lnTo>
                  <a:pt x="0" y="6560701"/>
                </a:lnTo>
                <a:lnTo>
                  <a:pt x="0" y="0"/>
                </a:lnTo>
                <a:close/>
              </a:path>
            </a:pathLst>
          </a:custGeom>
          <a:blipFill>
            <a:blip r:embed="rId2"/>
            <a:stretch>
              <a:fillRect t="-29743" b="-38833"/>
            </a:stretch>
          </a:blipFill>
        </p:spPr>
      </p:sp>
      <p:sp>
        <p:nvSpPr>
          <p:cNvPr id="3" name="TextBox 3"/>
          <p:cNvSpPr txBox="1"/>
          <p:nvPr/>
        </p:nvSpPr>
        <p:spPr>
          <a:xfrm>
            <a:off x="811592" y="1216158"/>
            <a:ext cx="16664816" cy="2101074"/>
          </a:xfrm>
          <a:prstGeom prst="rect">
            <a:avLst/>
          </a:prstGeom>
        </p:spPr>
        <p:txBody>
          <a:bodyPr lIns="0" tIns="0" rIns="0" bIns="0" rtlCol="0" anchor="t">
            <a:spAutoFit/>
          </a:bodyPr>
          <a:lstStyle/>
          <a:p>
            <a:pPr algn="ctr">
              <a:lnSpc>
                <a:spcPts val="8108"/>
              </a:lnSpc>
            </a:pPr>
            <a:r>
              <a:rPr lang="en-US" sz="5918">
                <a:solidFill>
                  <a:srgbClr val="FD4400"/>
                </a:solidFill>
                <a:latin typeface="Horizon"/>
              </a:rPr>
              <a:t>HOW TO HANDLE A HIT-AND-RUN CAR ACCIDENT?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9292" b="29292"/>
          <a:stretch>
            <a:fillRect/>
          </a:stretch>
        </p:blipFill>
        <p:spPr>
          <a:xfrm>
            <a:off x="0" y="0"/>
            <a:ext cx="18288000" cy="10287000"/>
          </a:xfrm>
          <a:prstGeom prst="rect">
            <a:avLst/>
          </a:prstGeom>
        </p:spPr>
      </p:pic>
      <p:grpSp>
        <p:nvGrpSpPr>
          <p:cNvPr id="3" name="Group 3"/>
          <p:cNvGrpSpPr/>
          <p:nvPr/>
        </p:nvGrpSpPr>
        <p:grpSpPr>
          <a:xfrm>
            <a:off x="1028700" y="2076107"/>
            <a:ext cx="4732921" cy="6134786"/>
            <a:chOff x="0" y="0"/>
            <a:chExt cx="6310561" cy="8179714"/>
          </a:xfrm>
        </p:grpSpPr>
        <p:pic>
          <p:nvPicPr>
            <p:cNvPr id="4" name="Picture 4"/>
            <p:cNvPicPr>
              <a:picLocks noChangeAspect="1"/>
            </p:cNvPicPr>
            <p:nvPr/>
          </p:nvPicPr>
          <p:blipFill>
            <a:blip r:embed="rId3"/>
            <a:srcRect l="40865" r="7637"/>
            <a:stretch>
              <a:fillRect/>
            </a:stretch>
          </p:blipFill>
          <p:spPr>
            <a:xfrm>
              <a:off x="0" y="0"/>
              <a:ext cx="6310561" cy="8179714"/>
            </a:xfrm>
            <a:prstGeom prst="rect">
              <a:avLst/>
            </a:prstGeom>
          </p:spPr>
        </p:pic>
      </p:grpSp>
      <p:sp>
        <p:nvSpPr>
          <p:cNvPr id="5" name="TextBox 5"/>
          <p:cNvSpPr txBox="1"/>
          <p:nvPr/>
        </p:nvSpPr>
        <p:spPr>
          <a:xfrm>
            <a:off x="7482537" y="3375025"/>
            <a:ext cx="8941869" cy="3927475"/>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DM Sans Bold"/>
              </a:rPr>
              <a:t>When the other motorist flees the scene after an accident, it can be even more painful. Being in a hit-and-run accident, which is illegal, might make you feel powerless, frustrated, and unsure of what to do next. This article describes the actions you should take to safeguard your rights and seek damages following a hit-and-run accident. We'll also concern about how an </a:t>
            </a:r>
            <a:r>
              <a:rPr lang="en-US" sz="2499" u="sng">
                <a:solidFill>
                  <a:srgbClr val="FD4400"/>
                </a:solidFill>
                <a:latin typeface="DM Sans Bold"/>
                <a:hlinkClick r:id="rId4" tooltip="https://bdjlaw.com/motor-vehicle-accidents/car-accidents-sparks/"/>
              </a:rPr>
              <a:t>accident lawyer In Sparks</a:t>
            </a:r>
            <a:r>
              <a:rPr lang="en-US" sz="2499">
                <a:solidFill>
                  <a:srgbClr val="000000"/>
                </a:solidFill>
                <a:latin typeface="DM Sans Bold"/>
              </a:rPr>
              <a:t> may help you during this difficult time. </a:t>
            </a:r>
          </a:p>
        </p:txBody>
      </p:sp>
      <p:sp>
        <p:nvSpPr>
          <p:cNvPr id="6" name="TextBox 6"/>
          <p:cNvSpPr txBox="1"/>
          <p:nvPr/>
        </p:nvSpPr>
        <p:spPr>
          <a:xfrm>
            <a:off x="3283935" y="2171357"/>
            <a:ext cx="17339073" cy="506730"/>
          </a:xfrm>
          <a:prstGeom prst="rect">
            <a:avLst/>
          </a:prstGeom>
        </p:spPr>
        <p:txBody>
          <a:bodyPr lIns="0" tIns="0" rIns="0" bIns="0" rtlCol="0" anchor="t">
            <a:spAutoFit/>
          </a:bodyPr>
          <a:lstStyle/>
          <a:p>
            <a:pPr algn="ctr">
              <a:lnSpc>
                <a:spcPts val="3359"/>
              </a:lnSpc>
            </a:pPr>
            <a:r>
              <a:rPr lang="en-US" sz="3999">
                <a:solidFill>
                  <a:srgbClr val="FD4400"/>
                </a:solidFill>
                <a:latin typeface="Horizon"/>
              </a:rPr>
              <a:t>INTRODUCTION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790" t="12428" r="-9790" b="31321"/>
          <a:stretch>
            <a:fillRect/>
          </a:stretch>
        </p:blipFill>
        <p:spPr>
          <a:xfrm>
            <a:off x="-4191000" y="0"/>
            <a:ext cx="25984200" cy="10287000"/>
          </a:xfrm>
          <a:prstGeom prst="rect">
            <a:avLst/>
          </a:prstGeom>
        </p:spPr>
      </p:pic>
      <p:grpSp>
        <p:nvGrpSpPr>
          <p:cNvPr id="3" name="Group 3"/>
          <p:cNvGrpSpPr/>
          <p:nvPr/>
        </p:nvGrpSpPr>
        <p:grpSpPr>
          <a:xfrm>
            <a:off x="1219200" y="3695700"/>
            <a:ext cx="15969634" cy="5627072"/>
            <a:chOff x="0" y="0"/>
            <a:chExt cx="21292845" cy="7502763"/>
          </a:xfrm>
        </p:grpSpPr>
        <p:pic>
          <p:nvPicPr>
            <p:cNvPr id="4" name="Picture 4"/>
            <p:cNvPicPr>
              <a:picLocks noChangeAspect="1"/>
            </p:cNvPicPr>
            <p:nvPr/>
          </p:nvPicPr>
          <p:blipFill>
            <a:blip r:embed="rId3"/>
            <a:srcRect t="29723" b="2187"/>
            <a:stretch>
              <a:fillRect/>
            </a:stretch>
          </p:blipFill>
          <p:spPr>
            <a:xfrm>
              <a:off x="0" y="0"/>
              <a:ext cx="21292845" cy="7502763"/>
            </a:xfrm>
            <a:prstGeom prst="rect">
              <a:avLst/>
            </a:prstGeom>
          </p:spPr>
        </p:pic>
      </p:grpSp>
      <p:sp>
        <p:nvSpPr>
          <p:cNvPr id="5" name="TextBox 5"/>
          <p:cNvSpPr txBox="1"/>
          <p:nvPr/>
        </p:nvSpPr>
        <p:spPr>
          <a:xfrm>
            <a:off x="1289666" y="1211485"/>
            <a:ext cx="15969634" cy="1628774"/>
          </a:xfrm>
          <a:prstGeom prst="rect">
            <a:avLst/>
          </a:prstGeom>
        </p:spPr>
        <p:txBody>
          <a:bodyPr lIns="0" tIns="0" rIns="0" bIns="0" rtlCol="0" anchor="t">
            <a:spAutoFit/>
          </a:bodyPr>
          <a:lstStyle/>
          <a:p>
            <a:pPr algn="ctr">
              <a:lnSpc>
                <a:spcPts val="6300"/>
              </a:lnSpc>
            </a:pPr>
            <a:r>
              <a:rPr lang="en-US" sz="4500" spc="423" dirty="0">
                <a:solidFill>
                  <a:srgbClr val="FD4400"/>
                </a:solidFill>
                <a:latin typeface="Horizon"/>
              </a:rPr>
              <a:t>A CHECKLIST FOR AFTER A HIT-AND-RUN ACCIDENT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9292" b="29292"/>
          <a:stretch>
            <a:fillRect/>
          </a:stretch>
        </p:blipFill>
        <p:spPr>
          <a:xfrm>
            <a:off x="0" y="0"/>
            <a:ext cx="18288000" cy="10287000"/>
          </a:xfrm>
          <a:prstGeom prst="rect">
            <a:avLst/>
          </a:prstGeom>
        </p:spPr>
      </p:pic>
      <p:grpSp>
        <p:nvGrpSpPr>
          <p:cNvPr id="3" name="Group 3"/>
          <p:cNvGrpSpPr/>
          <p:nvPr/>
        </p:nvGrpSpPr>
        <p:grpSpPr>
          <a:xfrm>
            <a:off x="1485838" y="1321641"/>
            <a:ext cx="6404553" cy="7936659"/>
            <a:chOff x="0" y="0"/>
            <a:chExt cx="8539404" cy="10582212"/>
          </a:xfrm>
        </p:grpSpPr>
        <p:pic>
          <p:nvPicPr>
            <p:cNvPr id="4" name="Picture 4"/>
            <p:cNvPicPr>
              <a:picLocks noChangeAspect="1"/>
            </p:cNvPicPr>
            <p:nvPr/>
          </p:nvPicPr>
          <p:blipFill>
            <a:blip r:embed="rId3"/>
            <a:srcRect l="4921" r="41315"/>
            <a:stretch>
              <a:fillRect/>
            </a:stretch>
          </p:blipFill>
          <p:spPr>
            <a:xfrm>
              <a:off x="0" y="0"/>
              <a:ext cx="8539404" cy="10582212"/>
            </a:xfrm>
            <a:prstGeom prst="rect">
              <a:avLst/>
            </a:prstGeom>
          </p:spPr>
        </p:pic>
      </p:grpSp>
      <p:sp>
        <p:nvSpPr>
          <p:cNvPr id="5" name="TextBox 5"/>
          <p:cNvSpPr txBox="1"/>
          <p:nvPr/>
        </p:nvSpPr>
        <p:spPr>
          <a:xfrm>
            <a:off x="8920282" y="3137344"/>
            <a:ext cx="8200627" cy="1243330"/>
          </a:xfrm>
          <a:prstGeom prst="rect">
            <a:avLst/>
          </a:prstGeom>
        </p:spPr>
        <p:txBody>
          <a:bodyPr lIns="0" tIns="0" rIns="0" bIns="0" rtlCol="0" anchor="t">
            <a:spAutoFit/>
          </a:bodyPr>
          <a:lstStyle/>
          <a:p>
            <a:pPr>
              <a:lnSpc>
                <a:spcPts val="4759"/>
              </a:lnSpc>
            </a:pPr>
            <a:r>
              <a:rPr lang="en-US" sz="3999" spc="291">
                <a:solidFill>
                  <a:srgbClr val="FD4400"/>
                </a:solidFill>
                <a:latin typeface="Horizon"/>
              </a:rPr>
              <a:t>STAY CALM AND CALL FOR HELP:</a:t>
            </a:r>
          </a:p>
        </p:txBody>
      </p:sp>
      <p:sp>
        <p:nvSpPr>
          <p:cNvPr id="6" name="TextBox 6"/>
          <p:cNvSpPr txBox="1"/>
          <p:nvPr/>
        </p:nvSpPr>
        <p:spPr>
          <a:xfrm>
            <a:off x="9144000" y="5086350"/>
            <a:ext cx="6327794" cy="1552576"/>
          </a:xfrm>
          <a:prstGeom prst="rect">
            <a:avLst/>
          </a:prstGeom>
        </p:spPr>
        <p:txBody>
          <a:bodyPr lIns="0" tIns="0" rIns="0" bIns="0" rtlCol="0" anchor="t">
            <a:spAutoFit/>
          </a:bodyPr>
          <a:lstStyle/>
          <a:p>
            <a:pPr algn="just">
              <a:lnSpc>
                <a:spcPts val="4199"/>
              </a:lnSpc>
              <a:spcBef>
                <a:spcPct val="0"/>
              </a:spcBef>
            </a:pPr>
            <a:r>
              <a:rPr lang="en-US" sz="2999">
                <a:solidFill>
                  <a:srgbClr val="000000"/>
                </a:solidFill>
                <a:latin typeface="DM Sans Bold"/>
              </a:rPr>
              <a:t>The first thing you should do following a hit-and-run accident is to remain cool and ask for help.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790" t="12428" r="-9790" b="31321"/>
          <a:stretch>
            <a:fillRect/>
          </a:stretch>
        </p:blipFill>
        <p:spPr>
          <a:xfrm>
            <a:off x="-6934200" y="0"/>
            <a:ext cx="28117800" cy="10287000"/>
          </a:xfrm>
          <a:prstGeom prst="rect">
            <a:avLst/>
          </a:prstGeom>
        </p:spPr>
      </p:pic>
      <p:grpSp>
        <p:nvGrpSpPr>
          <p:cNvPr id="3" name="Group 3"/>
          <p:cNvGrpSpPr/>
          <p:nvPr/>
        </p:nvGrpSpPr>
        <p:grpSpPr>
          <a:xfrm>
            <a:off x="4090718" y="766261"/>
            <a:ext cx="4784346" cy="5011427"/>
            <a:chOff x="0" y="0"/>
            <a:chExt cx="6379128" cy="6681903"/>
          </a:xfrm>
        </p:grpSpPr>
        <p:pic>
          <p:nvPicPr>
            <p:cNvPr id="4" name="Picture 4"/>
            <p:cNvPicPr>
              <a:picLocks noChangeAspect="1"/>
            </p:cNvPicPr>
            <p:nvPr/>
          </p:nvPicPr>
          <p:blipFill>
            <a:blip r:embed="rId3"/>
            <a:srcRect l="20296" r="16097"/>
            <a:stretch>
              <a:fillRect/>
            </a:stretch>
          </p:blipFill>
          <p:spPr>
            <a:xfrm flipV="1">
              <a:off x="0" y="0"/>
              <a:ext cx="6379128" cy="6681903"/>
            </a:xfrm>
            <a:prstGeom prst="rect">
              <a:avLst/>
            </a:prstGeom>
          </p:spPr>
        </p:pic>
      </p:grpSp>
      <p:grpSp>
        <p:nvGrpSpPr>
          <p:cNvPr id="5" name="Group 5"/>
          <p:cNvGrpSpPr/>
          <p:nvPr/>
        </p:nvGrpSpPr>
        <p:grpSpPr>
          <a:xfrm>
            <a:off x="1028700" y="1777708"/>
            <a:ext cx="4784346" cy="5011427"/>
            <a:chOff x="0" y="0"/>
            <a:chExt cx="6379128" cy="6681903"/>
          </a:xfrm>
        </p:grpSpPr>
        <p:pic>
          <p:nvPicPr>
            <p:cNvPr id="6" name="Picture 6"/>
            <p:cNvPicPr>
              <a:picLocks noChangeAspect="1"/>
            </p:cNvPicPr>
            <p:nvPr/>
          </p:nvPicPr>
          <p:blipFill>
            <a:blip r:embed="rId4"/>
            <a:srcRect l="18137" r="18137"/>
            <a:stretch>
              <a:fillRect/>
            </a:stretch>
          </p:blipFill>
          <p:spPr>
            <a:xfrm>
              <a:off x="0" y="0"/>
              <a:ext cx="6379128" cy="6681903"/>
            </a:xfrm>
            <a:prstGeom prst="rect">
              <a:avLst/>
            </a:prstGeom>
          </p:spPr>
        </p:pic>
      </p:grpSp>
      <p:grpSp>
        <p:nvGrpSpPr>
          <p:cNvPr id="7" name="Group 7"/>
          <p:cNvGrpSpPr/>
          <p:nvPr/>
        </p:nvGrpSpPr>
        <p:grpSpPr>
          <a:xfrm>
            <a:off x="2990469" y="4448132"/>
            <a:ext cx="4784346" cy="5011427"/>
            <a:chOff x="0" y="0"/>
            <a:chExt cx="6379128" cy="6681903"/>
          </a:xfrm>
        </p:grpSpPr>
        <p:pic>
          <p:nvPicPr>
            <p:cNvPr id="8" name="Picture 8"/>
            <p:cNvPicPr>
              <a:picLocks noChangeAspect="1"/>
            </p:cNvPicPr>
            <p:nvPr/>
          </p:nvPicPr>
          <p:blipFill>
            <a:blip r:embed="rId5"/>
            <a:srcRect l="18161" r="18161"/>
            <a:stretch>
              <a:fillRect/>
            </a:stretch>
          </p:blipFill>
          <p:spPr>
            <a:xfrm>
              <a:off x="0" y="0"/>
              <a:ext cx="6379128" cy="6681903"/>
            </a:xfrm>
            <a:prstGeom prst="rect">
              <a:avLst/>
            </a:prstGeom>
          </p:spPr>
        </p:pic>
      </p:grpSp>
      <p:sp>
        <p:nvSpPr>
          <p:cNvPr id="9" name="TextBox 9"/>
          <p:cNvSpPr txBox="1"/>
          <p:nvPr/>
        </p:nvSpPr>
        <p:spPr>
          <a:xfrm>
            <a:off x="9854331" y="2961352"/>
            <a:ext cx="7790185" cy="1322070"/>
          </a:xfrm>
          <a:prstGeom prst="rect">
            <a:avLst/>
          </a:prstGeom>
        </p:spPr>
        <p:txBody>
          <a:bodyPr lIns="0" tIns="0" rIns="0" bIns="0" rtlCol="0" anchor="t">
            <a:spAutoFit/>
          </a:bodyPr>
          <a:lstStyle/>
          <a:p>
            <a:pPr>
              <a:lnSpc>
                <a:spcPts val="5040"/>
              </a:lnSpc>
            </a:pPr>
            <a:r>
              <a:rPr lang="en-US" sz="4000" spc="648">
                <a:solidFill>
                  <a:srgbClr val="FD4400"/>
                </a:solidFill>
                <a:latin typeface="Horizon"/>
              </a:rPr>
              <a:t>SEEK MEDICAL ASSISTANCE:</a:t>
            </a:r>
          </a:p>
        </p:txBody>
      </p:sp>
      <p:sp>
        <p:nvSpPr>
          <p:cNvPr id="10" name="TextBox 10"/>
          <p:cNvSpPr txBox="1"/>
          <p:nvPr/>
        </p:nvSpPr>
        <p:spPr>
          <a:xfrm>
            <a:off x="9987681" y="5124908"/>
            <a:ext cx="7019754" cy="1353185"/>
          </a:xfrm>
          <a:prstGeom prst="rect">
            <a:avLst/>
          </a:prstGeom>
        </p:spPr>
        <p:txBody>
          <a:bodyPr lIns="0" tIns="0" rIns="0" bIns="0" rtlCol="0" anchor="t">
            <a:spAutoFit/>
          </a:bodyPr>
          <a:lstStyle/>
          <a:p>
            <a:pPr>
              <a:lnSpc>
                <a:spcPts val="3639"/>
              </a:lnSpc>
              <a:spcBef>
                <a:spcPct val="0"/>
              </a:spcBef>
            </a:pPr>
            <a:r>
              <a:rPr lang="en-US" sz="2599">
                <a:solidFill>
                  <a:srgbClr val="FFFFFF"/>
                </a:solidFill>
                <a:latin typeface="DM Sans Bold"/>
              </a:rPr>
              <a:t>Even if you don't feel wounded, receiving medical assistance after a hit-and-run accident is critical.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9292" b="29292"/>
          <a:stretch>
            <a:fillRect/>
          </a:stretch>
        </p:blipFill>
        <p:spPr>
          <a:xfrm>
            <a:off x="0" y="0"/>
            <a:ext cx="18288000" cy="10287000"/>
          </a:xfrm>
          <a:prstGeom prst="rect">
            <a:avLst/>
          </a:prstGeom>
        </p:spPr>
      </p:pic>
      <p:grpSp>
        <p:nvGrpSpPr>
          <p:cNvPr id="3" name="Group 3"/>
          <p:cNvGrpSpPr/>
          <p:nvPr/>
        </p:nvGrpSpPr>
        <p:grpSpPr>
          <a:xfrm>
            <a:off x="-203483" y="-265465"/>
            <a:ext cx="7937614" cy="4873832"/>
            <a:chOff x="0" y="0"/>
            <a:chExt cx="10583485" cy="6498442"/>
          </a:xfrm>
        </p:grpSpPr>
        <p:pic>
          <p:nvPicPr>
            <p:cNvPr id="4" name="Picture 4"/>
            <p:cNvPicPr>
              <a:picLocks noChangeAspect="1"/>
            </p:cNvPicPr>
            <p:nvPr/>
          </p:nvPicPr>
          <p:blipFill>
            <a:blip r:embed="rId3"/>
            <a:srcRect t="3919" b="3919"/>
            <a:stretch>
              <a:fillRect/>
            </a:stretch>
          </p:blipFill>
          <p:spPr>
            <a:xfrm>
              <a:off x="0" y="0"/>
              <a:ext cx="10583485" cy="6498442"/>
            </a:xfrm>
            <a:prstGeom prst="rect">
              <a:avLst/>
            </a:prstGeom>
          </p:spPr>
        </p:pic>
      </p:grpSp>
      <p:grpSp>
        <p:nvGrpSpPr>
          <p:cNvPr id="5" name="Group 5"/>
          <p:cNvGrpSpPr/>
          <p:nvPr/>
        </p:nvGrpSpPr>
        <p:grpSpPr>
          <a:xfrm>
            <a:off x="10668561" y="5706170"/>
            <a:ext cx="7937614" cy="4873832"/>
            <a:chOff x="0" y="0"/>
            <a:chExt cx="10583485" cy="6498442"/>
          </a:xfrm>
        </p:grpSpPr>
        <p:pic>
          <p:nvPicPr>
            <p:cNvPr id="6" name="Picture 6"/>
            <p:cNvPicPr>
              <a:picLocks noChangeAspect="1"/>
            </p:cNvPicPr>
            <p:nvPr/>
          </p:nvPicPr>
          <p:blipFill>
            <a:blip r:embed="rId4"/>
            <a:srcRect t="976" b="976"/>
            <a:stretch>
              <a:fillRect/>
            </a:stretch>
          </p:blipFill>
          <p:spPr>
            <a:xfrm>
              <a:off x="0" y="0"/>
              <a:ext cx="10583485" cy="6498442"/>
            </a:xfrm>
            <a:prstGeom prst="rect">
              <a:avLst/>
            </a:prstGeom>
          </p:spPr>
        </p:pic>
      </p:grpSp>
      <p:sp>
        <p:nvSpPr>
          <p:cNvPr id="7" name="TextBox 7"/>
          <p:cNvSpPr txBox="1"/>
          <p:nvPr/>
        </p:nvSpPr>
        <p:spPr>
          <a:xfrm>
            <a:off x="9144000" y="3282487"/>
            <a:ext cx="10161005" cy="1325880"/>
          </a:xfrm>
          <a:prstGeom prst="rect">
            <a:avLst/>
          </a:prstGeom>
        </p:spPr>
        <p:txBody>
          <a:bodyPr lIns="0" tIns="0" rIns="0" bIns="0" rtlCol="0" anchor="t">
            <a:spAutoFit/>
          </a:bodyPr>
          <a:lstStyle/>
          <a:p>
            <a:pPr>
              <a:lnSpc>
                <a:spcPts val="5159"/>
              </a:lnSpc>
            </a:pPr>
            <a:r>
              <a:rPr lang="en-US" sz="3999" spc="171">
                <a:solidFill>
                  <a:srgbClr val="FD4400"/>
                </a:solidFill>
                <a:latin typeface="Horizon"/>
              </a:rPr>
              <a:t>CONSULT WITH AN ACCIDENT ATTORNEY:</a:t>
            </a:r>
          </a:p>
        </p:txBody>
      </p:sp>
      <p:sp>
        <p:nvSpPr>
          <p:cNvPr id="8" name="TextBox 8"/>
          <p:cNvSpPr txBox="1"/>
          <p:nvPr/>
        </p:nvSpPr>
        <p:spPr>
          <a:xfrm>
            <a:off x="1028700" y="5658545"/>
            <a:ext cx="8579529" cy="1353185"/>
          </a:xfrm>
          <a:prstGeom prst="rect">
            <a:avLst/>
          </a:prstGeom>
        </p:spPr>
        <p:txBody>
          <a:bodyPr lIns="0" tIns="0" rIns="0" bIns="0" rtlCol="0" anchor="t">
            <a:spAutoFit/>
          </a:bodyPr>
          <a:lstStyle/>
          <a:p>
            <a:pPr algn="just">
              <a:lnSpc>
                <a:spcPts val="3639"/>
              </a:lnSpc>
              <a:spcBef>
                <a:spcPct val="0"/>
              </a:spcBef>
            </a:pPr>
            <a:r>
              <a:rPr lang="en-US" sz="2599">
                <a:solidFill>
                  <a:srgbClr val="000000"/>
                </a:solidFill>
                <a:latin typeface="DM Sans Bold"/>
              </a:rPr>
              <a:t>An expert </a:t>
            </a:r>
            <a:r>
              <a:rPr lang="en-US" sz="2599" u="sng">
                <a:solidFill>
                  <a:srgbClr val="FD4400"/>
                </a:solidFill>
                <a:latin typeface="DM Sans Bold"/>
                <a:hlinkClick r:id="rId5" tooltip="https://bdjlaw.com/personal-injury-overview/"/>
              </a:rPr>
              <a:t>personal injury lawyer in Carson City</a:t>
            </a:r>
            <a:r>
              <a:rPr lang="en-US" sz="2599">
                <a:solidFill>
                  <a:srgbClr val="000000"/>
                </a:solidFill>
                <a:latin typeface="DM Sans Bold"/>
              </a:rPr>
              <a:t> can walk you through the legal procedure and help you seek compensation for your losses.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790" t="12428" r="-9790" b="31321"/>
          <a:stretch>
            <a:fillRect/>
          </a:stretch>
        </p:blipFill>
        <p:spPr>
          <a:xfrm>
            <a:off x="-3048000" y="0"/>
            <a:ext cx="28536900" cy="12001500"/>
          </a:xfrm>
          <a:prstGeom prst="rect">
            <a:avLst/>
          </a:prstGeom>
        </p:spPr>
      </p:pic>
      <p:grpSp>
        <p:nvGrpSpPr>
          <p:cNvPr id="3" name="Group 3"/>
          <p:cNvGrpSpPr/>
          <p:nvPr/>
        </p:nvGrpSpPr>
        <p:grpSpPr>
          <a:xfrm>
            <a:off x="1028700" y="1028700"/>
            <a:ext cx="9265883" cy="4323645"/>
            <a:chOff x="0" y="0"/>
            <a:chExt cx="12354511" cy="5764860"/>
          </a:xfrm>
        </p:grpSpPr>
        <p:pic>
          <p:nvPicPr>
            <p:cNvPr id="4" name="Picture 4"/>
            <p:cNvPicPr>
              <a:picLocks noChangeAspect="1"/>
            </p:cNvPicPr>
            <p:nvPr/>
          </p:nvPicPr>
          <p:blipFill>
            <a:blip r:embed="rId3"/>
            <a:srcRect t="8200" r="38638" b="8200"/>
            <a:stretch>
              <a:fillRect/>
            </a:stretch>
          </p:blipFill>
          <p:spPr>
            <a:xfrm>
              <a:off x="0" y="0"/>
              <a:ext cx="12354511" cy="5764860"/>
            </a:xfrm>
            <a:prstGeom prst="rect">
              <a:avLst/>
            </a:prstGeom>
          </p:spPr>
        </p:pic>
      </p:grpSp>
      <p:grpSp>
        <p:nvGrpSpPr>
          <p:cNvPr id="5" name="Group 5"/>
          <p:cNvGrpSpPr/>
          <p:nvPr/>
        </p:nvGrpSpPr>
        <p:grpSpPr>
          <a:xfrm>
            <a:off x="11787153" y="1028700"/>
            <a:ext cx="6959196" cy="8229600"/>
            <a:chOff x="0" y="0"/>
            <a:chExt cx="9278928" cy="10972800"/>
          </a:xfrm>
        </p:grpSpPr>
        <p:pic>
          <p:nvPicPr>
            <p:cNvPr id="6" name="Picture 6"/>
            <p:cNvPicPr>
              <a:picLocks noChangeAspect="1"/>
            </p:cNvPicPr>
            <p:nvPr/>
          </p:nvPicPr>
          <p:blipFill>
            <a:blip r:embed="rId4"/>
            <a:srcRect l="22199" r="22199"/>
            <a:stretch>
              <a:fillRect/>
            </a:stretch>
          </p:blipFill>
          <p:spPr>
            <a:xfrm>
              <a:off x="0" y="0"/>
              <a:ext cx="9278928" cy="10972800"/>
            </a:xfrm>
            <a:prstGeom prst="rect">
              <a:avLst/>
            </a:prstGeom>
          </p:spPr>
        </p:pic>
      </p:grpSp>
      <p:sp>
        <p:nvSpPr>
          <p:cNvPr id="7" name="TextBox 7"/>
          <p:cNvSpPr txBox="1"/>
          <p:nvPr/>
        </p:nvSpPr>
        <p:spPr>
          <a:xfrm>
            <a:off x="685800" y="5448300"/>
            <a:ext cx="13487399" cy="1384995"/>
          </a:xfrm>
          <a:prstGeom prst="rect">
            <a:avLst/>
          </a:prstGeom>
        </p:spPr>
        <p:txBody>
          <a:bodyPr wrap="square" lIns="0" tIns="0" rIns="0" bIns="0" rtlCol="0" anchor="t">
            <a:spAutoFit/>
          </a:bodyPr>
          <a:lstStyle/>
          <a:p>
            <a:pPr>
              <a:lnSpc>
                <a:spcPts val="5400"/>
              </a:lnSpc>
            </a:pPr>
            <a:r>
              <a:rPr lang="en-US" sz="4000" spc="580" dirty="0">
                <a:solidFill>
                  <a:srgbClr val="FD4400"/>
                </a:solidFill>
                <a:latin typeface="Horizon"/>
              </a:rPr>
              <a:t>TELL YOUR INSURANCE COMPANY: </a:t>
            </a:r>
          </a:p>
        </p:txBody>
      </p:sp>
      <p:sp>
        <p:nvSpPr>
          <p:cNvPr id="8" name="TextBox 8"/>
          <p:cNvSpPr txBox="1"/>
          <p:nvPr/>
        </p:nvSpPr>
        <p:spPr>
          <a:xfrm>
            <a:off x="1353815" y="7521575"/>
            <a:ext cx="10002950" cy="1736725"/>
          </a:xfrm>
          <a:prstGeom prst="rect">
            <a:avLst/>
          </a:prstGeom>
        </p:spPr>
        <p:txBody>
          <a:bodyPr lIns="0" tIns="0" rIns="0" bIns="0" rtlCol="0" anchor="t">
            <a:spAutoFit/>
          </a:bodyPr>
          <a:lstStyle/>
          <a:p>
            <a:pPr algn="just">
              <a:lnSpc>
                <a:spcPts val="3499"/>
              </a:lnSpc>
              <a:spcBef>
                <a:spcPct val="0"/>
              </a:spcBef>
            </a:pPr>
            <a:r>
              <a:rPr lang="en-US" sz="2499">
                <a:solidFill>
                  <a:srgbClr val="FFFFFF"/>
                </a:solidFill>
                <a:latin typeface="DM Sans Bold"/>
              </a:rPr>
              <a:t>It's important to note that insurance companies are known for providing cheap settlements that don't properly repay you for your damages. As a result, having an </a:t>
            </a:r>
            <a:r>
              <a:rPr lang="en-US" sz="2499" u="sng">
                <a:solidFill>
                  <a:srgbClr val="FD4400"/>
                </a:solidFill>
                <a:latin typeface="DM Sans Bold"/>
                <a:hlinkClick r:id="rId5" tooltip="https://bdjlaw.com/motor-vehicle-accidents/car-accidents/"/>
              </a:rPr>
              <a:t>accident attorney in Reno</a:t>
            </a:r>
            <a:r>
              <a:rPr lang="en-US" sz="2499">
                <a:solidFill>
                  <a:srgbClr val="FFFFFF"/>
                </a:solidFill>
                <a:latin typeface="DM Sans Bold"/>
              </a:rPr>
              <a:t> on your side is important.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46243" y="3068039"/>
            <a:ext cx="14395513" cy="922295"/>
          </a:xfrm>
          <a:prstGeom prst="rect">
            <a:avLst/>
          </a:prstGeom>
        </p:spPr>
        <p:txBody>
          <a:bodyPr lIns="0" tIns="0" rIns="0" bIns="0" rtlCol="0" anchor="t">
            <a:spAutoFit/>
          </a:bodyPr>
          <a:lstStyle/>
          <a:p>
            <a:pPr algn="ctr">
              <a:lnSpc>
                <a:spcPts val="6561"/>
              </a:lnSpc>
            </a:pPr>
            <a:r>
              <a:rPr lang="en-US" sz="6019" spc="692">
                <a:solidFill>
                  <a:srgbClr val="FD4400"/>
                </a:solidFill>
                <a:latin typeface="Horizon"/>
              </a:rPr>
              <a:t>THANKYOU</a:t>
            </a:r>
          </a:p>
        </p:txBody>
      </p:sp>
      <p:sp>
        <p:nvSpPr>
          <p:cNvPr id="3" name="TextBox 3"/>
          <p:cNvSpPr txBox="1"/>
          <p:nvPr/>
        </p:nvSpPr>
        <p:spPr>
          <a:xfrm>
            <a:off x="-281127" y="6298295"/>
            <a:ext cx="18850254" cy="493395"/>
          </a:xfrm>
          <a:prstGeom prst="rect">
            <a:avLst/>
          </a:prstGeom>
        </p:spPr>
        <p:txBody>
          <a:bodyPr lIns="0" tIns="0" rIns="0" bIns="0" rtlCol="0" anchor="t">
            <a:spAutoFit/>
          </a:bodyPr>
          <a:lstStyle/>
          <a:p>
            <a:pPr algn="ctr">
              <a:lnSpc>
                <a:spcPts val="3779"/>
              </a:lnSpc>
            </a:pPr>
            <a:r>
              <a:rPr lang="en-US" sz="2699" u="sng" spc="137">
                <a:solidFill>
                  <a:srgbClr val="FD4400"/>
                </a:solidFill>
                <a:latin typeface="Horizon"/>
                <a:hlinkClick r:id="rId2" tooltip="https://bradleydrendeljeanney.mystrikingly.com/blog/what-to-do-after-a-hit-and-run-accident"/>
              </a:rPr>
              <a:t>What to Do After a Hit-and-run Accident?</a:t>
            </a:r>
          </a:p>
        </p:txBody>
      </p:sp>
      <p:sp>
        <p:nvSpPr>
          <p:cNvPr id="4" name="TextBox 4"/>
          <p:cNvSpPr txBox="1"/>
          <p:nvPr/>
        </p:nvSpPr>
        <p:spPr>
          <a:xfrm>
            <a:off x="7400181" y="4772342"/>
            <a:ext cx="3487638" cy="628015"/>
          </a:xfrm>
          <a:prstGeom prst="rect">
            <a:avLst/>
          </a:prstGeom>
        </p:spPr>
        <p:txBody>
          <a:bodyPr lIns="0" tIns="0" rIns="0" bIns="0" rtlCol="0" anchor="t">
            <a:spAutoFit/>
          </a:bodyPr>
          <a:lstStyle/>
          <a:p>
            <a:pPr algn="ctr">
              <a:lnSpc>
                <a:spcPts val="4759"/>
              </a:lnSpc>
            </a:pPr>
            <a:r>
              <a:rPr lang="en-US" sz="3399">
                <a:solidFill>
                  <a:srgbClr val="FD4400"/>
                </a:solidFill>
                <a:latin typeface="Horizon"/>
              </a:rPr>
              <a:t>VISIT  NOW</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229</Words>
  <Application>Microsoft Office PowerPoint</Application>
  <PresentationFormat>Custom</PresentationFormat>
  <Paragraphs>15</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Horizon</vt:lpstr>
      <vt:lpstr>DM Sans Bold</vt:lpstr>
      <vt:lpstr>Calibri</vt:lpstr>
      <vt:lpstr>Office Theme</vt:lpstr>
      <vt:lpstr>Slide 1</vt:lpstr>
      <vt:lpstr>Slide 2</vt:lpstr>
      <vt:lpstr>Slide 3</vt:lpstr>
      <vt:lpstr>Slide 4</vt:lpstr>
      <vt:lpstr>Slide 5</vt:lpstr>
      <vt:lpstr>Slide 6</vt:lpstr>
      <vt:lpstr>Slide 7</vt:lpstr>
      <vt:lpstr>Slide 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Handle a Hit-and-Run Car Accident?</dc:title>
  <cp:lastModifiedBy>Designer</cp:lastModifiedBy>
  <cp:revision>4</cp:revision>
  <dcterms:created xsi:type="dcterms:W3CDTF">2006-08-16T00:00:00Z</dcterms:created>
  <dcterms:modified xsi:type="dcterms:W3CDTF">2023-07-24T09:48:45Z</dcterms:modified>
  <dc:identifier>DAFph3C-kX4</dc:identifier>
</cp:coreProperties>
</file>