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elleza" charset="1" panose="02000503050000020003"/>
      <p:regular r:id="rId10"/>
    </p:embeddedFont>
    <p:embeddedFont>
      <p:font typeface="Maharlika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jpe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gif" Type="http://schemas.openxmlformats.org/officeDocument/2006/relationships/image"/><Relationship Id="rId5" Target="https://www.myminifactory.com/stories/how-to-recover-mentally-from-a-car-accident-65156e6f8a632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4E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2627125" y="-1422663"/>
            <a:ext cx="9175832" cy="13040588"/>
          </a:xfrm>
          <a:custGeom>
            <a:avLst/>
            <a:gdLst/>
            <a:ahLst/>
            <a:cxnLst/>
            <a:rect r="r" b="b" t="t" l="l"/>
            <a:pathLst>
              <a:path h="13040588" w="9175832">
                <a:moveTo>
                  <a:pt x="0" y="0"/>
                </a:moveTo>
                <a:lnTo>
                  <a:pt x="9175831" y="0"/>
                </a:lnTo>
                <a:lnTo>
                  <a:pt x="9175831" y="13040588"/>
                </a:lnTo>
                <a:lnTo>
                  <a:pt x="0" y="1304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6770298" y="9401369"/>
            <a:ext cx="489002" cy="489002"/>
            <a:chOff x="0" y="0"/>
            <a:chExt cx="652003" cy="652003"/>
          </a:xfrm>
        </p:grpSpPr>
        <p:grpSp>
          <p:nvGrpSpPr>
            <p:cNvPr name="Group 4" id="4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9144000" y="844303"/>
            <a:ext cx="7999976" cy="8506655"/>
          </a:xfrm>
          <a:custGeom>
            <a:avLst/>
            <a:gdLst/>
            <a:ahLst/>
            <a:cxnLst/>
            <a:rect r="r" b="b" t="t" l="l"/>
            <a:pathLst>
              <a:path h="8506655" w="7999976">
                <a:moveTo>
                  <a:pt x="0" y="0"/>
                </a:moveTo>
                <a:lnTo>
                  <a:pt x="7999976" y="0"/>
                </a:lnTo>
                <a:lnTo>
                  <a:pt x="7999976" y="8506655"/>
                </a:lnTo>
                <a:lnTo>
                  <a:pt x="0" y="850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711" t="0" r="-4071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240252"/>
            <a:ext cx="8115300" cy="7193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86"/>
              </a:lnSpc>
            </a:pPr>
            <a:r>
              <a:rPr lang="en-US" sz="9400">
                <a:solidFill>
                  <a:srgbClr val="FFFFFF"/>
                </a:solidFill>
                <a:latin typeface="Maharlika"/>
              </a:rPr>
              <a:t>Tips to Recover Mentally After a Car Accident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4E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6457485" y="-1376794"/>
            <a:ext cx="9175832" cy="13040588"/>
          </a:xfrm>
          <a:custGeom>
            <a:avLst/>
            <a:gdLst/>
            <a:ahLst/>
            <a:cxnLst/>
            <a:rect r="r" b="b" t="t" l="l"/>
            <a:pathLst>
              <a:path h="13040588" w="9175832">
                <a:moveTo>
                  <a:pt x="0" y="0"/>
                </a:moveTo>
                <a:lnTo>
                  <a:pt x="9175831" y="0"/>
                </a:lnTo>
                <a:lnTo>
                  <a:pt x="9175831" y="13040588"/>
                </a:lnTo>
                <a:lnTo>
                  <a:pt x="0" y="1304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74982" y="1238250"/>
            <a:ext cx="5114329" cy="7666702"/>
          </a:xfrm>
          <a:custGeom>
            <a:avLst/>
            <a:gdLst/>
            <a:ahLst/>
            <a:cxnLst/>
            <a:rect r="r" b="b" t="t" l="l"/>
            <a:pathLst>
              <a:path h="7666702" w="5114329">
                <a:moveTo>
                  <a:pt x="0" y="0"/>
                </a:moveTo>
                <a:lnTo>
                  <a:pt x="5114329" y="0"/>
                </a:lnTo>
                <a:lnTo>
                  <a:pt x="5114329" y="7666702"/>
                </a:lnTo>
                <a:lnTo>
                  <a:pt x="0" y="7666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429" t="0" r="-62429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6770298" y="8695402"/>
            <a:ext cx="489002" cy="489002"/>
            <a:chOff x="0" y="0"/>
            <a:chExt cx="652003" cy="652003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7" id="7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1229" y="8695402"/>
            <a:ext cx="489002" cy="489002"/>
            <a:chOff x="0" y="0"/>
            <a:chExt cx="652003" cy="652003"/>
          </a:xfrm>
        </p:grpSpPr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11" id="11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727260" y="2325687"/>
            <a:ext cx="7374919" cy="555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Belleza"/>
              </a:rPr>
              <a:t>Regaining mental health after a vehicle accident can be difficult. It is normal to feel things like fear, rage, and sadness. In this case, consulting a therapist, family member, or friend might be a helpful first step towards recovery. Following a car accident, self-care activities and attention to your physical well-being can aid in the recovery of your mental health.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6522202" cy="10287000"/>
          </a:xfrm>
          <a:prstGeom prst="rect">
            <a:avLst/>
          </a:prstGeom>
          <a:solidFill>
            <a:srgbClr val="254E72"/>
          </a:solidFill>
        </p:spPr>
      </p:sp>
      <p:sp>
        <p:nvSpPr>
          <p:cNvPr name="AutoShape 3" id="3"/>
          <p:cNvSpPr/>
          <p:nvPr/>
        </p:nvSpPr>
        <p:spPr>
          <a:xfrm rot="0">
            <a:off x="1028700" y="0"/>
            <a:ext cx="63520" cy="1237093"/>
          </a:xfrm>
          <a:prstGeom prst="rect">
            <a:avLst/>
          </a:prstGeom>
          <a:solidFill>
            <a:srgbClr val="C0E8D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-47625" y="3247812"/>
            <a:ext cx="7017833" cy="3189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35"/>
              </a:lnSpc>
            </a:pPr>
            <a:r>
              <a:rPr lang="en-US" sz="7396" spc="73">
                <a:solidFill>
                  <a:srgbClr val="FEFFFF"/>
                </a:solidFill>
                <a:latin typeface="Maharlika"/>
              </a:rPr>
              <a:t>Tips to Recover Mentally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6279059" y="-1313831"/>
            <a:ext cx="9175832" cy="13040588"/>
          </a:xfrm>
          <a:custGeom>
            <a:avLst/>
            <a:gdLst/>
            <a:ahLst/>
            <a:cxnLst/>
            <a:rect r="r" b="b" t="t" l="l"/>
            <a:pathLst>
              <a:path h="13040588" w="9175832">
                <a:moveTo>
                  <a:pt x="0" y="0"/>
                </a:moveTo>
                <a:lnTo>
                  <a:pt x="9175831" y="0"/>
                </a:lnTo>
                <a:lnTo>
                  <a:pt x="9175831" y="13040587"/>
                </a:lnTo>
                <a:lnTo>
                  <a:pt x="0" y="13040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rot="0">
            <a:off x="8092841" y="1488301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name="AutoShape 7" id="7"/>
          <p:cNvSpPr/>
          <p:nvPr/>
        </p:nvSpPr>
        <p:spPr>
          <a:xfrm rot="0">
            <a:off x="8092841" y="3437334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name="AutoShape 8" id="8"/>
          <p:cNvSpPr/>
          <p:nvPr/>
        </p:nvSpPr>
        <p:spPr>
          <a:xfrm rot="0">
            <a:off x="8092841" y="7228685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name="AutoShape 9" id="9"/>
          <p:cNvSpPr/>
          <p:nvPr/>
        </p:nvSpPr>
        <p:spPr>
          <a:xfrm rot="0">
            <a:off x="8092841" y="8353507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name="Group 10" id="10"/>
          <p:cNvGrpSpPr/>
          <p:nvPr/>
        </p:nvGrpSpPr>
        <p:grpSpPr>
          <a:xfrm rot="-10800000">
            <a:off x="16770298" y="1028700"/>
            <a:ext cx="489002" cy="489002"/>
            <a:chOff x="0" y="0"/>
            <a:chExt cx="652003" cy="652003"/>
          </a:xfrm>
        </p:grpSpPr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13" id="13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1229" y="1028700"/>
            <a:ext cx="489002" cy="489002"/>
            <a:chOff x="0" y="0"/>
            <a:chExt cx="652003" cy="652003"/>
          </a:xfrm>
        </p:grpSpPr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17" id="17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2800403" y="8769298"/>
            <a:ext cx="489002" cy="489002"/>
            <a:chOff x="0" y="0"/>
            <a:chExt cx="652003" cy="652003"/>
          </a:xfrm>
        </p:grpSpPr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21" id="21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151334" y="8769298"/>
            <a:ext cx="489002" cy="489002"/>
            <a:chOff x="0" y="0"/>
            <a:chExt cx="652003" cy="652003"/>
          </a:xfrm>
        </p:grpSpPr>
        <p:grpSp>
          <p:nvGrpSpPr>
            <p:cNvPr name="Group 23" id="23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25" id="25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9044224" y="1232104"/>
            <a:ext cx="8343044" cy="63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254E72"/>
                </a:solidFill>
                <a:latin typeface="Belleza"/>
              </a:rPr>
              <a:t>Acknowledge Your Emotions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066815" y="2138082"/>
            <a:ext cx="7298915" cy="63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254E72"/>
                </a:solidFill>
                <a:latin typeface="Belleza"/>
              </a:rPr>
              <a:t>Seek Professional Help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066815" y="3181137"/>
            <a:ext cx="7054414" cy="63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254E72"/>
                </a:solidFill>
                <a:latin typeface="Belleza"/>
              </a:rPr>
              <a:t>Establish a Support System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044224" y="8163693"/>
            <a:ext cx="6272647" cy="571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39"/>
              </a:lnSpc>
              <a:spcBef>
                <a:spcPct val="0"/>
              </a:spcBef>
            </a:pPr>
            <a:r>
              <a:rPr lang="en-US" sz="3699" spc="147">
                <a:solidFill>
                  <a:srgbClr val="254E72"/>
                </a:solidFill>
                <a:latin typeface="Belleza"/>
              </a:rPr>
              <a:t>Gradual Exposure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095390" y="4267568"/>
            <a:ext cx="6221481" cy="63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254E72"/>
                </a:solidFill>
                <a:latin typeface="Belleza"/>
              </a:rPr>
              <a:t>Practice Self Care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144000" y="5432562"/>
            <a:ext cx="5461517" cy="111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2"/>
              </a:lnSpc>
            </a:pPr>
            <a:r>
              <a:rPr lang="en-US" sz="3699">
                <a:solidFill>
                  <a:srgbClr val="254E72"/>
                </a:solidFill>
                <a:latin typeface="Belleza"/>
              </a:rPr>
              <a:t>Stay Informed About Your Legal Rights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095390" y="7010587"/>
            <a:ext cx="7270340" cy="63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>
                <a:solidFill>
                  <a:srgbClr val="254E72"/>
                </a:solidFill>
                <a:latin typeface="Belleza"/>
              </a:rPr>
              <a:t>Document Your Experience</a:t>
            </a:r>
          </a:p>
        </p:txBody>
      </p:sp>
      <p:sp>
        <p:nvSpPr>
          <p:cNvPr name="AutoShape 33" id="33"/>
          <p:cNvSpPr/>
          <p:nvPr/>
        </p:nvSpPr>
        <p:spPr>
          <a:xfrm rot="0">
            <a:off x="8092841" y="2394280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name="AutoShape 34" id="34"/>
          <p:cNvSpPr/>
          <p:nvPr/>
        </p:nvSpPr>
        <p:spPr>
          <a:xfrm rot="0">
            <a:off x="8092841" y="4523766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name="AutoShape 35" id="35"/>
          <p:cNvSpPr/>
          <p:nvPr/>
        </p:nvSpPr>
        <p:spPr>
          <a:xfrm rot="0">
            <a:off x="8092841" y="5645804"/>
            <a:ext cx="151558" cy="153693"/>
          </a:xfrm>
          <a:prstGeom prst="rect">
            <a:avLst/>
          </a:prstGeom>
          <a:solidFill>
            <a:srgbClr val="254E72"/>
          </a:solid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8474041" y="-1376794"/>
            <a:ext cx="9175832" cy="13040588"/>
          </a:xfrm>
          <a:custGeom>
            <a:avLst/>
            <a:gdLst/>
            <a:ahLst/>
            <a:cxnLst/>
            <a:rect r="r" b="b" t="t" l="l"/>
            <a:pathLst>
              <a:path h="13040588" w="9175832">
                <a:moveTo>
                  <a:pt x="0" y="0"/>
                </a:moveTo>
                <a:lnTo>
                  <a:pt x="9175832" y="0"/>
                </a:lnTo>
                <a:lnTo>
                  <a:pt x="9175832" y="13040588"/>
                </a:lnTo>
                <a:lnTo>
                  <a:pt x="0" y="1304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6770298" y="1081578"/>
            <a:ext cx="489002" cy="489002"/>
            <a:chOff x="0" y="0"/>
            <a:chExt cx="652003" cy="652003"/>
          </a:xfrm>
        </p:grpSpPr>
        <p:grpSp>
          <p:nvGrpSpPr>
            <p:cNvPr name="Group 4" id="4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54E72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121229" y="1081578"/>
            <a:ext cx="489002" cy="489002"/>
            <a:chOff x="0" y="0"/>
            <a:chExt cx="652003" cy="652003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54E72"/>
              </a:solidFill>
            </p:spPr>
          </p:sp>
        </p:grpSp>
        <p:sp>
          <p:nvSpPr>
            <p:cNvPr name="Freeform 10" id="10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0" y="1028700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69314" y="1816924"/>
            <a:ext cx="7400983" cy="2150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6999" spc="69">
                <a:solidFill>
                  <a:srgbClr val="254E72"/>
                </a:solidFill>
                <a:latin typeface="Maharlika"/>
              </a:rPr>
              <a:t>Acknowledge Your Emotions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74320" y="4648373"/>
            <a:ext cx="8390971" cy="3370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0"/>
              </a:lnSpc>
            </a:pPr>
            <a:r>
              <a:rPr lang="en-US" sz="3807">
                <a:solidFill>
                  <a:srgbClr val="254E72"/>
                </a:solidFill>
                <a:latin typeface="Belleza"/>
              </a:rPr>
              <a:t>It's intuitive to feel an influx of emotions following a car accident, including fear, anger, grief, and worry. Understanding and acknowledging these feelings is the initial stage toward your mental healing.</a:t>
            </a:r>
            <a:r>
              <a:rPr lang="en-US" sz="3807">
                <a:solidFill>
                  <a:srgbClr val="254E72"/>
                </a:solidFill>
                <a:latin typeface="Belleza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2627125" y="-1422663"/>
            <a:ext cx="9175832" cy="13040588"/>
          </a:xfrm>
          <a:custGeom>
            <a:avLst/>
            <a:gdLst/>
            <a:ahLst/>
            <a:cxnLst/>
            <a:rect r="r" b="b" t="t" l="l"/>
            <a:pathLst>
              <a:path h="13040588" w="9175832">
                <a:moveTo>
                  <a:pt x="0" y="0"/>
                </a:moveTo>
                <a:lnTo>
                  <a:pt x="9175831" y="0"/>
                </a:lnTo>
                <a:lnTo>
                  <a:pt x="9175831" y="13040588"/>
                </a:lnTo>
                <a:lnTo>
                  <a:pt x="0" y="1304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16770298" y="8769298"/>
            <a:ext cx="489002" cy="489002"/>
            <a:chOff x="0" y="0"/>
            <a:chExt cx="652003" cy="652003"/>
          </a:xfrm>
        </p:grpSpPr>
        <p:grpSp>
          <p:nvGrpSpPr>
            <p:cNvPr name="Group 4" id="4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6" id="6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121229" y="8769298"/>
            <a:ext cx="489002" cy="489002"/>
            <a:chOff x="0" y="0"/>
            <a:chExt cx="652003" cy="652003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sp>
          <p:nvSpPr>
            <p:cNvPr name="Freeform 10" id="10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9261370" y="842698"/>
            <a:ext cx="9055205" cy="8548306"/>
          </a:xfrm>
          <a:custGeom>
            <a:avLst/>
            <a:gdLst/>
            <a:ahLst/>
            <a:cxnLst/>
            <a:rect r="r" b="b" t="t" l="l"/>
            <a:pathLst>
              <a:path h="8548306" w="9055205">
                <a:moveTo>
                  <a:pt x="0" y="0"/>
                </a:moveTo>
                <a:lnTo>
                  <a:pt x="9055205" y="0"/>
                </a:lnTo>
                <a:lnTo>
                  <a:pt x="9055205" y="8548306"/>
                </a:lnTo>
                <a:lnTo>
                  <a:pt x="0" y="85483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8994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24295" y="4242279"/>
            <a:ext cx="7335786" cy="4201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3700">
                <a:solidFill>
                  <a:srgbClr val="254E72"/>
                </a:solidFill>
                <a:latin typeface="Belleza"/>
              </a:rPr>
              <a:t>If your mental grief becomes overbearing and persistent, consider seeking professional help. With the help of a mental health counselor or therapist, you can help control your emotions and crush trauma.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653651"/>
            <a:ext cx="8081214" cy="2051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000">
                <a:solidFill>
                  <a:srgbClr val="254E72"/>
                </a:solidFill>
                <a:latin typeface="Maharlika"/>
              </a:rPr>
              <a:t>Seek Professional Help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091306" cy="10287000"/>
          </a:xfrm>
          <a:prstGeom prst="rect">
            <a:avLst/>
          </a:prstGeom>
          <a:solidFill>
            <a:srgbClr val="C0E8DF"/>
          </a:solidFill>
        </p:spPr>
      </p:sp>
      <p:sp>
        <p:nvSpPr>
          <p:cNvPr name="AutoShape 3" id="3"/>
          <p:cNvSpPr/>
          <p:nvPr/>
        </p:nvSpPr>
        <p:spPr>
          <a:xfrm rot="0">
            <a:off x="17195780" y="-589393"/>
            <a:ext cx="63520" cy="1237093"/>
          </a:xfrm>
          <a:prstGeom prst="rect">
            <a:avLst/>
          </a:prstGeom>
          <a:solidFill>
            <a:srgbClr val="254E72"/>
          </a:solid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2627125" y="-1403613"/>
            <a:ext cx="9175832" cy="13040588"/>
          </a:xfrm>
          <a:custGeom>
            <a:avLst/>
            <a:gdLst/>
            <a:ahLst/>
            <a:cxnLst/>
            <a:rect r="r" b="b" t="t" l="l"/>
            <a:pathLst>
              <a:path h="13040588" w="9175832">
                <a:moveTo>
                  <a:pt x="0" y="0"/>
                </a:moveTo>
                <a:lnTo>
                  <a:pt x="9175831" y="0"/>
                </a:lnTo>
                <a:lnTo>
                  <a:pt x="9175831" y="13040588"/>
                </a:lnTo>
                <a:lnTo>
                  <a:pt x="0" y="1304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800000">
            <a:off x="2195945" y="1028700"/>
            <a:ext cx="489002" cy="489002"/>
            <a:chOff x="0" y="0"/>
            <a:chExt cx="652003" cy="652003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54E72"/>
              </a:solidFill>
            </p:spPr>
          </p:sp>
        </p:grpSp>
        <p:sp>
          <p:nvSpPr>
            <p:cNvPr name="Freeform 8" id="8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46876" y="1028700"/>
            <a:ext cx="489002" cy="489002"/>
            <a:chOff x="0" y="0"/>
            <a:chExt cx="652003" cy="652003"/>
          </a:xfrm>
        </p:grpSpPr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355080" cy="6355080"/>
              </a:xfrm>
              <a:custGeom>
                <a:avLst/>
                <a:gdLst/>
                <a:ahLst/>
                <a:cxnLst/>
                <a:rect r="r" b="b" t="t" l="l"/>
                <a:pathLst>
                  <a:path h="6355080" w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54E72"/>
              </a:solid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-5400000">
              <a:off x="108667" y="108667"/>
              <a:ext cx="434669" cy="434669"/>
            </a:xfrm>
            <a:custGeom>
              <a:avLst/>
              <a:gdLst/>
              <a:ahLst/>
              <a:cxnLst/>
              <a:rect r="r" b="b" t="t" l="l"/>
              <a:pathLst>
                <a:path h="434669" w="434669">
                  <a:moveTo>
                    <a:pt x="0" y="0"/>
                  </a:moveTo>
                  <a:lnTo>
                    <a:pt x="434669" y="0"/>
                  </a:lnTo>
                  <a:lnTo>
                    <a:pt x="434669" y="434669"/>
                  </a:lnTo>
                  <a:lnTo>
                    <a:pt x="0" y="434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9105900" y="1028700"/>
            <a:ext cx="10199823" cy="8229600"/>
          </a:xfrm>
          <a:custGeom>
            <a:avLst/>
            <a:gdLst/>
            <a:ahLst/>
            <a:cxnLst/>
            <a:rect r="r" b="b" t="t" l="l"/>
            <a:pathLst>
              <a:path h="8229600" w="10199823">
                <a:moveTo>
                  <a:pt x="0" y="0"/>
                </a:moveTo>
                <a:lnTo>
                  <a:pt x="10199823" y="0"/>
                </a:lnTo>
                <a:lnTo>
                  <a:pt x="1019982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045" t="0" r="-4055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46876" y="4564259"/>
            <a:ext cx="7597124" cy="3507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54E72"/>
                </a:solidFill>
                <a:latin typeface="Belleza"/>
              </a:rPr>
              <a:t>Developing an extensive support system can substantially enhance your mental health. Count on friends and family to seek emotional help and understanding.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55832" y="1317677"/>
            <a:ext cx="7407218" cy="249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254E72"/>
                </a:solidFill>
                <a:latin typeface="Maharlika"/>
              </a:rPr>
              <a:t>Establish a Support System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4E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482704" y="-6106532"/>
            <a:ext cx="12748858" cy="18118533"/>
          </a:xfrm>
          <a:custGeom>
            <a:avLst/>
            <a:gdLst/>
            <a:ahLst/>
            <a:cxnLst/>
            <a:rect r="r" b="b" t="t" l="l"/>
            <a:pathLst>
              <a:path h="18118533" w="12748858">
                <a:moveTo>
                  <a:pt x="0" y="0"/>
                </a:moveTo>
                <a:lnTo>
                  <a:pt x="12748859" y="0"/>
                </a:lnTo>
                <a:lnTo>
                  <a:pt x="12748859" y="18118532"/>
                </a:lnTo>
                <a:lnTo>
                  <a:pt x="0" y="18118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3881010" y="-1672968"/>
            <a:ext cx="12240802" cy="17396488"/>
          </a:xfrm>
          <a:custGeom>
            <a:avLst/>
            <a:gdLst/>
            <a:ahLst/>
            <a:cxnLst/>
            <a:rect r="r" b="b" t="t" l="l"/>
            <a:pathLst>
              <a:path h="17396488" w="12240802">
                <a:moveTo>
                  <a:pt x="0" y="0"/>
                </a:moveTo>
                <a:lnTo>
                  <a:pt x="12240801" y="0"/>
                </a:lnTo>
                <a:lnTo>
                  <a:pt x="12240801" y="17396488"/>
                </a:lnTo>
                <a:lnTo>
                  <a:pt x="0" y="17396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53625">
            <a:off x="1786248" y="5839417"/>
            <a:ext cx="1555408" cy="187398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41588" y="2563837"/>
            <a:ext cx="12404824" cy="1128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43"/>
              </a:lnSpc>
            </a:pPr>
            <a:r>
              <a:rPr lang="en-US" sz="8399">
                <a:solidFill>
                  <a:srgbClr val="FFFFFF"/>
                </a:solidFill>
                <a:latin typeface="Maharlika"/>
              </a:rPr>
              <a:t>Thankyou for Watching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826226" y="4485181"/>
            <a:ext cx="8635548" cy="936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Belleza"/>
              </a:rPr>
              <a:t>Visit the Link Now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12898" y="6298943"/>
            <a:ext cx="15317261" cy="802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latin typeface="Maharlika"/>
                <a:hlinkClick r:id="rId5" tooltip="https://www.myminifactory.com/stories/how-to-recover-mentally-from-a-car-accident-65156e6f8a632"/>
              </a:rPr>
              <a:t>How to Recover Mentally from a Car Accident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DAFw8_HAQ6g</dc:identifier>
  <dcterms:modified xsi:type="dcterms:W3CDTF">2011-08-01T06:04:30Z</dcterms:modified>
  <cp:revision>1</cp:revision>
  <dc:title>Tips to Recover Mentally After a Car Accident</dc:title>
</cp:coreProperties>
</file>