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6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ielle Nazé" userId="69d7b62898d54f63" providerId="LiveId" clId="{4058A5B2-CEB6-4F97-8F44-3C7D36DAB71F}"/>
    <pc:docChg chg="modSld">
      <pc:chgData name="Urielle Nazé" userId="69d7b62898d54f63" providerId="LiveId" clId="{4058A5B2-CEB6-4F97-8F44-3C7D36DAB71F}" dt="2023-01-19T18:28:52.783" v="5" actId="6549"/>
      <pc:docMkLst>
        <pc:docMk/>
      </pc:docMkLst>
      <pc:sldChg chg="modSp mod">
        <pc:chgData name="Urielle Nazé" userId="69d7b62898d54f63" providerId="LiveId" clId="{4058A5B2-CEB6-4F97-8F44-3C7D36DAB71F}" dt="2023-01-19T18:28:52.783" v="5" actId="6549"/>
        <pc:sldMkLst>
          <pc:docMk/>
          <pc:sldMk cId="246507090" sldId="256"/>
        </pc:sldMkLst>
        <pc:spChg chg="mod">
          <ac:chgData name="Urielle Nazé" userId="69d7b62898d54f63" providerId="LiveId" clId="{4058A5B2-CEB6-4F97-8F44-3C7D36DAB71F}" dt="2023-01-19T18:28:52.783" v="5" actId="6549"/>
          <ac:spMkLst>
            <pc:docMk/>
            <pc:sldMk cId="246507090" sldId="256"/>
            <ac:spMk id="5" creationId="{970DF4C0-35BF-3A2F-6B88-D8C8C0403BEA}"/>
          </ac:spMkLst>
        </pc:spChg>
        <pc:spChg chg="mod">
          <ac:chgData name="Urielle Nazé" userId="69d7b62898d54f63" providerId="LiveId" clId="{4058A5B2-CEB6-4F97-8F44-3C7D36DAB71F}" dt="2023-01-19T17:02:06.793" v="4" actId="20577"/>
          <ac:spMkLst>
            <pc:docMk/>
            <pc:sldMk cId="246507090" sldId="256"/>
            <ac:spMk id="10" creationId="{311176A6-6508-FC62-BF15-ACB57E2A7D3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70F6C4-4A73-7290-38F6-E2199C3AE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539F62-58B5-EFC4-6D25-08C6100BD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FC199C-FBD1-9606-91B2-8969E1B50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4E0B-084C-4B63-A6F8-70A797D2A09B}" type="datetimeFigureOut">
              <a:rPr lang="fr-BE" smtClean="0"/>
              <a:t>19-01-23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25662A-0C1E-9A99-E211-9482576A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A901D3-8E1B-28DC-DDCC-DD6E22BB6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3F43-8574-40F4-ACD4-18FE1F0CAF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51776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D45DD2-4725-C8D8-AF76-5E226C26E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61A58C7-2155-B584-0108-BBC5BF9B0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7BBDBC-A736-890B-28FF-988F1C890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4E0B-084C-4B63-A6F8-70A797D2A09B}" type="datetimeFigureOut">
              <a:rPr lang="fr-BE" smtClean="0"/>
              <a:t>19-01-23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535448-2333-856E-D208-0B7BFC5F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55A35C-2845-5D22-D127-EBFD2D3F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3F43-8574-40F4-ACD4-18FE1F0CAF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668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3F5148D-E08A-18CA-414B-B6C06C70C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12FBA49-7FB7-5468-9D4E-599A8D466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C76212-E9F4-785A-05AF-975BAF46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4E0B-084C-4B63-A6F8-70A797D2A09B}" type="datetimeFigureOut">
              <a:rPr lang="fr-BE" smtClean="0"/>
              <a:t>19-01-23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64DC9A-C4A6-5E63-1CE4-F25FA5484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22C566-6ED6-E9F1-ED75-FB0E27A7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3F43-8574-40F4-ACD4-18FE1F0CAF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844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C39150-B736-69C3-9EAB-5A978A03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122FDC-575A-2C49-4CE7-A9507B13C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840C8B-C083-CD48-DA14-15915939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4E0B-084C-4B63-A6F8-70A797D2A09B}" type="datetimeFigureOut">
              <a:rPr lang="fr-BE" smtClean="0"/>
              <a:t>19-01-23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E8557C-1B58-623F-8F00-76805132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C904ED-4E09-5C26-E2F4-46F1492FA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3F43-8574-40F4-ACD4-18FE1F0CAF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957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C68929-C689-8E44-1071-8F16B6D90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4C2777-50F4-7163-5762-D56D902EF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1A557C-FC8F-39E8-5136-715263E6E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4E0B-084C-4B63-A6F8-70A797D2A09B}" type="datetimeFigureOut">
              <a:rPr lang="fr-BE" smtClean="0"/>
              <a:t>19-01-23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822738-7244-7FBC-951F-CCD115436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CB8DA2-B5FC-4D01-FF7B-18037B777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3F43-8574-40F4-ACD4-18FE1F0CAF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6025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3DEF26-BC09-6591-547B-98E98BA74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1129D0-2487-BB1C-0B4F-C9D1E37F1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A957EA-8220-0397-597F-B1839AA2C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41DF5D-CE25-F45B-73B5-726BB2C47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4E0B-084C-4B63-A6F8-70A797D2A09B}" type="datetimeFigureOut">
              <a:rPr lang="fr-BE" smtClean="0"/>
              <a:t>19-01-23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7D8838-0411-AF2A-0141-34EB69170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005265-7627-709B-E34B-F3FA9B2D4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3F43-8574-40F4-ACD4-18FE1F0CAF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522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ECBF3E-078A-D41F-3CA8-AA60B893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16B47B-B30E-D14F-29FB-05E07F4B3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1263DC-A4AD-0319-E76D-5341D1389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1188E2B-A7F1-21CD-62E5-4B6EE80EF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F4AC94F-36FE-2C4F-E138-3E3951A9CB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2AB29AB-451C-F76C-B243-061DB62A7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4E0B-084C-4B63-A6F8-70A797D2A09B}" type="datetimeFigureOut">
              <a:rPr lang="fr-BE" smtClean="0"/>
              <a:t>19-01-23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3BA1D17-8079-73C5-35EE-8C860E84B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2533470-5AA8-953C-67B8-DE94E5579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3F43-8574-40F4-ACD4-18FE1F0CAF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007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9C537F-DF82-8D86-5783-DD745835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38F0EA3-0778-651A-88FB-710A0B176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4E0B-084C-4B63-A6F8-70A797D2A09B}" type="datetimeFigureOut">
              <a:rPr lang="fr-BE" smtClean="0"/>
              <a:t>19-01-23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B37D19-1A0B-6F5B-FF47-92CF01A7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CF9711-34BE-5C86-83D4-7A0439541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3F43-8574-40F4-ACD4-18FE1F0CAF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8336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5339A1C-EB34-1D80-6FFF-8370C9B99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4E0B-084C-4B63-A6F8-70A797D2A09B}" type="datetimeFigureOut">
              <a:rPr lang="fr-BE" smtClean="0"/>
              <a:t>19-01-23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252449F-F90E-1376-EED3-BA8E170E2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FADC94-80B3-B591-8C97-32C97AEA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3F43-8574-40F4-ACD4-18FE1F0CAF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474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57F9F5-222C-4F05-0723-B832BEC9C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71B968-9D8C-C25F-5EBA-FA467DCB9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D36F5B-5C3D-C94B-30FF-2FA1166B9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76E265-49BA-74E0-1333-3E5A2748B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4E0B-084C-4B63-A6F8-70A797D2A09B}" type="datetimeFigureOut">
              <a:rPr lang="fr-BE" smtClean="0"/>
              <a:t>19-01-23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DAE928-FD97-2EEB-E98D-8669B3062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B4F2B7-F0BD-C4DC-DE08-B4FEE5BB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3F43-8574-40F4-ACD4-18FE1F0CAF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2341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DBC63-CF76-4677-4398-6695A7239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5C6E996-FD22-2728-8E1C-13EA9B3A87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3951FF-FAB0-CFB7-F80C-E7F51F38A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0C7F2C-E1BD-FA4D-6871-32C282AD0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4E0B-084C-4B63-A6F8-70A797D2A09B}" type="datetimeFigureOut">
              <a:rPr lang="fr-BE" smtClean="0"/>
              <a:t>19-01-23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682221-2E87-0F04-C0EB-0AB444955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0D83E5-B763-22DB-2272-83236F0C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83F43-8574-40F4-ACD4-18FE1F0CAF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728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A6BE16C-380C-6A2B-ADED-078678002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6C7ED8-38F7-F9FA-F574-D3F63DCF7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3A3CCF-7CF2-CFBB-81C6-9A453D915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34E0B-084C-4B63-A6F8-70A797D2A09B}" type="datetimeFigureOut">
              <a:rPr lang="fr-BE" smtClean="0"/>
              <a:t>19-01-23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C33A2D-499F-F2E1-A7E3-EBA213EC0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53628A-986A-0D93-686F-4BA541BAF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83F43-8574-40F4-ACD4-18FE1F0CAF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669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5;g1801f7c5f9a_0_0">
            <a:extLst>
              <a:ext uri="{FF2B5EF4-FFF2-40B4-BE49-F238E27FC236}">
                <a16:creationId xmlns:a16="http://schemas.microsoft.com/office/drawing/2014/main" id="{9E174BCC-1D66-54DA-2E40-DE14031D77B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48498" y="204048"/>
            <a:ext cx="8818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fr-FR" sz="5200"/>
              <a:t>Projet APDDIEM: </a:t>
            </a:r>
            <a:r>
              <a:rPr lang="fr-FR" sz="1900"/>
              <a:t>……………………………..</a:t>
            </a:r>
            <a:endParaRPr sz="1900"/>
          </a:p>
        </p:txBody>
      </p:sp>
      <p:sp>
        <p:nvSpPr>
          <p:cNvPr id="5" name="Google Shape;146;g1801f7c5f9a_0_0">
            <a:extLst>
              <a:ext uri="{FF2B5EF4-FFF2-40B4-BE49-F238E27FC236}">
                <a16:creationId xmlns:a16="http://schemas.microsoft.com/office/drawing/2014/main" id="{970DF4C0-35BF-3A2F-6B88-D8C8C0403BEA}"/>
              </a:ext>
            </a:extLst>
          </p:cNvPr>
          <p:cNvSpPr txBox="1"/>
          <p:nvPr/>
        </p:nvSpPr>
        <p:spPr>
          <a:xfrm>
            <a:off x="2827925" y="1542800"/>
            <a:ext cx="1831200" cy="4609200"/>
          </a:xfrm>
          <a:prstGeom prst="rect">
            <a:avLst/>
          </a:prstGeom>
          <a:noFill/>
          <a:ln w="9525" cap="flat" cmpd="sng">
            <a:solidFill>
              <a:srgbClr val="8DA9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br>
              <a:rPr lang="fr-F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 Planifier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b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planning</a:t>
            </a: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Etapes clés du projet : </a:t>
            </a:r>
            <a:b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Répartition des tâches :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Programmation du projet :</a:t>
            </a:r>
            <a:b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47;g1801f7c5f9a_0_0">
            <a:extLst>
              <a:ext uri="{FF2B5EF4-FFF2-40B4-BE49-F238E27FC236}">
                <a16:creationId xmlns:a16="http://schemas.microsoft.com/office/drawing/2014/main" id="{AD7A43D8-AA81-8099-EA58-D1E0122D4121}"/>
              </a:ext>
            </a:extLst>
          </p:cNvPr>
          <p:cNvSpPr txBox="1"/>
          <p:nvPr/>
        </p:nvSpPr>
        <p:spPr>
          <a:xfrm>
            <a:off x="513850" y="948002"/>
            <a:ext cx="172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8;g1801f7c5f9a_0_0">
            <a:extLst>
              <a:ext uri="{FF2B5EF4-FFF2-40B4-BE49-F238E27FC236}">
                <a16:creationId xmlns:a16="http://schemas.microsoft.com/office/drawing/2014/main" id="{8DC8950A-BBC7-A7DD-75FD-B039C2A9C97F}"/>
              </a:ext>
            </a:extLst>
          </p:cNvPr>
          <p:cNvSpPr txBox="1"/>
          <p:nvPr/>
        </p:nvSpPr>
        <p:spPr>
          <a:xfrm>
            <a:off x="4942600" y="1552850"/>
            <a:ext cx="2004000" cy="4592100"/>
          </a:xfrm>
          <a:prstGeom prst="rect">
            <a:avLst/>
          </a:prstGeom>
          <a:noFill/>
          <a:ln w="9525" cap="flat" cmpd="sng">
            <a:solidFill>
              <a:srgbClr val="8DA9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 Design</a:t>
            </a:r>
            <a:b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Définir</a:t>
            </a: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b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Les tâches et actions :</a:t>
            </a:r>
            <a:b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b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Les objectifs pédagogiques :</a:t>
            </a:r>
            <a:b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Les compétences ou</a:t>
            </a:r>
            <a:b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aptitudes à acquérir :</a:t>
            </a:r>
            <a:b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Séquençage :</a:t>
            </a:r>
            <a:b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Stratégie pédagogique utilisée avec le matériel correspondant.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Modalité du projet :</a:t>
            </a:r>
            <a:b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Choix des supports.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Stratégie d’évaluations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49;g1801f7c5f9a_0_0">
            <a:extLst>
              <a:ext uri="{FF2B5EF4-FFF2-40B4-BE49-F238E27FC236}">
                <a16:creationId xmlns:a16="http://schemas.microsoft.com/office/drawing/2014/main" id="{0E28D7F7-02F0-8780-69B9-8CB4F84074DF}"/>
              </a:ext>
            </a:extLst>
          </p:cNvPr>
          <p:cNvSpPr txBox="1"/>
          <p:nvPr/>
        </p:nvSpPr>
        <p:spPr>
          <a:xfrm>
            <a:off x="454050" y="6153500"/>
            <a:ext cx="2004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">
                <a:latin typeface="Calibri"/>
                <a:ea typeface="Calibri"/>
                <a:cs typeface="Calibri"/>
                <a:sym typeface="Calibri"/>
              </a:rPr>
              <a:t>Outils d’aide à la gestion de projet : 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50;g1801f7c5f9a_0_0">
            <a:extLst>
              <a:ext uri="{FF2B5EF4-FFF2-40B4-BE49-F238E27FC236}">
                <a16:creationId xmlns:a16="http://schemas.microsoft.com/office/drawing/2014/main" id="{FA8DDA2C-6C7D-BD45-F536-91E4FCBC5A24}"/>
              </a:ext>
            </a:extLst>
          </p:cNvPr>
          <p:cNvSpPr txBox="1"/>
          <p:nvPr/>
        </p:nvSpPr>
        <p:spPr>
          <a:xfrm>
            <a:off x="9582050" y="1533825"/>
            <a:ext cx="2178000" cy="2497500"/>
          </a:xfrm>
          <a:prstGeom prst="rect">
            <a:avLst/>
          </a:prstGeom>
          <a:noFill/>
          <a:ln w="9525" cap="flat" cmpd="sng">
            <a:solidFill>
              <a:srgbClr val="8DA9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b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 Implémenter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Etapes de lancement : </a:t>
            </a:r>
            <a:br>
              <a:rPr lang="fr-F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communication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mise à disposition du livrable et présentation du prototype aux utilisateurs.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51;g1801f7c5f9a_0_0">
            <a:extLst>
              <a:ext uri="{FF2B5EF4-FFF2-40B4-BE49-F238E27FC236}">
                <a16:creationId xmlns:a16="http://schemas.microsoft.com/office/drawing/2014/main" id="{311176A6-6508-FC62-BF15-ACB57E2A7D39}"/>
              </a:ext>
            </a:extLst>
          </p:cNvPr>
          <p:cNvSpPr txBox="1"/>
          <p:nvPr/>
        </p:nvSpPr>
        <p:spPr>
          <a:xfrm>
            <a:off x="389550" y="1544300"/>
            <a:ext cx="2154900" cy="4609200"/>
          </a:xfrm>
          <a:prstGeom prst="rect">
            <a:avLst/>
          </a:prstGeom>
          <a:noFill/>
          <a:ln w="9525" cap="flat" cmpd="sng">
            <a:solidFill>
              <a:srgbClr val="8DA9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588"/>
              <a:buFont typeface="Arial"/>
              <a:buNone/>
            </a:pPr>
            <a:r>
              <a:rPr lang="fr-FR" sz="3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3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347"/>
              <a:buFont typeface="Arial"/>
              <a:buNone/>
            </a:pPr>
            <a:r>
              <a:rPr lang="fr-FR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 Analyser</a:t>
            </a:r>
            <a:br>
              <a:rPr lang="fr-FR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9" marR="0" lvl="0" indent="-151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fr-FR" sz="12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 </a:t>
            </a:r>
            <a: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: </a:t>
            </a:r>
            <a:b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9" marR="0" lvl="0" indent="-151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fr-FR" sz="12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</a:t>
            </a:r>
            <a: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 le public cible ?</a:t>
            </a:r>
            <a:b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9" marR="0" lvl="0" indent="-151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fr-FR" sz="12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 des besoins :</a:t>
            </a:r>
            <a:br>
              <a:rPr lang="fr-FR" sz="12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2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Objectifs </a:t>
            </a:r>
            <a: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généraux :</a:t>
            </a:r>
            <a:b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Contenus pédagogiques :</a:t>
            </a:r>
            <a:b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Modalités pédagogiques.</a:t>
            </a:r>
            <a:b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CRITERES DE REUSSITE :</a:t>
            </a:r>
            <a:b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Réussites :</a:t>
            </a:r>
            <a:b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Risques :</a:t>
            </a:r>
            <a:b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Contraintes : </a:t>
            </a:r>
            <a:endParaRPr sz="12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9" marR="0" lvl="0" indent="-151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fr-FR" sz="12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ressources humaines et matérielles disponibles :</a:t>
            </a:r>
            <a: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Ressources humaines</a:t>
            </a:r>
            <a: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b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des membres de l'équipe : </a:t>
            </a:r>
            <a:b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Coordinateur du projet : </a:t>
            </a:r>
            <a:b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les intervenants : </a:t>
            </a:r>
            <a:b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 et les tiers :</a:t>
            </a:r>
            <a:b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Matériel </a:t>
            </a:r>
            <a: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5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9" marR="0" lvl="0" indent="-151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fr-FR" sz="12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budget : </a:t>
            </a:r>
            <a:endParaRPr sz="12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9" marR="0" lvl="0" indent="-151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fr-FR" sz="12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temps :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52;g1801f7c5f9a_0_0">
            <a:extLst>
              <a:ext uri="{FF2B5EF4-FFF2-40B4-BE49-F238E27FC236}">
                <a16:creationId xmlns:a16="http://schemas.microsoft.com/office/drawing/2014/main" id="{D7D5CD3E-83F3-3DC9-12DD-D684E5621CCF}"/>
              </a:ext>
            </a:extLst>
          </p:cNvPr>
          <p:cNvSpPr txBox="1"/>
          <p:nvPr/>
        </p:nvSpPr>
        <p:spPr>
          <a:xfrm>
            <a:off x="1350650" y="864675"/>
            <a:ext cx="8231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i="1">
                <a:latin typeface="Calibri"/>
                <a:ea typeface="Calibri"/>
                <a:cs typeface="Calibri"/>
                <a:sym typeface="Calibri"/>
              </a:rPr>
              <a:t>Remarque : pour un projet : tenir compte de la temporalité (un début et une fin), les étapes (à préparer) et le résultat = livrable.</a:t>
            </a:r>
            <a:endParaRPr sz="9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53;g1801f7c5f9a_0_0">
            <a:extLst>
              <a:ext uri="{FF2B5EF4-FFF2-40B4-BE49-F238E27FC236}">
                <a16:creationId xmlns:a16="http://schemas.microsoft.com/office/drawing/2014/main" id="{1F498A25-2224-FD09-0AE2-EC7EBCB06938}"/>
              </a:ext>
            </a:extLst>
          </p:cNvPr>
          <p:cNvSpPr txBox="1"/>
          <p:nvPr/>
        </p:nvSpPr>
        <p:spPr>
          <a:xfrm>
            <a:off x="10129875" y="115725"/>
            <a:ext cx="179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FICHE METHODO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54;g1801f7c5f9a_0_0">
            <a:extLst>
              <a:ext uri="{FF2B5EF4-FFF2-40B4-BE49-F238E27FC236}">
                <a16:creationId xmlns:a16="http://schemas.microsoft.com/office/drawing/2014/main" id="{0CB1ABF7-FF2B-3BB9-33EB-D39C858C72D1}"/>
              </a:ext>
            </a:extLst>
          </p:cNvPr>
          <p:cNvSpPr txBox="1"/>
          <p:nvPr/>
        </p:nvSpPr>
        <p:spPr>
          <a:xfrm>
            <a:off x="400050" y="6596400"/>
            <a:ext cx="4235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00" i="1"/>
              <a:t>Source des images : ttps://tse1.mm.bing.net/th?id=OIP.ZzQMImSzd9xGbY5egvDQNQHaEK&amp;pid=Api, Pixabay</a:t>
            </a:r>
            <a:endParaRPr sz="500" i="1"/>
          </a:p>
        </p:txBody>
      </p:sp>
      <p:sp>
        <p:nvSpPr>
          <p:cNvPr id="14" name="Google Shape;155;g1801f7c5f9a_0_0">
            <a:extLst>
              <a:ext uri="{FF2B5EF4-FFF2-40B4-BE49-F238E27FC236}">
                <a16:creationId xmlns:a16="http://schemas.microsoft.com/office/drawing/2014/main" id="{CA82B559-0F78-2966-43C8-311E6E09B7C7}"/>
              </a:ext>
            </a:extLst>
          </p:cNvPr>
          <p:cNvSpPr txBox="1"/>
          <p:nvPr/>
        </p:nvSpPr>
        <p:spPr>
          <a:xfrm>
            <a:off x="7230075" y="1544300"/>
            <a:ext cx="2068500" cy="2875500"/>
          </a:xfrm>
          <a:prstGeom prst="rect">
            <a:avLst/>
          </a:prstGeom>
          <a:noFill/>
          <a:ln w="9525" cap="flat" cmpd="sng">
            <a:solidFill>
              <a:srgbClr val="8DA9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 Développer</a:t>
            </a:r>
            <a:b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Développement du contenu.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Scénarisation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Didactique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6;g1801f7c5f9a_0_0">
            <a:extLst>
              <a:ext uri="{FF2B5EF4-FFF2-40B4-BE49-F238E27FC236}">
                <a16:creationId xmlns:a16="http://schemas.microsoft.com/office/drawing/2014/main" id="{3AD5C20D-F3E5-50DF-4537-2B73C86004C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30973" y="6385150"/>
            <a:ext cx="484175" cy="18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57;g1801f7c5f9a_0_0">
            <a:extLst>
              <a:ext uri="{FF2B5EF4-FFF2-40B4-BE49-F238E27FC236}">
                <a16:creationId xmlns:a16="http://schemas.microsoft.com/office/drawing/2014/main" id="{A5B52B15-2FC2-DE02-3100-0E5E47C6B8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1636" t="2588" r="19087" b="5296"/>
          <a:stretch/>
        </p:blipFill>
        <p:spPr>
          <a:xfrm>
            <a:off x="1461325" y="6385150"/>
            <a:ext cx="173128" cy="18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58;g1801f7c5f9a_0_0">
            <a:extLst>
              <a:ext uri="{FF2B5EF4-FFF2-40B4-BE49-F238E27FC236}">
                <a16:creationId xmlns:a16="http://schemas.microsoft.com/office/drawing/2014/main" id="{60BCD1D5-DD4D-6DEC-CB64-A156A89DA8A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000" y="6371875"/>
            <a:ext cx="344924" cy="19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59;g1801f7c5f9a_0_0">
            <a:extLst>
              <a:ext uri="{FF2B5EF4-FFF2-40B4-BE49-F238E27FC236}">
                <a16:creationId xmlns:a16="http://schemas.microsoft.com/office/drawing/2014/main" id="{C111FF41-B6F9-5B46-003E-F99059BACA1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6891" y="1214637"/>
            <a:ext cx="560211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60;g1801f7c5f9a_0_0">
            <a:extLst>
              <a:ext uri="{FF2B5EF4-FFF2-40B4-BE49-F238E27FC236}">
                <a16:creationId xmlns:a16="http://schemas.microsoft.com/office/drawing/2014/main" id="{75BD36BD-3738-4912-6B75-4681FE5CF7D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90938" y="1184754"/>
            <a:ext cx="560200" cy="429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161;g1801f7c5f9a_0_0">
            <a:extLst>
              <a:ext uri="{FF2B5EF4-FFF2-40B4-BE49-F238E27FC236}">
                <a16:creationId xmlns:a16="http://schemas.microsoft.com/office/drawing/2014/main" id="{FB1AE611-42B4-C345-DBD1-819E9EC5EC53}"/>
              </a:ext>
            </a:extLst>
          </p:cNvPr>
          <p:cNvGrpSpPr/>
          <p:nvPr/>
        </p:nvGrpSpPr>
        <p:grpSpPr>
          <a:xfrm>
            <a:off x="10059950" y="4419688"/>
            <a:ext cx="1700100" cy="1528138"/>
            <a:chOff x="9298575" y="4466763"/>
            <a:chExt cx="1700100" cy="1528138"/>
          </a:xfrm>
        </p:grpSpPr>
        <p:sp>
          <p:nvSpPr>
            <p:cNvPr id="21" name="Google Shape;162;g1801f7c5f9a_0_0">
              <a:extLst>
                <a:ext uri="{FF2B5EF4-FFF2-40B4-BE49-F238E27FC236}">
                  <a16:creationId xmlns:a16="http://schemas.microsoft.com/office/drawing/2014/main" id="{8B2638D6-7097-3B7D-CD49-43FB422E252E}"/>
                </a:ext>
              </a:extLst>
            </p:cNvPr>
            <p:cNvSpPr txBox="1"/>
            <p:nvPr/>
          </p:nvSpPr>
          <p:spPr>
            <a:xfrm>
              <a:off x="9298575" y="4745400"/>
              <a:ext cx="1700100" cy="1249500"/>
            </a:xfrm>
            <a:prstGeom prst="rect">
              <a:avLst/>
            </a:prstGeom>
            <a:noFill/>
            <a:ln w="9525" cap="flat" cmpd="sng">
              <a:solidFill>
                <a:srgbClr val="8DA9D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fr-FR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fr-F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comme Evaluer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63;g1801f7c5f9a_0_0">
              <a:extLst>
                <a:ext uri="{FF2B5EF4-FFF2-40B4-BE49-F238E27FC236}">
                  <a16:creationId xmlns:a16="http://schemas.microsoft.com/office/drawing/2014/main" id="{A2BE5715-0C79-E2BA-D01C-20E8194B6B91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9825900" y="4466763"/>
              <a:ext cx="588948" cy="3599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Google Shape;164;g1801f7c5f9a_0_0">
            <a:extLst>
              <a:ext uri="{FF2B5EF4-FFF2-40B4-BE49-F238E27FC236}">
                <a16:creationId xmlns:a16="http://schemas.microsoft.com/office/drawing/2014/main" id="{86302C61-FFD1-21B4-AF00-EB75F3E2912D}"/>
              </a:ext>
            </a:extLst>
          </p:cNvPr>
          <p:cNvGrpSpPr/>
          <p:nvPr/>
        </p:nvGrpSpPr>
        <p:grpSpPr>
          <a:xfrm>
            <a:off x="7371075" y="4897625"/>
            <a:ext cx="1927500" cy="1626450"/>
            <a:chOff x="7534450" y="5097925"/>
            <a:chExt cx="1927500" cy="1626450"/>
          </a:xfrm>
        </p:grpSpPr>
        <p:pic>
          <p:nvPicPr>
            <p:cNvPr id="24" name="Google Shape;165;g1801f7c5f9a_0_0">
              <a:extLst>
                <a:ext uri="{FF2B5EF4-FFF2-40B4-BE49-F238E27FC236}">
                  <a16:creationId xmlns:a16="http://schemas.microsoft.com/office/drawing/2014/main" id="{1789D0A3-D0A0-1169-EB94-F104088E25B6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223175" y="5147025"/>
              <a:ext cx="560200" cy="3738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" name="Google Shape;166;g1801f7c5f9a_0_0">
              <a:extLst>
                <a:ext uri="{FF2B5EF4-FFF2-40B4-BE49-F238E27FC236}">
                  <a16:creationId xmlns:a16="http://schemas.microsoft.com/office/drawing/2014/main" id="{71EEFD42-6175-32C8-7E26-B7DE922C05EC}"/>
                </a:ext>
              </a:extLst>
            </p:cNvPr>
            <p:cNvGrpSpPr/>
            <p:nvPr/>
          </p:nvGrpSpPr>
          <p:grpSpPr>
            <a:xfrm>
              <a:off x="7534450" y="5097925"/>
              <a:ext cx="1927500" cy="1626450"/>
              <a:chOff x="6838150" y="5136075"/>
              <a:chExt cx="1927500" cy="1626450"/>
            </a:xfrm>
          </p:grpSpPr>
          <p:sp>
            <p:nvSpPr>
              <p:cNvPr id="26" name="Google Shape;167;g1801f7c5f9a_0_0">
                <a:extLst>
                  <a:ext uri="{FF2B5EF4-FFF2-40B4-BE49-F238E27FC236}">
                    <a16:creationId xmlns:a16="http://schemas.microsoft.com/office/drawing/2014/main" id="{B44FEA3C-2104-1A24-76F3-9D53198387D3}"/>
                  </a:ext>
                </a:extLst>
              </p:cNvPr>
              <p:cNvSpPr txBox="1"/>
              <p:nvPr/>
            </p:nvSpPr>
            <p:spPr>
              <a:xfrm>
                <a:off x="6838150" y="5513025"/>
                <a:ext cx="1927500" cy="1249500"/>
              </a:xfrm>
              <a:prstGeom prst="rect">
                <a:avLst/>
              </a:prstGeom>
              <a:noFill/>
              <a:ln w="9525" cap="flat" cmpd="sng">
                <a:solidFill>
                  <a:srgbClr val="8DA9D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rPr lang="fr-FR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rPr lang="fr-FR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comme Modifier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68;g1801f7c5f9a_0_0">
                <a:extLst>
                  <a:ext uri="{FF2B5EF4-FFF2-40B4-BE49-F238E27FC236}">
                    <a16:creationId xmlns:a16="http://schemas.microsoft.com/office/drawing/2014/main" id="{777EF823-FD7C-014A-AF67-802B0C025D65}"/>
                  </a:ext>
                </a:extLst>
              </p:cNvPr>
              <p:cNvSpPr txBox="1"/>
              <p:nvPr/>
            </p:nvSpPr>
            <p:spPr>
              <a:xfrm>
                <a:off x="7325525" y="5136075"/>
                <a:ext cx="8955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" name="Google Shape;169;g1801f7c5f9a_0_0">
            <a:extLst>
              <a:ext uri="{FF2B5EF4-FFF2-40B4-BE49-F238E27FC236}">
                <a16:creationId xmlns:a16="http://schemas.microsoft.com/office/drawing/2014/main" id="{22755660-E07A-ACBA-3E60-26773810FBED}"/>
              </a:ext>
            </a:extLst>
          </p:cNvPr>
          <p:cNvGrpSpPr/>
          <p:nvPr/>
        </p:nvGrpSpPr>
        <p:grpSpPr>
          <a:xfrm>
            <a:off x="2700350" y="6153500"/>
            <a:ext cx="1831200" cy="473275"/>
            <a:chOff x="2693700" y="4631700"/>
            <a:chExt cx="1831200" cy="473275"/>
          </a:xfrm>
        </p:grpSpPr>
        <p:pic>
          <p:nvPicPr>
            <p:cNvPr id="29" name="Google Shape;170;g1801f7c5f9a_0_0">
              <a:extLst>
                <a:ext uri="{FF2B5EF4-FFF2-40B4-BE49-F238E27FC236}">
                  <a16:creationId xmlns:a16="http://schemas.microsoft.com/office/drawing/2014/main" id="{E2F804E3-9EBE-65ED-4232-366A93AA6BD2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b="85018"/>
            <a:stretch/>
          </p:blipFill>
          <p:spPr>
            <a:xfrm>
              <a:off x="3592450" y="4941575"/>
              <a:ext cx="588950" cy="1282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" name="Google Shape;171;g1801f7c5f9a_0_0">
              <a:extLst>
                <a:ext uri="{FF2B5EF4-FFF2-40B4-BE49-F238E27FC236}">
                  <a16:creationId xmlns:a16="http://schemas.microsoft.com/office/drawing/2014/main" id="{C91B8118-AE8B-6C28-6D75-9131675213CB}"/>
                </a:ext>
              </a:extLst>
            </p:cNvPr>
            <p:cNvGrpSpPr/>
            <p:nvPr/>
          </p:nvGrpSpPr>
          <p:grpSpPr>
            <a:xfrm>
              <a:off x="3127675" y="4778725"/>
              <a:ext cx="523788" cy="326250"/>
              <a:chOff x="2490580" y="6263063"/>
              <a:chExt cx="989400" cy="636834"/>
            </a:xfrm>
          </p:grpSpPr>
          <p:pic>
            <p:nvPicPr>
              <p:cNvPr id="33" name="Google Shape;172;g1801f7c5f9a_0_0">
                <a:extLst>
                  <a:ext uri="{FF2B5EF4-FFF2-40B4-BE49-F238E27FC236}">
                    <a16:creationId xmlns:a16="http://schemas.microsoft.com/office/drawing/2014/main" id="{C442BE47-6C9F-62AA-E0B5-9F0681327CDF}"/>
                  </a:ext>
                </a:extLst>
              </p:cNvPr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2705540" y="6547857"/>
                <a:ext cx="539741" cy="3520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" name="Google Shape;173;g1801f7c5f9a_0_0">
                <a:extLst>
                  <a:ext uri="{FF2B5EF4-FFF2-40B4-BE49-F238E27FC236}">
                    <a16:creationId xmlns:a16="http://schemas.microsoft.com/office/drawing/2014/main" id="{CB3DE846-3BA0-7340-047F-14F6092E529F}"/>
                  </a:ext>
                </a:extLst>
              </p:cNvPr>
              <p:cNvSpPr txBox="1"/>
              <p:nvPr/>
            </p:nvSpPr>
            <p:spPr>
              <a:xfrm>
                <a:off x="2490580" y="6263063"/>
                <a:ext cx="989400" cy="45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300">
                    <a:latin typeface="Calibri"/>
                    <a:ea typeface="Calibri"/>
                    <a:cs typeface="Calibri"/>
                    <a:sym typeface="Calibri"/>
                  </a:rPr>
                  <a:t>Diagramme de Gantt</a:t>
                </a:r>
                <a:endParaRPr sz="3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31" name="Google Shape;174;g1801f7c5f9a_0_0">
              <a:extLst>
                <a:ext uri="{FF2B5EF4-FFF2-40B4-BE49-F238E27FC236}">
                  <a16:creationId xmlns:a16="http://schemas.microsoft.com/office/drawing/2014/main" id="{08B3FB6D-0842-6618-6B24-076AB87FF661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782763" y="4908900"/>
              <a:ext cx="344924" cy="193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Google Shape;175;g1801f7c5f9a_0_0">
              <a:extLst>
                <a:ext uri="{FF2B5EF4-FFF2-40B4-BE49-F238E27FC236}">
                  <a16:creationId xmlns:a16="http://schemas.microsoft.com/office/drawing/2014/main" id="{C2EFFC64-89B4-A490-0DB6-1426283CA6BC}"/>
                </a:ext>
              </a:extLst>
            </p:cNvPr>
            <p:cNvSpPr txBox="1"/>
            <p:nvPr/>
          </p:nvSpPr>
          <p:spPr>
            <a:xfrm>
              <a:off x="2693700" y="4631700"/>
              <a:ext cx="1831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600">
                  <a:latin typeface="Calibri"/>
                  <a:ea typeface="Calibri"/>
                  <a:cs typeface="Calibri"/>
                  <a:sym typeface="Calibri"/>
                </a:rPr>
                <a:t>Outils d’aide à la gestion de projet : </a:t>
              </a:r>
              <a:endParaRPr sz="6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" name="Google Shape;176;g1801f7c5f9a_0_0">
            <a:extLst>
              <a:ext uri="{FF2B5EF4-FFF2-40B4-BE49-F238E27FC236}">
                <a16:creationId xmlns:a16="http://schemas.microsoft.com/office/drawing/2014/main" id="{850B9FCE-A5ED-93DD-78A4-619932A664A1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50650" y="204038"/>
            <a:ext cx="895350" cy="53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77;g1801f7c5f9a_0_0">
            <a:extLst>
              <a:ext uri="{FF2B5EF4-FFF2-40B4-BE49-F238E27FC236}">
                <a16:creationId xmlns:a16="http://schemas.microsoft.com/office/drawing/2014/main" id="{4FA69A12-8CB3-3892-8F12-43B617496850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542674" y="1174050"/>
            <a:ext cx="676275" cy="45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78;g1801f7c5f9a_0_0">
            <a:extLst>
              <a:ext uri="{FF2B5EF4-FFF2-40B4-BE49-F238E27FC236}">
                <a16:creationId xmlns:a16="http://schemas.microsoft.com/office/drawing/2014/main" id="{52BDA149-55EA-81A8-4F9F-C6E9B439B415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343988" y="1199200"/>
            <a:ext cx="712667" cy="400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oogle Shape;179;g1801f7c5f9a_0_0">
            <a:extLst>
              <a:ext uri="{FF2B5EF4-FFF2-40B4-BE49-F238E27FC236}">
                <a16:creationId xmlns:a16="http://schemas.microsoft.com/office/drawing/2014/main" id="{5E47F09B-6B9B-C43F-4A8A-F68B368D93BF}"/>
              </a:ext>
            </a:extLst>
          </p:cNvPr>
          <p:cNvGrpSpPr/>
          <p:nvPr/>
        </p:nvGrpSpPr>
        <p:grpSpPr>
          <a:xfrm>
            <a:off x="7817413" y="1138075"/>
            <a:ext cx="897313" cy="522460"/>
            <a:chOff x="7043650" y="1115350"/>
            <a:chExt cx="897313" cy="522460"/>
          </a:xfrm>
        </p:grpSpPr>
        <p:pic>
          <p:nvPicPr>
            <p:cNvPr id="39" name="Google Shape;180;g1801f7c5f9a_0_0">
              <a:extLst>
                <a:ext uri="{FF2B5EF4-FFF2-40B4-BE49-F238E27FC236}">
                  <a16:creationId xmlns:a16="http://schemas.microsoft.com/office/drawing/2014/main" id="{9B0E5F22-EEA8-9105-5835-E43861003436}"/>
                </a:ext>
              </a:extLst>
            </p:cNvPr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7176700" y="1213100"/>
              <a:ext cx="560200" cy="4247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181;g1801f7c5f9a_0_0">
              <a:extLst>
                <a:ext uri="{FF2B5EF4-FFF2-40B4-BE49-F238E27FC236}">
                  <a16:creationId xmlns:a16="http://schemas.microsoft.com/office/drawing/2014/main" id="{5C00626A-8E9E-9F72-15FC-31E476B93D8F}"/>
                </a:ext>
              </a:extLst>
            </p:cNvPr>
            <p:cNvPicPr preferRelativeResize="0"/>
            <p:nvPr/>
          </p:nvPicPr>
          <p:blipFill rotWithShape="1">
            <a:blip r:embed="rId15">
              <a:alphaModFix/>
            </a:blip>
            <a:srcRect l="33002" r="27587"/>
            <a:stretch/>
          </p:blipFill>
          <p:spPr>
            <a:xfrm>
              <a:off x="7043650" y="1129800"/>
              <a:ext cx="199763" cy="40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182;g1801f7c5f9a_0_0">
              <a:extLst>
                <a:ext uri="{FF2B5EF4-FFF2-40B4-BE49-F238E27FC236}">
                  <a16:creationId xmlns:a16="http://schemas.microsoft.com/office/drawing/2014/main" id="{9D604F34-607C-A1B1-D8E2-BE85B5B388AA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 l="44598"/>
            <a:stretch/>
          </p:blipFill>
          <p:spPr>
            <a:xfrm>
              <a:off x="7673525" y="1115350"/>
              <a:ext cx="267438" cy="4291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2" name="Google Shape;183;g1801f7c5f9a_0_0">
            <a:extLst>
              <a:ext uri="{FF2B5EF4-FFF2-40B4-BE49-F238E27FC236}">
                <a16:creationId xmlns:a16="http://schemas.microsoft.com/office/drawing/2014/main" id="{B72494E7-8E9D-8061-8D2E-DC796336221A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rot="12628863">
            <a:off x="2231365" y="1177165"/>
            <a:ext cx="832398" cy="619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84;g1801f7c5f9a_0_0">
            <a:extLst>
              <a:ext uri="{FF2B5EF4-FFF2-40B4-BE49-F238E27FC236}">
                <a16:creationId xmlns:a16="http://schemas.microsoft.com/office/drawing/2014/main" id="{DD52D50A-DDA8-C990-DDB1-FDA275D1AFBD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rot="12628863">
            <a:off x="4383465" y="1177165"/>
            <a:ext cx="832398" cy="619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85;g1801f7c5f9a_0_0">
            <a:extLst>
              <a:ext uri="{FF2B5EF4-FFF2-40B4-BE49-F238E27FC236}">
                <a16:creationId xmlns:a16="http://schemas.microsoft.com/office/drawing/2014/main" id="{ACB692CF-0F2C-D9D4-3243-DF30A845D717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rot="12628863">
            <a:off x="6647140" y="1177165"/>
            <a:ext cx="832398" cy="619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86;g1801f7c5f9a_0_0">
            <a:extLst>
              <a:ext uri="{FF2B5EF4-FFF2-40B4-BE49-F238E27FC236}">
                <a16:creationId xmlns:a16="http://schemas.microsoft.com/office/drawing/2014/main" id="{34330D29-5C97-62C5-5F78-F7603F114011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rot="12628863">
            <a:off x="8985840" y="1177165"/>
            <a:ext cx="832398" cy="619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87;g1801f7c5f9a_0_0">
            <a:extLst>
              <a:ext uri="{FF2B5EF4-FFF2-40B4-BE49-F238E27FC236}">
                <a16:creationId xmlns:a16="http://schemas.microsoft.com/office/drawing/2014/main" id="{4C40F088-CB1B-B7C1-615B-BC70C5DF4F91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rot="18147630">
            <a:off x="11358640" y="4119890"/>
            <a:ext cx="832398" cy="61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88;g1801f7c5f9a_0_0">
            <a:extLst>
              <a:ext uri="{FF2B5EF4-FFF2-40B4-BE49-F238E27FC236}">
                <a16:creationId xmlns:a16="http://schemas.microsoft.com/office/drawing/2014/main" id="{84C48143-B669-1F0B-9C4C-4F393DB8C5A6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rot="21599967">
            <a:off x="9298565" y="5865814"/>
            <a:ext cx="832398" cy="619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189;g1801f7c5f9a_0_0">
            <a:extLst>
              <a:ext uri="{FF2B5EF4-FFF2-40B4-BE49-F238E27FC236}">
                <a16:creationId xmlns:a16="http://schemas.microsoft.com/office/drawing/2014/main" id="{F674A320-71B1-0B9B-2387-A9F1CED600AF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rot="1002133">
            <a:off x="4714717" y="6095220"/>
            <a:ext cx="2725489" cy="589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190;g1801f7c5f9a_0_0">
            <a:extLst>
              <a:ext uri="{FF2B5EF4-FFF2-40B4-BE49-F238E27FC236}">
                <a16:creationId xmlns:a16="http://schemas.microsoft.com/office/drawing/2014/main" id="{CDF9C6B6-6A11-8E5C-E725-16A1E64DDC94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rot="3524222">
            <a:off x="6562652" y="5739589"/>
            <a:ext cx="832399" cy="619044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191;g1801f7c5f9a_0_0">
            <a:extLst>
              <a:ext uri="{FF2B5EF4-FFF2-40B4-BE49-F238E27FC236}">
                <a16:creationId xmlns:a16="http://schemas.microsoft.com/office/drawing/2014/main" id="{40F8BE8B-E323-5F03-F8A9-B76AE98CE7CC}"/>
              </a:ext>
            </a:extLst>
          </p:cNvPr>
          <p:cNvSpPr txBox="1"/>
          <p:nvPr/>
        </p:nvSpPr>
        <p:spPr>
          <a:xfrm>
            <a:off x="5665725" y="6153500"/>
            <a:ext cx="1281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">
                <a:latin typeface="Calibri"/>
                <a:ea typeface="Calibri"/>
                <a:cs typeface="Calibri"/>
                <a:sym typeface="Calibri"/>
              </a:rPr>
              <a:t>Outils d’aide à la gestion de projet : 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192;g1801f7c5f9a_0_0">
            <a:extLst>
              <a:ext uri="{FF2B5EF4-FFF2-40B4-BE49-F238E27FC236}">
                <a16:creationId xmlns:a16="http://schemas.microsoft.com/office/drawing/2014/main" id="{9ED9B6E0-05E3-F126-32A6-3E36D52D31B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8938" y="6371875"/>
            <a:ext cx="344924" cy="19362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193;g1801f7c5f9a_0_0">
            <a:extLst>
              <a:ext uri="{FF2B5EF4-FFF2-40B4-BE49-F238E27FC236}">
                <a16:creationId xmlns:a16="http://schemas.microsoft.com/office/drawing/2014/main" id="{442514CF-6C17-9DA1-F969-E52AC06C2807}"/>
              </a:ext>
            </a:extLst>
          </p:cNvPr>
          <p:cNvSpPr txBox="1"/>
          <p:nvPr/>
        </p:nvSpPr>
        <p:spPr>
          <a:xfrm>
            <a:off x="7230075" y="4419700"/>
            <a:ext cx="2068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">
                <a:latin typeface="Calibri"/>
                <a:ea typeface="Calibri"/>
                <a:cs typeface="Calibri"/>
                <a:sym typeface="Calibri"/>
              </a:rPr>
              <a:t>Outils d’aide à la gestion de projet : 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194;g1801f7c5f9a_0_0">
            <a:extLst>
              <a:ext uri="{FF2B5EF4-FFF2-40B4-BE49-F238E27FC236}">
                <a16:creationId xmlns:a16="http://schemas.microsoft.com/office/drawing/2014/main" id="{A1F31E37-F447-653A-05C9-118C02AFAD84}"/>
              </a:ext>
            </a:extLst>
          </p:cNvPr>
          <p:cNvSpPr txBox="1"/>
          <p:nvPr/>
        </p:nvSpPr>
        <p:spPr>
          <a:xfrm>
            <a:off x="9582050" y="4031325"/>
            <a:ext cx="2068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">
                <a:latin typeface="Calibri"/>
                <a:ea typeface="Calibri"/>
                <a:cs typeface="Calibri"/>
                <a:sym typeface="Calibri"/>
              </a:rPr>
              <a:t>Outils d’aide à la gestion de projet : 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195;g1801f7c5f9a_0_0">
            <a:extLst>
              <a:ext uri="{FF2B5EF4-FFF2-40B4-BE49-F238E27FC236}">
                <a16:creationId xmlns:a16="http://schemas.microsoft.com/office/drawing/2014/main" id="{791985DA-D1D3-5822-6024-29B2342A8267}"/>
              </a:ext>
            </a:extLst>
          </p:cNvPr>
          <p:cNvSpPr txBox="1"/>
          <p:nvPr/>
        </p:nvSpPr>
        <p:spPr>
          <a:xfrm>
            <a:off x="10068000" y="5947825"/>
            <a:ext cx="1729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">
                <a:latin typeface="Calibri"/>
                <a:ea typeface="Calibri"/>
                <a:cs typeface="Calibri"/>
                <a:sym typeface="Calibri"/>
              </a:rPr>
              <a:t>Outils d’aide à la gestion de projet : 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196;g1801f7c5f9a_0_0">
            <a:extLst>
              <a:ext uri="{FF2B5EF4-FFF2-40B4-BE49-F238E27FC236}">
                <a16:creationId xmlns:a16="http://schemas.microsoft.com/office/drawing/2014/main" id="{E8020D26-8D3B-4FF5-2509-BAF3CFC34AE8}"/>
              </a:ext>
            </a:extLst>
          </p:cNvPr>
          <p:cNvSpPr txBox="1"/>
          <p:nvPr/>
        </p:nvSpPr>
        <p:spPr>
          <a:xfrm>
            <a:off x="7371075" y="6524075"/>
            <a:ext cx="1927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">
                <a:latin typeface="Calibri"/>
                <a:ea typeface="Calibri"/>
                <a:cs typeface="Calibri"/>
                <a:sym typeface="Calibri"/>
              </a:rPr>
              <a:t>Outils d’aide à la gestion de projet : 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197;g1801f7c5f9a_0_0">
            <a:extLst>
              <a:ext uri="{FF2B5EF4-FFF2-40B4-BE49-F238E27FC236}">
                <a16:creationId xmlns:a16="http://schemas.microsoft.com/office/drawing/2014/main" id="{0580965A-156C-BD9E-13CC-FDB8D7E42A64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579025" y="4654900"/>
            <a:ext cx="344925" cy="291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98;g1801f7c5f9a_0_0">
            <a:extLst>
              <a:ext uri="{FF2B5EF4-FFF2-40B4-BE49-F238E27FC236}">
                <a16:creationId xmlns:a16="http://schemas.microsoft.com/office/drawing/2014/main" id="{75008FBA-E7E6-C3AC-9E7A-80B2296D5C4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0063" y="4704000"/>
            <a:ext cx="344924" cy="19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199;g1801f7c5f9a_0_0">
            <a:extLst>
              <a:ext uri="{FF2B5EF4-FFF2-40B4-BE49-F238E27FC236}">
                <a16:creationId xmlns:a16="http://schemas.microsoft.com/office/drawing/2014/main" id="{C8E0FD7E-48A3-EE91-113F-EF32155DFC1C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9664200" y="4283500"/>
            <a:ext cx="344925" cy="291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200;g1801f7c5f9a_0_0">
            <a:extLst>
              <a:ext uri="{FF2B5EF4-FFF2-40B4-BE49-F238E27FC236}">
                <a16:creationId xmlns:a16="http://schemas.microsoft.com/office/drawing/2014/main" id="{BE73094D-3CF7-A69B-AD01-B2334D70BAF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0154400" y="6146038"/>
            <a:ext cx="344925" cy="291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201;g1801f7c5f9a_0_0">
            <a:extLst>
              <a:ext uri="{FF2B5EF4-FFF2-40B4-BE49-F238E27FC236}">
                <a16:creationId xmlns:a16="http://schemas.microsoft.com/office/drawing/2014/main" id="{BF4C3AAC-5734-C0A9-F663-9549F0DD01B8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605050" y="6516613"/>
            <a:ext cx="344925" cy="291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202;g1801f7c5f9a_0_0">
            <a:extLst>
              <a:ext uri="{FF2B5EF4-FFF2-40B4-BE49-F238E27FC236}">
                <a16:creationId xmlns:a16="http://schemas.microsoft.com/office/drawing/2014/main" id="{E24F89D9-ED02-3C9B-4859-314556E751D2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563850" y="6322775"/>
            <a:ext cx="344925" cy="29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07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5;g1801f7c5f9a_0_0">
            <a:extLst>
              <a:ext uri="{FF2B5EF4-FFF2-40B4-BE49-F238E27FC236}">
                <a16:creationId xmlns:a16="http://schemas.microsoft.com/office/drawing/2014/main" id="{B377BB67-E491-75B9-1983-61B5266403BD}"/>
              </a:ext>
            </a:extLst>
          </p:cNvPr>
          <p:cNvSpPr txBox="1">
            <a:spLocks/>
          </p:cNvSpPr>
          <p:nvPr/>
        </p:nvSpPr>
        <p:spPr>
          <a:xfrm>
            <a:off x="1548498" y="204048"/>
            <a:ext cx="8818500" cy="64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5400"/>
              <a:buFont typeface="Calibri"/>
              <a:buNone/>
            </a:pPr>
            <a:r>
              <a:rPr lang="fr-FR" sz="5200"/>
              <a:t>Projet APDDIEM: </a:t>
            </a:r>
            <a:r>
              <a:rPr lang="fr-FR" sz="1900"/>
              <a:t>……………………………..</a:t>
            </a:r>
          </a:p>
        </p:txBody>
      </p:sp>
      <p:sp>
        <p:nvSpPr>
          <p:cNvPr id="5" name="Google Shape;146;g1801f7c5f9a_0_0">
            <a:extLst>
              <a:ext uri="{FF2B5EF4-FFF2-40B4-BE49-F238E27FC236}">
                <a16:creationId xmlns:a16="http://schemas.microsoft.com/office/drawing/2014/main" id="{3222C928-FC3B-D91E-F1AC-14AE59DD0BAC}"/>
              </a:ext>
            </a:extLst>
          </p:cNvPr>
          <p:cNvSpPr txBox="1"/>
          <p:nvPr/>
        </p:nvSpPr>
        <p:spPr>
          <a:xfrm>
            <a:off x="2827925" y="1542800"/>
            <a:ext cx="1831200" cy="4609200"/>
          </a:xfrm>
          <a:prstGeom prst="rect">
            <a:avLst/>
          </a:prstGeom>
          <a:noFill/>
          <a:ln w="9525" cap="flat" cmpd="sng">
            <a:solidFill>
              <a:srgbClr val="8DA9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br>
              <a:rPr lang="fr-F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 Planifier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b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planning</a:t>
            </a: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Etapes clés du projet :: </a:t>
            </a:r>
            <a:b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Répartition des tâches :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Programmation du projet 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b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0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Définir les étapes clés du projet, les dates et les événements qui vont jalonner le développement global du projet.</a:t>
            </a:r>
            <a:br>
              <a:rPr lang="fr-FR" sz="10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47;g1801f7c5f9a_0_0">
            <a:extLst>
              <a:ext uri="{FF2B5EF4-FFF2-40B4-BE49-F238E27FC236}">
                <a16:creationId xmlns:a16="http://schemas.microsoft.com/office/drawing/2014/main" id="{776B84E0-2456-F045-838C-DE807F0A957A}"/>
              </a:ext>
            </a:extLst>
          </p:cNvPr>
          <p:cNvSpPr txBox="1"/>
          <p:nvPr/>
        </p:nvSpPr>
        <p:spPr>
          <a:xfrm>
            <a:off x="513850" y="948002"/>
            <a:ext cx="172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8;g1801f7c5f9a_0_0">
            <a:extLst>
              <a:ext uri="{FF2B5EF4-FFF2-40B4-BE49-F238E27FC236}">
                <a16:creationId xmlns:a16="http://schemas.microsoft.com/office/drawing/2014/main" id="{0FA18B91-A77E-1FF4-15C9-4973A9E3D23E}"/>
              </a:ext>
            </a:extLst>
          </p:cNvPr>
          <p:cNvSpPr txBox="1"/>
          <p:nvPr/>
        </p:nvSpPr>
        <p:spPr>
          <a:xfrm>
            <a:off x="4942600" y="1552850"/>
            <a:ext cx="2004000" cy="4592100"/>
          </a:xfrm>
          <a:prstGeom prst="rect">
            <a:avLst/>
          </a:prstGeom>
          <a:noFill/>
          <a:ln w="9525" cap="flat" cmpd="sng">
            <a:solidFill>
              <a:srgbClr val="8DA9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 Design</a:t>
            </a:r>
            <a:b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Définir</a:t>
            </a: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b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Les tâches et actions </a:t>
            </a:r>
            <a:r>
              <a:rPr lang="fr-FR" sz="10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que l’équipe devra accomplir pour atteindre les objectifs du projet et les objectifs pédagogiques </a:t>
            </a: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b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Les objectifs pédagogiques :</a:t>
            </a:r>
            <a:b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Les compétences ou</a:t>
            </a:r>
            <a:b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aptitudes à acquérir :</a:t>
            </a:r>
            <a:b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Séquençage :</a:t>
            </a:r>
            <a:b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Stratégie pédagogique utilisée avec le matériel correspondant.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Modalité du projet :</a:t>
            </a:r>
            <a:b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Choix des supports.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Stratégie d’évaluations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49;g1801f7c5f9a_0_0">
            <a:extLst>
              <a:ext uri="{FF2B5EF4-FFF2-40B4-BE49-F238E27FC236}">
                <a16:creationId xmlns:a16="http://schemas.microsoft.com/office/drawing/2014/main" id="{12AC48B7-91A8-1764-98A9-03ED12B63BDA}"/>
              </a:ext>
            </a:extLst>
          </p:cNvPr>
          <p:cNvSpPr txBox="1"/>
          <p:nvPr/>
        </p:nvSpPr>
        <p:spPr>
          <a:xfrm>
            <a:off x="454050" y="6153500"/>
            <a:ext cx="2004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">
                <a:latin typeface="Calibri"/>
                <a:ea typeface="Calibri"/>
                <a:cs typeface="Calibri"/>
                <a:sym typeface="Calibri"/>
              </a:rPr>
              <a:t>Outils d’aide à la gestion de projet : 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50;g1801f7c5f9a_0_0">
            <a:extLst>
              <a:ext uri="{FF2B5EF4-FFF2-40B4-BE49-F238E27FC236}">
                <a16:creationId xmlns:a16="http://schemas.microsoft.com/office/drawing/2014/main" id="{C1F05319-8086-F4CF-CAF1-EB7D55DA90E5}"/>
              </a:ext>
            </a:extLst>
          </p:cNvPr>
          <p:cNvSpPr txBox="1"/>
          <p:nvPr/>
        </p:nvSpPr>
        <p:spPr>
          <a:xfrm>
            <a:off x="9582050" y="1533825"/>
            <a:ext cx="2178000" cy="2497500"/>
          </a:xfrm>
          <a:prstGeom prst="rect">
            <a:avLst/>
          </a:prstGeom>
          <a:noFill/>
          <a:ln w="9525" cap="flat" cmpd="sng">
            <a:solidFill>
              <a:srgbClr val="8DA9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b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 Implémenter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Etapes de lancement : </a:t>
            </a:r>
            <a:br>
              <a:rPr lang="fr-F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communication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mise à disposition du livrable et présentation du prototype aux utilisateurs.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51;g1801f7c5f9a_0_0">
            <a:extLst>
              <a:ext uri="{FF2B5EF4-FFF2-40B4-BE49-F238E27FC236}">
                <a16:creationId xmlns:a16="http://schemas.microsoft.com/office/drawing/2014/main" id="{0F783858-3AEF-1889-62B6-3A8CE5773C9C}"/>
              </a:ext>
            </a:extLst>
          </p:cNvPr>
          <p:cNvSpPr txBox="1"/>
          <p:nvPr/>
        </p:nvSpPr>
        <p:spPr>
          <a:xfrm>
            <a:off x="389550" y="1544300"/>
            <a:ext cx="2154900" cy="4609200"/>
          </a:xfrm>
          <a:prstGeom prst="rect">
            <a:avLst/>
          </a:prstGeom>
          <a:noFill/>
          <a:ln w="9525" cap="flat" cmpd="sng">
            <a:solidFill>
              <a:srgbClr val="8DA9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588"/>
              <a:buFont typeface="Arial"/>
              <a:buNone/>
            </a:pPr>
            <a:r>
              <a:rPr lang="fr-FR" sz="3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3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347"/>
              <a:buFont typeface="Arial"/>
              <a:buNone/>
            </a:pPr>
            <a:r>
              <a:rPr lang="fr-FR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 Analyser</a:t>
            </a:r>
            <a:br>
              <a:rPr lang="fr-FR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9" marR="0" lvl="0" indent="-151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fr-FR" sz="12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 </a:t>
            </a:r>
            <a: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: </a:t>
            </a:r>
            <a:r>
              <a:rPr lang="fr-FR" sz="125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demande ce projet ?</a:t>
            </a:r>
            <a:br>
              <a:rPr lang="fr-FR" sz="125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50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9" marR="0" lvl="0" indent="-151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fr-FR" sz="12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</a:t>
            </a:r>
            <a: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 le public cible ?</a:t>
            </a:r>
            <a:b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9" marR="0" lvl="0" indent="-151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fr-FR" sz="12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 des besoins :</a:t>
            </a:r>
            <a:br>
              <a:rPr lang="fr-FR" sz="12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2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Objectifs </a:t>
            </a:r>
            <a: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généraux :</a:t>
            </a:r>
            <a:b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Contenus pédagogiques :</a:t>
            </a:r>
            <a:b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Modalités pédagogiques.</a:t>
            </a:r>
            <a:b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CRITERES DE REUSSITE (</a:t>
            </a:r>
            <a:r>
              <a:rPr lang="fr-FR" sz="125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Identifier les événements futurs qui pourraient avoir un impact positif ou négatif sur le projet</a:t>
            </a:r>
            <a: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:</a:t>
            </a:r>
            <a:b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Réussites :</a:t>
            </a:r>
            <a:b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Risques :</a:t>
            </a:r>
            <a:b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Contraintes : </a:t>
            </a:r>
            <a:endParaRPr sz="12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9" marR="0" lvl="0" indent="-151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fr-FR" sz="12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ressources humaines et matérielles disponibles :</a:t>
            </a:r>
            <a: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Ressources humaines</a:t>
            </a:r>
            <a: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b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des membres de l'équipe : </a:t>
            </a:r>
            <a:b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Coordinateur du projet : </a:t>
            </a:r>
            <a:b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les intervenants : </a:t>
            </a:r>
            <a:b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 et les tiers :</a:t>
            </a:r>
            <a:b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fr-FR" sz="12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Matériel </a:t>
            </a:r>
            <a: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lang="fr-FR" sz="125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5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9" marR="0" lvl="0" indent="-151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fr-FR" sz="12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budget : </a:t>
            </a:r>
            <a:endParaRPr sz="12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9" marR="0" lvl="0" indent="-1515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fr-FR" sz="12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temps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52;g1801f7c5f9a_0_0">
            <a:extLst>
              <a:ext uri="{FF2B5EF4-FFF2-40B4-BE49-F238E27FC236}">
                <a16:creationId xmlns:a16="http://schemas.microsoft.com/office/drawing/2014/main" id="{ECDBEBA2-10E0-2AC8-186F-D4AB08E5B22D}"/>
              </a:ext>
            </a:extLst>
          </p:cNvPr>
          <p:cNvSpPr txBox="1"/>
          <p:nvPr/>
        </p:nvSpPr>
        <p:spPr>
          <a:xfrm>
            <a:off x="1350650" y="864675"/>
            <a:ext cx="8231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i="1">
                <a:latin typeface="Calibri"/>
                <a:ea typeface="Calibri"/>
                <a:cs typeface="Calibri"/>
                <a:sym typeface="Calibri"/>
              </a:rPr>
              <a:t>Remarque : pour un projet : tenir compte de la temporalité (un début et une fin), les étapes (à préparer) et le résultat = livrable.</a:t>
            </a:r>
            <a:endParaRPr sz="9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53;g1801f7c5f9a_0_0">
            <a:extLst>
              <a:ext uri="{FF2B5EF4-FFF2-40B4-BE49-F238E27FC236}">
                <a16:creationId xmlns:a16="http://schemas.microsoft.com/office/drawing/2014/main" id="{E7690204-659E-C807-B287-552188947BB5}"/>
              </a:ext>
            </a:extLst>
          </p:cNvPr>
          <p:cNvSpPr txBox="1"/>
          <p:nvPr/>
        </p:nvSpPr>
        <p:spPr>
          <a:xfrm>
            <a:off x="10129875" y="115725"/>
            <a:ext cx="179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FICHE METHODO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54;g1801f7c5f9a_0_0">
            <a:extLst>
              <a:ext uri="{FF2B5EF4-FFF2-40B4-BE49-F238E27FC236}">
                <a16:creationId xmlns:a16="http://schemas.microsoft.com/office/drawing/2014/main" id="{062EC949-523E-758F-0319-828EC7A4F67C}"/>
              </a:ext>
            </a:extLst>
          </p:cNvPr>
          <p:cNvSpPr txBox="1"/>
          <p:nvPr/>
        </p:nvSpPr>
        <p:spPr>
          <a:xfrm>
            <a:off x="400050" y="6596400"/>
            <a:ext cx="4235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00" i="1"/>
              <a:t>Source des images : ttps://tse1.mm.bing.net/th?id=OIP.ZzQMImSzd9xGbY5egvDQNQHaEK&amp;pid=Api, Pixabay</a:t>
            </a:r>
            <a:endParaRPr sz="500" i="1"/>
          </a:p>
        </p:txBody>
      </p:sp>
      <p:sp>
        <p:nvSpPr>
          <p:cNvPr id="14" name="Google Shape;155;g1801f7c5f9a_0_0">
            <a:extLst>
              <a:ext uri="{FF2B5EF4-FFF2-40B4-BE49-F238E27FC236}">
                <a16:creationId xmlns:a16="http://schemas.microsoft.com/office/drawing/2014/main" id="{312DBE73-B47D-2985-5A42-DBDA8E04E4CA}"/>
              </a:ext>
            </a:extLst>
          </p:cNvPr>
          <p:cNvSpPr txBox="1"/>
          <p:nvPr/>
        </p:nvSpPr>
        <p:spPr>
          <a:xfrm>
            <a:off x="7230075" y="1544300"/>
            <a:ext cx="2068500" cy="2875500"/>
          </a:xfrm>
          <a:prstGeom prst="rect">
            <a:avLst/>
          </a:prstGeom>
          <a:noFill/>
          <a:ln w="9525" cap="flat" cmpd="sng">
            <a:solidFill>
              <a:srgbClr val="8DA9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 Développer</a:t>
            </a:r>
            <a:b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Développement du contenu.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Scénarisation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Didactique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6;g1801f7c5f9a_0_0">
            <a:extLst>
              <a:ext uri="{FF2B5EF4-FFF2-40B4-BE49-F238E27FC236}">
                <a16:creationId xmlns:a16="http://schemas.microsoft.com/office/drawing/2014/main" id="{5B37E15B-68D8-A007-1669-2E78DD41488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30973" y="6385150"/>
            <a:ext cx="484175" cy="18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57;g1801f7c5f9a_0_0">
            <a:extLst>
              <a:ext uri="{FF2B5EF4-FFF2-40B4-BE49-F238E27FC236}">
                <a16:creationId xmlns:a16="http://schemas.microsoft.com/office/drawing/2014/main" id="{EF55B530-6A6D-809F-0EB0-34AA8C06A5E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1636" t="2588" r="19087" b="5296"/>
          <a:stretch/>
        </p:blipFill>
        <p:spPr>
          <a:xfrm>
            <a:off x="1461325" y="6385150"/>
            <a:ext cx="173128" cy="18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58;g1801f7c5f9a_0_0">
            <a:extLst>
              <a:ext uri="{FF2B5EF4-FFF2-40B4-BE49-F238E27FC236}">
                <a16:creationId xmlns:a16="http://schemas.microsoft.com/office/drawing/2014/main" id="{768A12BB-4BF5-ED91-D269-463054F3C9A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000" y="6371875"/>
            <a:ext cx="344924" cy="19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59;g1801f7c5f9a_0_0">
            <a:extLst>
              <a:ext uri="{FF2B5EF4-FFF2-40B4-BE49-F238E27FC236}">
                <a16:creationId xmlns:a16="http://schemas.microsoft.com/office/drawing/2014/main" id="{910F9B06-E324-2B84-47B9-0CB242FD210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6891" y="1214637"/>
            <a:ext cx="560211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60;g1801f7c5f9a_0_0">
            <a:extLst>
              <a:ext uri="{FF2B5EF4-FFF2-40B4-BE49-F238E27FC236}">
                <a16:creationId xmlns:a16="http://schemas.microsoft.com/office/drawing/2014/main" id="{86E86B5A-2D04-1649-680B-8C165BBDA58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90938" y="1184754"/>
            <a:ext cx="560200" cy="429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161;g1801f7c5f9a_0_0">
            <a:extLst>
              <a:ext uri="{FF2B5EF4-FFF2-40B4-BE49-F238E27FC236}">
                <a16:creationId xmlns:a16="http://schemas.microsoft.com/office/drawing/2014/main" id="{0420FE98-D70D-DA5A-30C7-D3452F9950A5}"/>
              </a:ext>
            </a:extLst>
          </p:cNvPr>
          <p:cNvGrpSpPr/>
          <p:nvPr/>
        </p:nvGrpSpPr>
        <p:grpSpPr>
          <a:xfrm>
            <a:off x="10059950" y="4419688"/>
            <a:ext cx="1700100" cy="1528138"/>
            <a:chOff x="9298575" y="4466763"/>
            <a:chExt cx="1700100" cy="1528138"/>
          </a:xfrm>
        </p:grpSpPr>
        <p:sp>
          <p:nvSpPr>
            <p:cNvPr id="21" name="Google Shape;162;g1801f7c5f9a_0_0">
              <a:extLst>
                <a:ext uri="{FF2B5EF4-FFF2-40B4-BE49-F238E27FC236}">
                  <a16:creationId xmlns:a16="http://schemas.microsoft.com/office/drawing/2014/main" id="{38BBAFBC-16E5-4F3B-6FFD-E9CDB70DD5A2}"/>
                </a:ext>
              </a:extLst>
            </p:cNvPr>
            <p:cNvSpPr txBox="1"/>
            <p:nvPr/>
          </p:nvSpPr>
          <p:spPr>
            <a:xfrm>
              <a:off x="9298575" y="4745400"/>
              <a:ext cx="1700100" cy="1249500"/>
            </a:xfrm>
            <a:prstGeom prst="rect">
              <a:avLst/>
            </a:prstGeom>
            <a:noFill/>
            <a:ln w="9525" cap="flat" cmpd="sng">
              <a:solidFill>
                <a:srgbClr val="8DA9D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fr-FR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fr-F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comme Evaluer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63;g1801f7c5f9a_0_0">
              <a:extLst>
                <a:ext uri="{FF2B5EF4-FFF2-40B4-BE49-F238E27FC236}">
                  <a16:creationId xmlns:a16="http://schemas.microsoft.com/office/drawing/2014/main" id="{6122F6A6-5061-71C6-1AF0-4FEEFCA49505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9825900" y="4466763"/>
              <a:ext cx="588948" cy="3599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Google Shape;164;g1801f7c5f9a_0_0">
            <a:extLst>
              <a:ext uri="{FF2B5EF4-FFF2-40B4-BE49-F238E27FC236}">
                <a16:creationId xmlns:a16="http://schemas.microsoft.com/office/drawing/2014/main" id="{B00830BE-D430-B6E3-5600-7B17C69BB5DA}"/>
              </a:ext>
            </a:extLst>
          </p:cNvPr>
          <p:cNvGrpSpPr/>
          <p:nvPr/>
        </p:nvGrpSpPr>
        <p:grpSpPr>
          <a:xfrm>
            <a:off x="7371075" y="4897625"/>
            <a:ext cx="1927500" cy="1626450"/>
            <a:chOff x="7534450" y="5097925"/>
            <a:chExt cx="1927500" cy="1626450"/>
          </a:xfrm>
        </p:grpSpPr>
        <p:pic>
          <p:nvPicPr>
            <p:cNvPr id="24" name="Google Shape;165;g1801f7c5f9a_0_0">
              <a:extLst>
                <a:ext uri="{FF2B5EF4-FFF2-40B4-BE49-F238E27FC236}">
                  <a16:creationId xmlns:a16="http://schemas.microsoft.com/office/drawing/2014/main" id="{2133CF7C-DB1E-23AD-7774-97AFB1A49ECA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223175" y="5147025"/>
              <a:ext cx="560200" cy="3738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" name="Google Shape;166;g1801f7c5f9a_0_0">
              <a:extLst>
                <a:ext uri="{FF2B5EF4-FFF2-40B4-BE49-F238E27FC236}">
                  <a16:creationId xmlns:a16="http://schemas.microsoft.com/office/drawing/2014/main" id="{8C80A712-B19D-84F5-2BF6-B2AE6710C775}"/>
                </a:ext>
              </a:extLst>
            </p:cNvPr>
            <p:cNvGrpSpPr/>
            <p:nvPr/>
          </p:nvGrpSpPr>
          <p:grpSpPr>
            <a:xfrm>
              <a:off x="7534450" y="5097925"/>
              <a:ext cx="1927500" cy="1626450"/>
              <a:chOff x="6838150" y="5136075"/>
              <a:chExt cx="1927500" cy="1626450"/>
            </a:xfrm>
          </p:grpSpPr>
          <p:sp>
            <p:nvSpPr>
              <p:cNvPr id="26" name="Google Shape;167;g1801f7c5f9a_0_0">
                <a:extLst>
                  <a:ext uri="{FF2B5EF4-FFF2-40B4-BE49-F238E27FC236}">
                    <a16:creationId xmlns:a16="http://schemas.microsoft.com/office/drawing/2014/main" id="{A461FA83-5C1A-5830-8893-196702826D07}"/>
                  </a:ext>
                </a:extLst>
              </p:cNvPr>
              <p:cNvSpPr txBox="1"/>
              <p:nvPr/>
            </p:nvSpPr>
            <p:spPr>
              <a:xfrm>
                <a:off x="6838150" y="5513025"/>
                <a:ext cx="1927500" cy="1249500"/>
              </a:xfrm>
              <a:prstGeom prst="rect">
                <a:avLst/>
              </a:prstGeom>
              <a:noFill/>
              <a:ln w="9525" cap="flat" cmpd="sng">
                <a:solidFill>
                  <a:srgbClr val="8DA9D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rPr lang="fr-FR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</a:t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rPr lang="fr-FR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comme Modifier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68;g1801f7c5f9a_0_0">
                <a:extLst>
                  <a:ext uri="{FF2B5EF4-FFF2-40B4-BE49-F238E27FC236}">
                    <a16:creationId xmlns:a16="http://schemas.microsoft.com/office/drawing/2014/main" id="{8E05C6D0-2274-63A0-C967-9331D5890E35}"/>
                  </a:ext>
                </a:extLst>
              </p:cNvPr>
              <p:cNvSpPr txBox="1"/>
              <p:nvPr/>
            </p:nvSpPr>
            <p:spPr>
              <a:xfrm>
                <a:off x="7325525" y="5136075"/>
                <a:ext cx="8955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" name="Google Shape;169;g1801f7c5f9a_0_0">
            <a:extLst>
              <a:ext uri="{FF2B5EF4-FFF2-40B4-BE49-F238E27FC236}">
                <a16:creationId xmlns:a16="http://schemas.microsoft.com/office/drawing/2014/main" id="{3777E21B-380E-2B49-D2A9-8DBB827D518C}"/>
              </a:ext>
            </a:extLst>
          </p:cNvPr>
          <p:cNvGrpSpPr/>
          <p:nvPr/>
        </p:nvGrpSpPr>
        <p:grpSpPr>
          <a:xfrm>
            <a:off x="2700350" y="6153500"/>
            <a:ext cx="1831200" cy="473275"/>
            <a:chOff x="2693700" y="4631700"/>
            <a:chExt cx="1831200" cy="473275"/>
          </a:xfrm>
        </p:grpSpPr>
        <p:pic>
          <p:nvPicPr>
            <p:cNvPr id="29" name="Google Shape;170;g1801f7c5f9a_0_0">
              <a:extLst>
                <a:ext uri="{FF2B5EF4-FFF2-40B4-BE49-F238E27FC236}">
                  <a16:creationId xmlns:a16="http://schemas.microsoft.com/office/drawing/2014/main" id="{597E7F40-3F17-08E4-7457-1D64F3E8E885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b="85018"/>
            <a:stretch/>
          </p:blipFill>
          <p:spPr>
            <a:xfrm>
              <a:off x="3592450" y="4941575"/>
              <a:ext cx="588950" cy="1282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" name="Google Shape;171;g1801f7c5f9a_0_0">
              <a:extLst>
                <a:ext uri="{FF2B5EF4-FFF2-40B4-BE49-F238E27FC236}">
                  <a16:creationId xmlns:a16="http://schemas.microsoft.com/office/drawing/2014/main" id="{AA568A8B-3E9C-5258-249C-0872907EBD77}"/>
                </a:ext>
              </a:extLst>
            </p:cNvPr>
            <p:cNvGrpSpPr/>
            <p:nvPr/>
          </p:nvGrpSpPr>
          <p:grpSpPr>
            <a:xfrm>
              <a:off x="3127675" y="4778725"/>
              <a:ext cx="523788" cy="326250"/>
              <a:chOff x="2490580" y="6263063"/>
              <a:chExt cx="989400" cy="636834"/>
            </a:xfrm>
          </p:grpSpPr>
          <p:pic>
            <p:nvPicPr>
              <p:cNvPr id="33" name="Google Shape;172;g1801f7c5f9a_0_0">
                <a:extLst>
                  <a:ext uri="{FF2B5EF4-FFF2-40B4-BE49-F238E27FC236}">
                    <a16:creationId xmlns:a16="http://schemas.microsoft.com/office/drawing/2014/main" id="{AC7BDF80-9F72-46A5-A0F6-B788138B1D55}"/>
                  </a:ext>
                </a:extLst>
              </p:cNvPr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2705540" y="6547857"/>
                <a:ext cx="539741" cy="3520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" name="Google Shape;173;g1801f7c5f9a_0_0">
                <a:extLst>
                  <a:ext uri="{FF2B5EF4-FFF2-40B4-BE49-F238E27FC236}">
                    <a16:creationId xmlns:a16="http://schemas.microsoft.com/office/drawing/2014/main" id="{A089497C-6D95-FCA4-5434-14DB55F641B9}"/>
                  </a:ext>
                </a:extLst>
              </p:cNvPr>
              <p:cNvSpPr txBox="1"/>
              <p:nvPr/>
            </p:nvSpPr>
            <p:spPr>
              <a:xfrm>
                <a:off x="2490580" y="6263063"/>
                <a:ext cx="989400" cy="45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300">
                    <a:latin typeface="Calibri"/>
                    <a:ea typeface="Calibri"/>
                    <a:cs typeface="Calibri"/>
                    <a:sym typeface="Calibri"/>
                  </a:rPr>
                  <a:t>Diagramme de Gantt</a:t>
                </a:r>
                <a:endParaRPr sz="3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31" name="Google Shape;174;g1801f7c5f9a_0_0">
              <a:extLst>
                <a:ext uri="{FF2B5EF4-FFF2-40B4-BE49-F238E27FC236}">
                  <a16:creationId xmlns:a16="http://schemas.microsoft.com/office/drawing/2014/main" id="{BA1B58AE-BA8A-9199-03C8-0B5B89C4AD8F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782763" y="4908900"/>
              <a:ext cx="344924" cy="193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Google Shape;175;g1801f7c5f9a_0_0">
              <a:extLst>
                <a:ext uri="{FF2B5EF4-FFF2-40B4-BE49-F238E27FC236}">
                  <a16:creationId xmlns:a16="http://schemas.microsoft.com/office/drawing/2014/main" id="{15A24800-B09E-BFFE-8A69-3BC372E58F57}"/>
                </a:ext>
              </a:extLst>
            </p:cNvPr>
            <p:cNvSpPr txBox="1"/>
            <p:nvPr/>
          </p:nvSpPr>
          <p:spPr>
            <a:xfrm>
              <a:off x="2693700" y="4631700"/>
              <a:ext cx="1831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600">
                  <a:latin typeface="Calibri"/>
                  <a:ea typeface="Calibri"/>
                  <a:cs typeface="Calibri"/>
                  <a:sym typeface="Calibri"/>
                </a:rPr>
                <a:t>Outils d’aide à la gestion de projet : </a:t>
              </a:r>
              <a:endParaRPr sz="6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" name="Google Shape;176;g1801f7c5f9a_0_0">
            <a:extLst>
              <a:ext uri="{FF2B5EF4-FFF2-40B4-BE49-F238E27FC236}">
                <a16:creationId xmlns:a16="http://schemas.microsoft.com/office/drawing/2014/main" id="{33173C93-2CC1-0401-948C-3C15D604AB7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50650" y="204038"/>
            <a:ext cx="895350" cy="53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77;g1801f7c5f9a_0_0">
            <a:extLst>
              <a:ext uri="{FF2B5EF4-FFF2-40B4-BE49-F238E27FC236}">
                <a16:creationId xmlns:a16="http://schemas.microsoft.com/office/drawing/2014/main" id="{29C02221-EE59-E641-29AB-3A1ECF801907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542674" y="1174050"/>
            <a:ext cx="676275" cy="45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78;g1801f7c5f9a_0_0">
            <a:extLst>
              <a:ext uri="{FF2B5EF4-FFF2-40B4-BE49-F238E27FC236}">
                <a16:creationId xmlns:a16="http://schemas.microsoft.com/office/drawing/2014/main" id="{5BEF129A-666C-47AD-3DFC-F960FAFFA165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343988" y="1199200"/>
            <a:ext cx="712667" cy="400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oogle Shape;179;g1801f7c5f9a_0_0">
            <a:extLst>
              <a:ext uri="{FF2B5EF4-FFF2-40B4-BE49-F238E27FC236}">
                <a16:creationId xmlns:a16="http://schemas.microsoft.com/office/drawing/2014/main" id="{5A06FFC3-A6F6-6C3D-CAC6-F1405D8B445C}"/>
              </a:ext>
            </a:extLst>
          </p:cNvPr>
          <p:cNvGrpSpPr/>
          <p:nvPr/>
        </p:nvGrpSpPr>
        <p:grpSpPr>
          <a:xfrm>
            <a:off x="7817413" y="1138075"/>
            <a:ext cx="897313" cy="522460"/>
            <a:chOff x="7043650" y="1115350"/>
            <a:chExt cx="897313" cy="522460"/>
          </a:xfrm>
        </p:grpSpPr>
        <p:pic>
          <p:nvPicPr>
            <p:cNvPr id="39" name="Google Shape;180;g1801f7c5f9a_0_0">
              <a:extLst>
                <a:ext uri="{FF2B5EF4-FFF2-40B4-BE49-F238E27FC236}">
                  <a16:creationId xmlns:a16="http://schemas.microsoft.com/office/drawing/2014/main" id="{B0B40AF1-ACA5-D94F-3FF2-D00DBBDB4C02}"/>
                </a:ext>
              </a:extLst>
            </p:cNvPr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7176700" y="1213100"/>
              <a:ext cx="560200" cy="4247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181;g1801f7c5f9a_0_0">
              <a:extLst>
                <a:ext uri="{FF2B5EF4-FFF2-40B4-BE49-F238E27FC236}">
                  <a16:creationId xmlns:a16="http://schemas.microsoft.com/office/drawing/2014/main" id="{EE8D3610-0DF5-F59C-3211-9488A97AC04C}"/>
                </a:ext>
              </a:extLst>
            </p:cNvPr>
            <p:cNvPicPr preferRelativeResize="0"/>
            <p:nvPr/>
          </p:nvPicPr>
          <p:blipFill rotWithShape="1">
            <a:blip r:embed="rId15">
              <a:alphaModFix/>
            </a:blip>
            <a:srcRect l="33002" r="27587"/>
            <a:stretch/>
          </p:blipFill>
          <p:spPr>
            <a:xfrm>
              <a:off x="7043650" y="1129800"/>
              <a:ext cx="199763" cy="40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182;g1801f7c5f9a_0_0">
              <a:extLst>
                <a:ext uri="{FF2B5EF4-FFF2-40B4-BE49-F238E27FC236}">
                  <a16:creationId xmlns:a16="http://schemas.microsoft.com/office/drawing/2014/main" id="{D76FCF12-27F9-0C08-7D67-D9283784DB9E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 l="44598"/>
            <a:stretch/>
          </p:blipFill>
          <p:spPr>
            <a:xfrm>
              <a:off x="7673525" y="1115350"/>
              <a:ext cx="267438" cy="4291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2" name="Google Shape;183;g1801f7c5f9a_0_0">
            <a:extLst>
              <a:ext uri="{FF2B5EF4-FFF2-40B4-BE49-F238E27FC236}">
                <a16:creationId xmlns:a16="http://schemas.microsoft.com/office/drawing/2014/main" id="{AE01904E-4C02-8E96-42D6-03849EC8C9A9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rot="12628863">
            <a:off x="2231365" y="1177165"/>
            <a:ext cx="832398" cy="619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84;g1801f7c5f9a_0_0">
            <a:extLst>
              <a:ext uri="{FF2B5EF4-FFF2-40B4-BE49-F238E27FC236}">
                <a16:creationId xmlns:a16="http://schemas.microsoft.com/office/drawing/2014/main" id="{F6FA1158-1304-A7B4-FF0B-AFF65E8F4CE8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rot="12628863">
            <a:off x="4383465" y="1177165"/>
            <a:ext cx="832398" cy="619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85;g1801f7c5f9a_0_0">
            <a:extLst>
              <a:ext uri="{FF2B5EF4-FFF2-40B4-BE49-F238E27FC236}">
                <a16:creationId xmlns:a16="http://schemas.microsoft.com/office/drawing/2014/main" id="{F53A5129-16E1-0420-1EFA-B74C179FDE7B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rot="12628863">
            <a:off x="6647140" y="1177165"/>
            <a:ext cx="832398" cy="619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86;g1801f7c5f9a_0_0">
            <a:extLst>
              <a:ext uri="{FF2B5EF4-FFF2-40B4-BE49-F238E27FC236}">
                <a16:creationId xmlns:a16="http://schemas.microsoft.com/office/drawing/2014/main" id="{62E26097-8D91-6A80-5DFE-627319367DDC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rot="12628863">
            <a:off x="8985840" y="1177165"/>
            <a:ext cx="832398" cy="619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87;g1801f7c5f9a_0_0">
            <a:extLst>
              <a:ext uri="{FF2B5EF4-FFF2-40B4-BE49-F238E27FC236}">
                <a16:creationId xmlns:a16="http://schemas.microsoft.com/office/drawing/2014/main" id="{58AC400B-A9B4-38A4-2FB7-A74055E22067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rot="18147630">
            <a:off x="11358640" y="4119890"/>
            <a:ext cx="832398" cy="61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88;g1801f7c5f9a_0_0">
            <a:extLst>
              <a:ext uri="{FF2B5EF4-FFF2-40B4-BE49-F238E27FC236}">
                <a16:creationId xmlns:a16="http://schemas.microsoft.com/office/drawing/2014/main" id="{99BDA62F-4935-C7E4-3915-38E873F3322A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rot="21599967">
            <a:off x="9298565" y="5865814"/>
            <a:ext cx="832398" cy="619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189;g1801f7c5f9a_0_0">
            <a:extLst>
              <a:ext uri="{FF2B5EF4-FFF2-40B4-BE49-F238E27FC236}">
                <a16:creationId xmlns:a16="http://schemas.microsoft.com/office/drawing/2014/main" id="{3055D1C9-19EC-79C5-7B15-327293D60AD9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rot="1002133">
            <a:off x="4714717" y="6095220"/>
            <a:ext cx="2725489" cy="589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190;g1801f7c5f9a_0_0">
            <a:extLst>
              <a:ext uri="{FF2B5EF4-FFF2-40B4-BE49-F238E27FC236}">
                <a16:creationId xmlns:a16="http://schemas.microsoft.com/office/drawing/2014/main" id="{CDA6D5EF-C2DA-4CDE-A83E-C6114E01B514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rot="3524222">
            <a:off x="6562652" y="5739589"/>
            <a:ext cx="832399" cy="619044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191;g1801f7c5f9a_0_0">
            <a:extLst>
              <a:ext uri="{FF2B5EF4-FFF2-40B4-BE49-F238E27FC236}">
                <a16:creationId xmlns:a16="http://schemas.microsoft.com/office/drawing/2014/main" id="{B5FAA40A-3FE8-A12A-0C9E-6DC26F1887BF}"/>
              </a:ext>
            </a:extLst>
          </p:cNvPr>
          <p:cNvSpPr txBox="1"/>
          <p:nvPr/>
        </p:nvSpPr>
        <p:spPr>
          <a:xfrm>
            <a:off x="5665725" y="6153500"/>
            <a:ext cx="1281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">
                <a:latin typeface="Calibri"/>
                <a:ea typeface="Calibri"/>
                <a:cs typeface="Calibri"/>
                <a:sym typeface="Calibri"/>
              </a:rPr>
              <a:t>Outils d’aide à la gestion de projet : 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192;g1801f7c5f9a_0_0">
            <a:extLst>
              <a:ext uri="{FF2B5EF4-FFF2-40B4-BE49-F238E27FC236}">
                <a16:creationId xmlns:a16="http://schemas.microsoft.com/office/drawing/2014/main" id="{93914F7F-32F3-1CA6-1294-C39BF7D8940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8938" y="6371875"/>
            <a:ext cx="344924" cy="19362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193;g1801f7c5f9a_0_0">
            <a:extLst>
              <a:ext uri="{FF2B5EF4-FFF2-40B4-BE49-F238E27FC236}">
                <a16:creationId xmlns:a16="http://schemas.microsoft.com/office/drawing/2014/main" id="{0125948C-6524-A8CC-B9C3-EEF2268FB231}"/>
              </a:ext>
            </a:extLst>
          </p:cNvPr>
          <p:cNvSpPr txBox="1"/>
          <p:nvPr/>
        </p:nvSpPr>
        <p:spPr>
          <a:xfrm>
            <a:off x="7230075" y="4419700"/>
            <a:ext cx="2068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">
                <a:latin typeface="Calibri"/>
                <a:ea typeface="Calibri"/>
                <a:cs typeface="Calibri"/>
                <a:sym typeface="Calibri"/>
              </a:rPr>
              <a:t>Outils d’aide à la gestion de projet : 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194;g1801f7c5f9a_0_0">
            <a:extLst>
              <a:ext uri="{FF2B5EF4-FFF2-40B4-BE49-F238E27FC236}">
                <a16:creationId xmlns:a16="http://schemas.microsoft.com/office/drawing/2014/main" id="{75719174-E702-9282-49C5-F699D16D4771}"/>
              </a:ext>
            </a:extLst>
          </p:cNvPr>
          <p:cNvSpPr txBox="1"/>
          <p:nvPr/>
        </p:nvSpPr>
        <p:spPr>
          <a:xfrm>
            <a:off x="9582050" y="4031325"/>
            <a:ext cx="2068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">
                <a:latin typeface="Calibri"/>
                <a:ea typeface="Calibri"/>
                <a:cs typeface="Calibri"/>
                <a:sym typeface="Calibri"/>
              </a:rPr>
              <a:t>Outils d’aide à la gestion de projet : 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195;g1801f7c5f9a_0_0">
            <a:extLst>
              <a:ext uri="{FF2B5EF4-FFF2-40B4-BE49-F238E27FC236}">
                <a16:creationId xmlns:a16="http://schemas.microsoft.com/office/drawing/2014/main" id="{CEFD3248-B112-A9DC-253B-69C674D9B2A6}"/>
              </a:ext>
            </a:extLst>
          </p:cNvPr>
          <p:cNvSpPr txBox="1"/>
          <p:nvPr/>
        </p:nvSpPr>
        <p:spPr>
          <a:xfrm>
            <a:off x="10068000" y="5947825"/>
            <a:ext cx="1729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">
                <a:latin typeface="Calibri"/>
                <a:ea typeface="Calibri"/>
                <a:cs typeface="Calibri"/>
                <a:sym typeface="Calibri"/>
              </a:rPr>
              <a:t>Outils d’aide à la gestion de projet : 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196;g1801f7c5f9a_0_0">
            <a:extLst>
              <a:ext uri="{FF2B5EF4-FFF2-40B4-BE49-F238E27FC236}">
                <a16:creationId xmlns:a16="http://schemas.microsoft.com/office/drawing/2014/main" id="{2A12DC4B-9138-0452-DB06-C82DFAB8B76D}"/>
              </a:ext>
            </a:extLst>
          </p:cNvPr>
          <p:cNvSpPr txBox="1"/>
          <p:nvPr/>
        </p:nvSpPr>
        <p:spPr>
          <a:xfrm>
            <a:off x="7371075" y="6524075"/>
            <a:ext cx="1927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">
                <a:latin typeface="Calibri"/>
                <a:ea typeface="Calibri"/>
                <a:cs typeface="Calibri"/>
                <a:sym typeface="Calibri"/>
              </a:rPr>
              <a:t>Outils d’aide à la gestion de projet : 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197;g1801f7c5f9a_0_0">
            <a:extLst>
              <a:ext uri="{FF2B5EF4-FFF2-40B4-BE49-F238E27FC236}">
                <a16:creationId xmlns:a16="http://schemas.microsoft.com/office/drawing/2014/main" id="{CBF37648-45C5-E925-B132-B0B40A55E485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579025" y="4654900"/>
            <a:ext cx="344925" cy="291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98;g1801f7c5f9a_0_0">
            <a:extLst>
              <a:ext uri="{FF2B5EF4-FFF2-40B4-BE49-F238E27FC236}">
                <a16:creationId xmlns:a16="http://schemas.microsoft.com/office/drawing/2014/main" id="{06C8841B-332E-15AC-D801-33BDF80EE95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0063" y="4704000"/>
            <a:ext cx="344924" cy="19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199;g1801f7c5f9a_0_0">
            <a:extLst>
              <a:ext uri="{FF2B5EF4-FFF2-40B4-BE49-F238E27FC236}">
                <a16:creationId xmlns:a16="http://schemas.microsoft.com/office/drawing/2014/main" id="{4EF8180D-3552-1416-25D0-F120E7C54BF7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9664200" y="4283500"/>
            <a:ext cx="344925" cy="291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200;g1801f7c5f9a_0_0">
            <a:extLst>
              <a:ext uri="{FF2B5EF4-FFF2-40B4-BE49-F238E27FC236}">
                <a16:creationId xmlns:a16="http://schemas.microsoft.com/office/drawing/2014/main" id="{672EB4A7-54F9-03FA-5DEB-825FDFD9A034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0154400" y="6146038"/>
            <a:ext cx="344925" cy="291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201;g1801f7c5f9a_0_0">
            <a:extLst>
              <a:ext uri="{FF2B5EF4-FFF2-40B4-BE49-F238E27FC236}">
                <a16:creationId xmlns:a16="http://schemas.microsoft.com/office/drawing/2014/main" id="{F895A6B5-A3D5-6A2E-F48A-9B92C2FBC709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605050" y="6516613"/>
            <a:ext cx="344925" cy="291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202;g1801f7c5f9a_0_0">
            <a:extLst>
              <a:ext uri="{FF2B5EF4-FFF2-40B4-BE49-F238E27FC236}">
                <a16:creationId xmlns:a16="http://schemas.microsoft.com/office/drawing/2014/main" id="{E19F82FB-0FAE-F071-C0D7-8BB3C38D212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563850" y="6322775"/>
            <a:ext cx="344925" cy="29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3436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807</Words>
  <Application>Microsoft Office PowerPoint</Application>
  <PresentationFormat>Grand écran</PresentationFormat>
  <Paragraphs>149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Projet APDDIEM: ……………………………..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APDDIEM: ……………………………..</dc:title>
  <dc:creator>e-peda (Urielle Nazé)</dc:creator>
  <cp:lastModifiedBy>e-peda (Urielle Nazé)</cp:lastModifiedBy>
  <cp:revision>1</cp:revision>
  <dcterms:created xsi:type="dcterms:W3CDTF">2023-01-15T16:08:43Z</dcterms:created>
  <dcterms:modified xsi:type="dcterms:W3CDTF">2023-01-19T18:29:03Z</dcterms:modified>
</cp:coreProperties>
</file>