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72" r:id="rId11"/>
    <p:sldId id="296" r:id="rId12"/>
    <p:sldId id="297" r:id="rId13"/>
    <p:sldId id="298" r:id="rId14"/>
    <p:sldId id="268" r:id="rId15"/>
    <p:sldId id="269" r:id="rId16"/>
    <p:sldId id="270" r:id="rId17"/>
    <p:sldId id="274" r:id="rId18"/>
    <p:sldId id="301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1" r:id="rId34"/>
    <p:sldId id="299" r:id="rId35"/>
    <p:sldId id="292" r:id="rId36"/>
    <p:sldId id="293" r:id="rId37"/>
    <p:sldId id="294" r:id="rId38"/>
    <p:sldId id="303" r:id="rId39"/>
    <p:sldId id="29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38BF7-D174-F6F5-31E0-FCD8E4AF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F5C40E-3358-EAA1-C5C4-A86B1D4FF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8FD183-D771-64EC-9FC9-E1AC812D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EB28D2-4AA1-085D-C068-5718F7CFA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3D4256-739E-FF84-DD5F-337087D5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9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4FBE2-5653-EBC6-A3EE-3D7514DD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4EDD4B-1CAB-3BD5-257B-3FE459359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45E2D3-D804-92B5-305F-342F32EE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4DC48-F980-7AA9-834D-33332707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8A614-394B-EB1C-10A1-78A1E25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101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F720EE-2CF8-CC81-0912-E51C0E06E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07A9A3-9B6E-BA4A-FAAA-6E10BA7EB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90BFD-5621-C6EE-BAFD-0791ECAB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C523B9-AA40-FBD8-4637-C8DD7DEE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037F4-5ED8-3290-B90C-3FDC1543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3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140CF-8FA7-0268-5ADD-D98A3203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C845C-DEC6-C8C1-1993-2947865FE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4F091-8FBC-6497-D941-27AF53CF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D353C-1187-2C88-FC0D-C7D4863C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FC21E-51F3-0104-B2E7-B9912A1E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96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98709-8AEA-7E95-6932-A39BDF82B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BA2109-15BC-CD05-9C3B-7BE904058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4779F8-A385-DCEA-DB13-B4CB4744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2654B8-BB44-EEAE-FF30-586FF6D2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A18957-6860-0B22-5C55-B92DAF19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19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ED7D0-1895-CB73-62D4-F502D4B0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B69EE-E7F8-74A9-8557-B01A3A6F3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61875E-E63B-EE52-B7FB-119A59900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CE5C13-169C-533C-3FE3-2C9DC276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36FFB9-A493-C0B6-67B7-D9756686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0C1A6-FE6C-71E6-4959-5DF10368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55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BE126-DA90-7BB1-4A1E-4A7476F99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FCA8F2-076A-10DB-10E6-EE297B9AA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CE147A-2BF4-C62D-DC9B-1CA15E719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90B19F-6C94-1181-505F-F74CEAB39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A0627A-8A48-73CA-669C-593755BF5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FDB400-284C-0F2C-3BAA-CF150EA1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A86521-E2A0-F3F6-F952-AC5D76591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9E30C3-D886-C8DE-0EBB-12A114FB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5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3B0BB-9CBF-F3A6-C066-D54106EE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EAFC90-EAFF-4690-CA19-7A7C2114B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30BD59-EDD2-D636-E329-28AB1BD6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BE12B8-DFA4-9C8C-C45C-86AB582F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03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4279CD-6165-6F1F-4993-947CB3AD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A5B4A6-2DD2-5D5D-5240-5E772C50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7CE3A4-D78C-B507-FEC2-E08502A1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06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73473-84B0-6913-B6D9-CC6980B3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18471-100E-F465-ED0B-E68ACA9F1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CB5AE2-2D8A-E0D1-ADC6-ED7DCA142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7A3275-259C-B17B-A995-680ED8D1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A46D4-5A53-603F-9F5B-A6031DD8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DF3C55-EAA9-ECF4-10BE-E6CC56CD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C1E6A-B19C-C5AC-EACC-72853E70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179A6F-044A-5EE8-D72E-7B2C4C7DB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352BE2-B010-D6C2-594A-AC336DE73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AEEFD7-B803-3ECD-D84C-1A727C0B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303F6C-7AB1-F329-226C-E3CDF3EF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69A94A-EABD-B0F4-3C94-9FDDE1D8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62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AA71F-7D89-823D-9123-A7261EC5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FADB0-AFAD-38EF-81F1-FA930698E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3AEE9-7AA8-FF5F-3898-9E3DD15D9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8A685-FC6F-46ED-81F6-AAD605B1F16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0424D7-18D1-AE98-FE1C-EA27BD96C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5927F8-7425-BC2D-41E0-8A86E77E3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CA8A6-5978-4443-850E-B67892DAB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7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09FF2-751D-7574-6759-F551D3C9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071" y="418288"/>
            <a:ext cx="7365933" cy="26459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Обобщение опыта работы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«Опытно-экспериментальная деятельность с детьми младшего дошкольного возраста». 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E62180-588B-EB07-42BE-8F4C64C9B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3884" y="4095345"/>
            <a:ext cx="4304714" cy="1994306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Бернард Н.Н. МДОАУ «Детский сад №31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«Звёздочка» г. Орска»</a:t>
            </a:r>
          </a:p>
          <a:p>
            <a:pPr algn="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3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07E53-DB65-8BBC-80CE-181CAE601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6" y="415317"/>
            <a:ext cx="4520525" cy="6027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11CAD5-8EDE-09E3-AC74-9FA7EDF88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34" y="415317"/>
            <a:ext cx="4520525" cy="6027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515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C74124-D033-DC76-47B5-587A86C6A06A}"/>
              </a:ext>
            </a:extLst>
          </p:cNvPr>
          <p:cNvSpPr txBox="1"/>
          <p:nvPr/>
        </p:nvSpPr>
        <p:spPr>
          <a:xfrm>
            <a:off x="126460" y="175097"/>
            <a:ext cx="4472290" cy="2106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Д/упражнения в течение месяца: «Помоем ручки», «Умоем куклу», «Плавают кораблики», «Помой ручки».</a:t>
            </a:r>
            <a:endParaRPr lang="ru-RU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учить детей манипулировать с водой.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0F0147-0D09-020D-DFEC-679F0FB8F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23" y="175097"/>
            <a:ext cx="4964349" cy="3723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BF6B06-2616-BE98-0942-1C9616638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73" y="2514601"/>
            <a:ext cx="5557736" cy="4168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8795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6F22EB-5B94-A0BE-6DE1-A8117BB1B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6" y="262647"/>
            <a:ext cx="5395608" cy="4046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D43A10-6074-F525-BA88-55E3E9AC5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8" y="262647"/>
            <a:ext cx="5256179" cy="3942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C63C72-4542-4258-712C-2DCB90448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96" y="2548647"/>
            <a:ext cx="5395608" cy="4046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433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001B76-66C9-1D4B-8302-1BE829B91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4" y="223736"/>
            <a:ext cx="4552544" cy="341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6B2316-674D-DAC3-9EE7-B2EBE451D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18" y="204280"/>
            <a:ext cx="4578485" cy="3433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A9F4E6-F4D1-43B1-7FAB-7D3EC3508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21" y="2565669"/>
            <a:ext cx="5424793" cy="4068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143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E0E65-4439-796F-4263-3C27C59BB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4" y="116731"/>
            <a:ext cx="4539575" cy="3404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E0F026-2FF6-D4F8-6D32-0845DEA01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3" y="3268491"/>
            <a:ext cx="4539576" cy="3404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2A908B-D0FA-A674-B9C5-76441F409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67" y="432880"/>
            <a:ext cx="5557736" cy="4168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1C47C-3CF0-4428-77A1-513CD105363A}"/>
              </a:ext>
            </a:extLst>
          </p:cNvPr>
          <p:cNvSpPr txBox="1"/>
          <p:nvPr/>
        </p:nvSpPr>
        <p:spPr>
          <a:xfrm>
            <a:off x="4902740" y="4820693"/>
            <a:ext cx="702985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«Расскажем куклам, что будет если…»  или «Рябь на воде».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дыхательного аппарата.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вызывать заинтересованность детей к происходящему.</a:t>
            </a:r>
          </a:p>
        </p:txBody>
      </p:sp>
    </p:spTree>
    <p:extLst>
      <p:ext uri="{BB962C8B-B14F-4D97-AF65-F5344CB8AC3E}">
        <p14:creationId xmlns:p14="http://schemas.microsoft.com/office/powerpoint/2010/main" val="291714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BEBF62-CAD8-F3FC-211E-3EAD04A2B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3" y="143483"/>
            <a:ext cx="4380689" cy="3285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F1FEB-846F-0616-7D5D-1388978F2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16" y="143483"/>
            <a:ext cx="4380689" cy="3285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F68431-CF5F-D0CB-BBE1-F39E79780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55" y="3572483"/>
            <a:ext cx="4380689" cy="3285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9EB55F-7044-C543-6727-6C7BFEC7EB6E}"/>
              </a:ext>
            </a:extLst>
          </p:cNvPr>
          <p:cNvSpPr txBox="1"/>
          <p:nvPr/>
        </p:nvSpPr>
        <p:spPr>
          <a:xfrm>
            <a:off x="177529" y="4134653"/>
            <a:ext cx="338279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губкой.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условий, необходимых для сенсорного развития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934523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E859A6-E9F0-AB22-77BC-74B28C580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524">
            <a:off x="322722" y="227256"/>
            <a:ext cx="2714017" cy="3618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205EA2-4CCA-282C-9749-3CB4AFBDE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309">
            <a:off x="3174056" y="230064"/>
            <a:ext cx="2714017" cy="3618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432EF6-3092-D975-B514-B1A3D7EC4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39" y="3302540"/>
            <a:ext cx="2571749" cy="342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6D14D0-9A3C-F1C6-A0EC-CDDECF7CE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3302540"/>
            <a:ext cx="2571749" cy="342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7D0910-3838-C765-B138-C3DAB79F0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52" y="3302540"/>
            <a:ext cx="2571749" cy="342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B8251B-2D13-C63E-C6BF-26F452CF50E1}"/>
              </a:ext>
            </a:extLst>
          </p:cNvPr>
          <p:cNvSpPr txBox="1"/>
          <p:nvPr/>
        </p:nvSpPr>
        <p:spPr>
          <a:xfrm>
            <a:off x="6135141" y="126461"/>
            <a:ext cx="61041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Игра-эксперимент «Что в пакете?».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Обучение детей действиям по показу.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выполнять действия по показу воспитателя.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235655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F967-2B72-A42B-9372-CD411909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311285"/>
            <a:ext cx="10812429" cy="5009745"/>
          </a:xfrm>
        </p:spPr>
        <p:txBody>
          <a:bodyPr>
            <a:noAutofit/>
          </a:bodyPr>
          <a:lstStyle/>
          <a:p>
            <a:pPr indent="18034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 (3-4 года)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знаний детей об окружающем мире в процессе опытно-экспериментальной деятельности.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работы над проектом: </a:t>
            </a: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 – 2025 уч. г.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исследовательской активности детей.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собственный познавательный опыт в обобщенном виде с помощью наглядных средств; 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Организация индивидуальной деятельности по осмыслению и проработке заданного материала.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Поддерживать у детей инициативу, сообразительность, самостоятельность.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картотеки экспериментов для детей младшего дошкольного возраста</a:t>
            </a: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8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5C2E3B0-64BF-2E1B-61C2-58C6DBBE0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802641"/>
            <a:ext cx="10515600" cy="5287010"/>
          </a:xfrm>
        </p:spPr>
        <p:txBody>
          <a:bodyPr/>
          <a:lstStyle/>
          <a:p>
            <a:r>
              <a:rPr lang="ru-RU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Прогнозируемый результат: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знаний о свойствах воды, воздуха, песка, и их роли в окружающем мире;</a:t>
            </a:r>
            <a:endParaRPr lang="ru-RU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проявление устойчивого познавательного интереса к экспериментированию;</a:t>
            </a:r>
            <a:endParaRPr lang="ru-RU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наблюдательности;</a:t>
            </a:r>
            <a:endParaRPr lang="ru-RU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умения осознанно выбирать предметы и материалы для самостоятельной деятельности;</a:t>
            </a:r>
            <a:endParaRPr lang="ru-RU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проявление инициативы и творчества в решении поставленных задач.</a:t>
            </a:r>
            <a:endParaRPr lang="ru-RU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46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1FE00D4-081D-C389-08AD-E4A385C71601}"/>
              </a:ext>
            </a:extLst>
          </p:cNvPr>
          <p:cNvGrpSpPr/>
          <p:nvPr/>
        </p:nvGrpSpPr>
        <p:grpSpPr>
          <a:xfrm>
            <a:off x="252919" y="311285"/>
            <a:ext cx="11721831" cy="6177064"/>
            <a:chOff x="252919" y="311285"/>
            <a:chExt cx="11721831" cy="617706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488BF3C2-1692-BF04-7F36-3ADF3E111282}"/>
                </a:ext>
              </a:extLst>
            </p:cNvPr>
            <p:cNvSpPr/>
            <p:nvPr/>
          </p:nvSpPr>
          <p:spPr>
            <a:xfrm>
              <a:off x="252919" y="311285"/>
              <a:ext cx="2930458" cy="6177064"/>
            </a:xfrm>
            <a:prstGeom prst="roundRect">
              <a:avLst/>
            </a:prstGeom>
            <a:solidFill>
              <a:srgbClr val="FFC00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r>
                <a:rPr lang="ru-RU" b="1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этап </a:t>
              </a:r>
              <a:r>
                <a:rPr lang="ru-RU" sz="18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(сентябрь)</a:t>
              </a: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Изучение методической литературы по теме «Детское экспериментирование – один из видов познавательной деятельности. Младшая группа (3-4 года)»;</a:t>
              </a: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ознакомление с материалом по теме в сети Интернет;</a:t>
              </a: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обобщение материала.</a:t>
              </a:r>
            </a:p>
            <a:p>
              <a:pPr>
                <a:spcAft>
                  <a:spcPts val="1000"/>
                </a:spcAft>
              </a:pP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879BE61-C9C0-7041-91ED-297BFC959D01}"/>
                </a:ext>
              </a:extLst>
            </p:cNvPr>
            <p:cNvSpPr/>
            <p:nvPr/>
          </p:nvSpPr>
          <p:spPr>
            <a:xfrm>
              <a:off x="3183377" y="311285"/>
              <a:ext cx="2930458" cy="6177064"/>
            </a:xfrm>
            <a:prstGeom prst="roundRect">
              <a:avLst/>
            </a:prstGeom>
            <a:solidFill>
              <a:srgbClr val="00B05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r>
                <a:rPr lang="ru-RU" sz="1800" b="1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этап </a:t>
              </a:r>
              <a:r>
                <a:rPr lang="ru-RU" sz="18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(сентябрь)</a:t>
              </a:r>
            </a:p>
            <a:p>
              <a:pPr>
                <a:spcAft>
                  <a:spcPts val="1000"/>
                </a:spcAft>
              </a:pPr>
              <a:r>
                <a:rPr lang="ru-RU" sz="1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-разработка консультаций, опросов, буклетов, анкетирования для родителей;</a:t>
              </a:r>
            </a:p>
            <a:p>
              <a:pPr>
                <a:spcAft>
                  <a:spcPts val="1000"/>
                </a:spcAft>
              </a:pPr>
              <a:r>
                <a:rPr lang="ru-RU" sz="1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-разработка перспективного планирования работы с дошкольниками по теме «Детское экспериментирование – один из видов познавательной деятельности. Младшая группа (3-4 года)»;</a:t>
              </a:r>
            </a:p>
            <a:p>
              <a:pPr>
                <a:spcAft>
                  <a:spcPts val="1000"/>
                </a:spcAft>
              </a:pPr>
              <a:r>
                <a:rPr lang="ru-RU" sz="1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разработка плана пополнения развивающей предметно-пространственной среды в группе по теме;</a:t>
              </a:r>
            </a:p>
            <a:p>
              <a:pPr>
                <a:spcAft>
                  <a:spcPts val="1000"/>
                </a:spcAft>
              </a:pPr>
              <a:r>
                <a:rPr lang="ru-RU" sz="1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разработка дидактических игр по теме. </a:t>
              </a:r>
            </a:p>
            <a:p>
              <a:pPr>
                <a:spcAft>
                  <a:spcPts val="1000"/>
                </a:spcAft>
              </a:pP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C76D098-55AE-8E08-9DD5-D5F1E21810AB}"/>
                </a:ext>
              </a:extLst>
            </p:cNvPr>
            <p:cNvSpPr/>
            <p:nvPr/>
          </p:nvSpPr>
          <p:spPr>
            <a:xfrm>
              <a:off x="6096000" y="311285"/>
              <a:ext cx="2930458" cy="6177064"/>
            </a:xfrm>
            <a:prstGeom prst="roundRect">
              <a:avLst/>
            </a:prstGeom>
            <a:solidFill>
              <a:srgbClr val="FF000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800" b="1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 этап </a:t>
              </a:r>
              <a:r>
                <a:rPr lang="ru-RU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(октябрь-май)</a:t>
              </a: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– практический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ACDF50C-7F3F-9A71-5ABA-15EE80B33ADD}"/>
                </a:ext>
              </a:extLst>
            </p:cNvPr>
            <p:cNvSpPr/>
            <p:nvPr/>
          </p:nvSpPr>
          <p:spPr>
            <a:xfrm>
              <a:off x="9044292" y="311285"/>
              <a:ext cx="2930458" cy="6177064"/>
            </a:xfrm>
            <a:prstGeom prst="roundRect">
              <a:avLst/>
            </a:prstGeom>
            <a:solidFill>
              <a:srgbClr val="7030A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r>
                <a:rPr lang="ru-RU" sz="1800" b="1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 этап </a:t>
              </a:r>
              <a:r>
                <a:rPr lang="ru-RU" sz="18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(май) – </a:t>
              </a: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подведение итогов; представление наработанных материалов, обмен опытом с коллегами.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14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A3B06-6882-10C0-7483-9FA6E286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3192"/>
            <a:ext cx="10515600" cy="6712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1-я младшая группа (2-3 года)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7D0317-9097-B054-DD93-B1651847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13235"/>
            <a:ext cx="10515600" cy="4776416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algn="just">
              <a:tabLst>
                <a:tab pos="180340" algn="l"/>
              </a:tabLst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Вопрос о развитии познавательной активности у детей раннего возраста посредством опытно-экспериментальной деятельности всегда был и остается актуален:</a:t>
            </a:r>
          </a:p>
          <a:p>
            <a:pPr marL="342900" lvl="0" indent="-342900" algn="just">
              <a:tabLst>
                <a:tab pos="180340" algn="l"/>
                <a:tab pos="457200" algn="l"/>
              </a:tabLst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Ранний возраст – период активного познания окружающего мира и экспериментирования ребёнка с предметами.</a:t>
            </a:r>
          </a:p>
          <a:p>
            <a:pPr marL="342900" lvl="0" indent="-342900" algn="just">
              <a:tabLst>
                <a:tab pos="180340" algn="l"/>
                <a:tab pos="457200" algn="l"/>
              </a:tabLst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Ребёнок, исследуя различные предметы и их свойства, проводит простые </a:t>
            </a:r>
            <a:r>
              <a:rPr lang="ru-RU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причинно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следственные связи, изучает характер движений и соотношение предметов. Тем самым он формирует свой интеллектуальный и творческий потенциал.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 </a:t>
            </a:r>
            <a:endParaRPr lang="ru-RU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98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7B07988-86BC-752E-92FD-C2A0C44F6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786906"/>
              </p:ext>
            </p:extLst>
          </p:nvPr>
        </p:nvGraphicFramePr>
        <p:xfrm>
          <a:off x="379379" y="719666"/>
          <a:ext cx="11429999" cy="5848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564">
                  <a:extLst>
                    <a:ext uri="{9D8B030D-6E8A-4147-A177-3AD203B41FA5}">
                      <a16:colId xmlns:a16="http://schemas.microsoft.com/office/drawing/2014/main" val="2780009245"/>
                    </a:ext>
                  </a:extLst>
                </a:gridCol>
                <a:gridCol w="5443435">
                  <a:extLst>
                    <a:ext uri="{9D8B030D-6E8A-4147-A177-3AD203B41FA5}">
                      <a16:colId xmlns:a16="http://schemas.microsoft.com/office/drawing/2014/main" val="1924524002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338770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869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«Красящие вещества продуктов».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«Где прячутся детки?».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«Красящие вещества ягод».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«Как листики летают по ветру».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Анкетирование родителей по теме «Ваше отношение к детскому экспериментированию».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Индивидуальные беседы по запросу.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634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«Узнаем, какая вода».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«У воды нет вкуса и запаха».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«Песок и глина. Сыпучесть».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«Песок и глина. Рыхлость».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Консультация для родителей «Экспериментирование — путь познания окружающего мира».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Индивидуальные беседы по запросу.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654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«Что в коробке?».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«Горячо – тепло».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«Бумага: ее качества и свойства».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«Дерево: его качества и свойства».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Наглядная информация «Маленькими шагами в прекрасный мир!».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Индивидуальные беседы по запросу.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54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«Изготовление цветных льдинок».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«Украсим елочку».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«Легкий – тяжелый».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«Горячо – холодно».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Буклет «Организация детского экспериментирования в домашних условиях».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Индивидуальные беседы по запросу.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799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416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241DA74-D24E-C41A-4F4D-1C8A082A8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426669"/>
              </p:ext>
            </p:extLst>
          </p:nvPr>
        </p:nvGraphicFramePr>
        <p:xfrm>
          <a:off x="408562" y="466928"/>
          <a:ext cx="10982527" cy="500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1354">
                  <a:extLst>
                    <a:ext uri="{9D8B030D-6E8A-4147-A177-3AD203B41FA5}">
                      <a16:colId xmlns:a16="http://schemas.microsoft.com/office/drawing/2014/main" val="3276882760"/>
                    </a:ext>
                  </a:extLst>
                </a:gridCol>
                <a:gridCol w="5230330">
                  <a:extLst>
                    <a:ext uri="{9D8B030D-6E8A-4147-A177-3AD203B41FA5}">
                      <a16:colId xmlns:a16="http://schemas.microsoft.com/office/drawing/2014/main" val="1834285591"/>
                    </a:ext>
                  </a:extLst>
                </a:gridCol>
                <a:gridCol w="3660843">
                  <a:extLst>
                    <a:ext uri="{9D8B030D-6E8A-4147-A177-3AD203B41FA5}">
                      <a16:colId xmlns:a16="http://schemas.microsoft.com/office/drawing/2014/main" val="3665267499"/>
                    </a:ext>
                  </a:extLst>
                </a:gridCol>
              </a:tblGrid>
              <a:tr h="71051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«Наши помощники».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«Ткань: ее качества и свойства».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«Нарисуем свой портрет».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Наглядная информация «Эксперименты на кухне».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Индивидуальные беседы по запросу.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649581"/>
                  </a:ext>
                </a:extLst>
              </a:tr>
              <a:tr h="710514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«Надувание мыльных пузырей».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«Игры с воздушным шариком и соломинкой».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«Что звучит?».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«Музыка или шум?».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Папка-передвижка «Опыты, которые можно провести с детьми дома».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Индивидуальные беседы по запросу.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696108"/>
                  </a:ext>
                </a:extLst>
              </a:tr>
              <a:tr h="710514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«Солнечные зайчики».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«Игры с цветными стеклышками».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«Подуй на свечу».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«Что горит?».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Индивидуальные беседы по запросу.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649916"/>
                  </a:ext>
                </a:extLst>
              </a:tr>
              <a:tr h="710514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«Как очаровать червя?».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«Проращивание луковицы в стакане с водой и без воды».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«Проращивание семян в блюдцах с водой и без воды».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Индивидуальные беседы по запросу.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952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415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F7A1A3-C7C1-664A-9A7A-D97B3FA93680}"/>
              </a:ext>
            </a:extLst>
          </p:cNvPr>
          <p:cNvSpPr txBox="1"/>
          <p:nvPr/>
        </p:nvSpPr>
        <p:spPr>
          <a:xfrm>
            <a:off x="488814" y="297332"/>
            <a:ext cx="60943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Красящие вещества продуктов».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ознакомление детей с тем, что во всех фруктах есть сок, он имеет цвет.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50FF8B-A38D-F201-7B13-E723C5E85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4" y="2420990"/>
            <a:ext cx="2374765" cy="4221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BA9F84-0A50-6E7C-49D4-356283B9A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48" y="2956278"/>
            <a:ext cx="6682903" cy="3759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F66E60-6081-9603-7901-023B44618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50" y="142589"/>
            <a:ext cx="4795736" cy="2697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5086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A9EED-6DB5-4E50-4AE7-A00E4BB72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5" y="529705"/>
            <a:ext cx="3245290" cy="5769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F6515F-1CA0-B4BD-266B-293669229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55" y="529705"/>
            <a:ext cx="3245290" cy="5769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BD8F3-80D8-66A5-0229-81D9BE294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445" y="544297"/>
            <a:ext cx="3245290" cy="5769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3108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36229D-0BB1-FB6A-CE2C-C6D2F2F2E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60" y="696247"/>
            <a:ext cx="2992369" cy="5319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547AB1-ADDB-3A25-7863-F6680CB4E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38" y="696248"/>
            <a:ext cx="2992368" cy="5319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F045FD-C195-3FC5-F294-B197BD696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16" y="696247"/>
            <a:ext cx="2992369" cy="5319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5597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0EE74D-E4A1-4DB2-9B4E-971BEB250842}"/>
              </a:ext>
            </a:extLst>
          </p:cNvPr>
          <p:cNvSpPr txBox="1"/>
          <p:nvPr/>
        </p:nvSpPr>
        <p:spPr>
          <a:xfrm>
            <a:off x="8339037" y="309373"/>
            <a:ext cx="291586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«Узнаем, какая вода».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выявление свойств воды: она прозрачная, без запаха, льется, в ней растворяются некоторые вещества, вода имеет вес.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AA44B-C746-4B40-74D3-4130DD0D7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4"/>
          <a:stretch/>
        </p:blipFill>
        <p:spPr>
          <a:xfrm>
            <a:off x="8174983" y="3656080"/>
            <a:ext cx="3079920" cy="259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C1206A-0EBE-95AD-3095-780561DE3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" y="1153336"/>
            <a:ext cx="7582168" cy="4264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7129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FE4DDB-CF4E-CEC4-FF52-D82999B6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16" y="398834"/>
            <a:ext cx="3140818" cy="5583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4078B4-8493-8961-37A4-5C9BC814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9" y="398834"/>
            <a:ext cx="3140817" cy="5583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E56CB8-AB1E-71E2-AB30-161728AB6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09" y="398832"/>
            <a:ext cx="3140818" cy="558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1837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93545D-7240-4C0A-FE45-D248D8B49287}"/>
              </a:ext>
            </a:extLst>
          </p:cNvPr>
          <p:cNvSpPr txBox="1"/>
          <p:nvPr/>
        </p:nvSpPr>
        <p:spPr>
          <a:xfrm>
            <a:off x="119163" y="4499680"/>
            <a:ext cx="60943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«Бумага: ее качества и свойства».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умение узнавать вещи, сделанные из бумаги; вычленять качества бумаги (цвет, белизна, гладкость, степень прочности, толщина, впитывающая способность) и свойства (мнется, рвется, режется, горит).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FC1A24-37D4-90AD-AC9F-27BA257B2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60" y="191015"/>
            <a:ext cx="3618181" cy="6432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DE4BE4-DD38-B5C0-B0AE-C062672C5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7" y="234662"/>
            <a:ext cx="6896911" cy="3879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6993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D02D5F-1C09-1727-136F-30AC49E52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5" y="449183"/>
            <a:ext cx="3352294" cy="5959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404962-9A8B-3B31-2404-DE4869D9D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11" y="449183"/>
            <a:ext cx="3352294" cy="5959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E25DCD-5D64-6A27-3E3C-C718651F9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66" y="449183"/>
            <a:ext cx="3352294" cy="5959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5983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8BC939-CDEE-F88D-BC5E-6F0C65B71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9" y="128283"/>
            <a:ext cx="5496127" cy="3091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A0A0E3-30BD-CB79-8F1A-F69F9D67C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" y="3599843"/>
            <a:ext cx="5564221" cy="3129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7BB91D-E6FB-C713-31D2-6A9385EBE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54" y="612842"/>
            <a:ext cx="3091572" cy="5496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984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DE226-4A18-898C-B7A6-B544251D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03115"/>
            <a:ext cx="10515600" cy="5457217"/>
          </a:xfrm>
        </p:spPr>
        <p:txBody>
          <a:bodyPr>
            <a:normAutofit fontScale="90000"/>
          </a:bodyPr>
          <a:lstStyle/>
          <a:p>
            <a:pPr indent="18034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активности детей раннего дошкольного возраста в процессе экспериментальной деятельности. 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работы над проектом: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 – 2024 уч. г.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	Изучить методическую литературу по данной теме, познакомиться с опытом коллег.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	Выявить особенности развития познавательной активности детей раннего дошкольного возраста.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	Разработать и реализовать перспективный план работы с детьми и родителями по данному проекту.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	Создание условий для проведения экспериментов, нацеленных на развитие познавательной активности дошкольников.</a:t>
            </a:r>
            <a:b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64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BFC91C-64D2-1EC2-89D6-546DCE2FFE6D}"/>
              </a:ext>
            </a:extLst>
          </p:cNvPr>
          <p:cNvSpPr txBox="1"/>
          <p:nvPr/>
        </p:nvSpPr>
        <p:spPr>
          <a:xfrm>
            <a:off x="177530" y="331139"/>
            <a:ext cx="340224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«Изготовление цветных льдинок».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ознакомление детей с тем, что вода замерзает на холоде, в воде растворяется краска.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336784-83EA-5873-55D2-EB5DA905B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0" y="2568101"/>
            <a:ext cx="7159557" cy="4027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6E4749-28FB-5A61-1605-73CECEFB9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613" y="651753"/>
            <a:ext cx="3244782" cy="5768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5098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5C7435-BFD7-FAEA-4F1C-4CE43DCD5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6" y="197974"/>
            <a:ext cx="2060947" cy="3663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9132F-20D2-D640-B32B-6EEC491A0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01" y="197974"/>
            <a:ext cx="2060947" cy="3663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0C60EC-8F8E-2D58-0AFD-17F28D447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04" y="169049"/>
            <a:ext cx="2060947" cy="3663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E47529-E670-B8F8-80ED-553FCBFC3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27" y="169050"/>
            <a:ext cx="2060947" cy="3663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2A68B1-7749-608C-F157-4033BDF11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6" y="3892960"/>
            <a:ext cx="4970649" cy="2795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6A490D-16A8-861B-F6ED-740B7A4B2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17" y="3832955"/>
            <a:ext cx="5025907" cy="282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1208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DCF49-7AF1-1C11-CB02-AB70E9BD8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6" y="216743"/>
            <a:ext cx="5535038" cy="3113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706813-DAF9-26D3-926F-8DC8D2007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6" y="3527798"/>
            <a:ext cx="5535038" cy="3113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278BFF-78AA-7087-19C4-E09636DFE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24" y="291829"/>
            <a:ext cx="3418170" cy="6076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9015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510A63-36A7-30E2-AE86-971C114A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72" y="203871"/>
            <a:ext cx="3621831" cy="6438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213A90-CBE1-6422-E191-3C7778CAC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5" y="203871"/>
            <a:ext cx="5369668" cy="3020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412D77-959E-7DDF-D02B-D040674D5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5" y="3516549"/>
            <a:ext cx="5369668" cy="3020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3621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62655-6471-4ECF-1B40-CE2A48F2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Экспериментальный центр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9D97A0-A5DB-ECEF-977C-FA4A75A84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3" y="1284050"/>
            <a:ext cx="2994498" cy="5323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76BA30-31B2-5EA5-1B80-837E29084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15" y="1813599"/>
            <a:ext cx="7169285" cy="4032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5052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B26B26-3E46-B371-0F97-46462F043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94843"/>
            <a:ext cx="5612859" cy="3157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41CC7-3674-2F53-6BC1-6D347FB15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3525671"/>
            <a:ext cx="5612858" cy="3157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9F5F7E-957C-C6AD-ACA0-87EE49840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60" y="94843"/>
            <a:ext cx="5612860" cy="3157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534590-394D-4CA2-E216-7772C7917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60" y="3525668"/>
            <a:ext cx="5612860" cy="3157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4454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CC1572-2A91-4A22-4F3C-283164E3F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8" y="463861"/>
            <a:ext cx="3323114" cy="5907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7B1C24-8D2F-3FBA-B0EF-D06E71EE7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r="10177"/>
          <a:stretch/>
        </p:blipFill>
        <p:spPr>
          <a:xfrm rot="5400000" flipH="1" flipV="1">
            <a:off x="3096303" y="1363074"/>
            <a:ext cx="5999393" cy="4109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BBDF0-51AA-DBA6-D6D4-0050F9762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51141" y="1749811"/>
            <a:ext cx="6036609" cy="3395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519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E24E9-51C3-1759-B7DF-C37359312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4" r="23971"/>
          <a:stretch/>
        </p:blipFill>
        <p:spPr>
          <a:xfrm rot="5400000">
            <a:off x="465228" y="-82507"/>
            <a:ext cx="4374460" cy="4870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F0F2FA-6A0E-68FE-8B5B-DDF98E84D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6" r="20086"/>
          <a:stretch/>
        </p:blipFill>
        <p:spPr>
          <a:xfrm>
            <a:off x="5609568" y="165370"/>
            <a:ext cx="3346315" cy="3441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371F92-4EE1-DAD7-4BC6-9CAB18336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22"/>
          <a:stretch/>
        </p:blipFill>
        <p:spPr>
          <a:xfrm>
            <a:off x="8440268" y="3190673"/>
            <a:ext cx="343072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9792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BB6DB-6C7F-85D5-6A98-A04E5962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120" y="365125"/>
            <a:ext cx="9042400" cy="5944235"/>
          </a:xfrm>
        </p:spPr>
        <p:txBody>
          <a:bodyPr>
            <a:normAutofit/>
          </a:bodyPr>
          <a:lstStyle/>
          <a:p>
            <a:pPr algn="just">
              <a:spcAft>
                <a:spcPts val="1000"/>
              </a:spcAft>
            </a:pPr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         </a:t>
            </a:r>
            <a:br>
              <a:rPr lang="ru-RU" sz="3100" dirty="0">
                <a:effectLst/>
              </a:rPr>
            </a:br>
            <a:r>
              <a:rPr lang="ru-RU" sz="3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«Умейте открывать перед ребенком в окружающем мире что-то одно, но открыть так, чтобы кусочек жизни заиграл перед детьми всеми красками радуги. Оставляйте всегда что-то недосказанное, чтобы ребёнку захотелось ещё и ещё раз возвращаться к тому, что он узнал»</a:t>
            </a:r>
            <a:br>
              <a:rPr lang="ru-RU" sz="3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                                       </a:t>
            </a:r>
            <a:r>
              <a:rPr lang="ru-RU" sz="3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В.А.Сухомлинский</a:t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856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2B5DD8-8A89-0894-09DB-03B1A071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750" y="1948964"/>
            <a:ext cx="14387500" cy="22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9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4A95319-8277-E114-A34B-C28FDDEB0E60}"/>
              </a:ext>
            </a:extLst>
          </p:cNvPr>
          <p:cNvGrpSpPr/>
          <p:nvPr/>
        </p:nvGrpSpPr>
        <p:grpSpPr>
          <a:xfrm>
            <a:off x="252919" y="311285"/>
            <a:ext cx="11721831" cy="6177064"/>
            <a:chOff x="252919" y="311285"/>
            <a:chExt cx="11721831" cy="6177064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B8595F7D-2EB8-6B3D-F733-6F4054B1C656}"/>
                </a:ext>
              </a:extLst>
            </p:cNvPr>
            <p:cNvSpPr/>
            <p:nvPr/>
          </p:nvSpPr>
          <p:spPr>
            <a:xfrm>
              <a:off x="252919" y="311285"/>
              <a:ext cx="2930458" cy="6177064"/>
            </a:xfrm>
            <a:prstGeom prst="roundRect">
              <a:avLst/>
            </a:prstGeom>
            <a:solidFill>
              <a:srgbClr val="FFC00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r>
                <a:rPr lang="ru-RU" b="1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этап </a:t>
              </a:r>
              <a:r>
                <a:rPr lang="ru-RU" sz="18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(сентябрь, октябрь)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-Изучение методической литературы по теме творческого развития младших дошкольников;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-изучение опыта коллег по теме «Опытно-экспериментальная деятельность с детьми раннего возраста»;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-ознакомление с материалом по теме в сети Интернет;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-обобщение материала.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733EC51-5AA0-CD51-8885-817DFF5CEBF4}"/>
                </a:ext>
              </a:extLst>
            </p:cNvPr>
            <p:cNvSpPr/>
            <p:nvPr/>
          </p:nvSpPr>
          <p:spPr>
            <a:xfrm>
              <a:off x="3183377" y="311285"/>
              <a:ext cx="2930458" cy="6177064"/>
            </a:xfrm>
            <a:prstGeom prst="roundRect">
              <a:avLst/>
            </a:prstGeom>
            <a:solidFill>
              <a:srgbClr val="00B05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r>
                <a:rPr lang="ru-RU" sz="1800" b="1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этап </a:t>
              </a:r>
              <a:r>
                <a:rPr lang="ru-RU" sz="18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(октябрь, ноябрь)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Разработка перспективных планов работы с детьми, коллегами и родителями.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-Разработка и реализация плана обогащения развивающей предметно-пространственной среды в помещениях детского сада и на участке по данной теме.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-Разработка анкетирования, родительского собрания, консультаций, картотеки, мастер-класса, буклетов для родителей.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E507EAE0-04C5-AD99-8695-6F451C96258D}"/>
                </a:ext>
              </a:extLst>
            </p:cNvPr>
            <p:cNvSpPr/>
            <p:nvPr/>
          </p:nvSpPr>
          <p:spPr>
            <a:xfrm>
              <a:off x="6096000" y="311285"/>
              <a:ext cx="2930458" cy="6177064"/>
            </a:xfrm>
            <a:prstGeom prst="roundRect">
              <a:avLst/>
            </a:prstGeom>
            <a:solidFill>
              <a:srgbClr val="FF000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800" b="1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 этап </a:t>
              </a:r>
              <a:r>
                <a:rPr lang="ru-RU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(ноябрь-май)</a:t>
              </a: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– практический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CC12B2D-D9CA-C57C-7E7E-1CE99626FD6B}"/>
                </a:ext>
              </a:extLst>
            </p:cNvPr>
            <p:cNvSpPr/>
            <p:nvPr/>
          </p:nvSpPr>
          <p:spPr>
            <a:xfrm>
              <a:off x="9044292" y="311285"/>
              <a:ext cx="2930458" cy="6177064"/>
            </a:xfrm>
            <a:prstGeom prst="roundRect">
              <a:avLst/>
            </a:prstGeom>
            <a:solidFill>
              <a:srgbClr val="7030A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r>
                <a:rPr lang="ru-RU" sz="1800" b="1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 этап </a:t>
              </a:r>
              <a:r>
                <a:rPr lang="ru-RU" sz="18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(май) – </a:t>
              </a:r>
              <a:r>
                <a:rPr lang="ru-RU" sz="1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подведение итогов, рефлексия.</a:t>
              </a:r>
              <a:endPara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30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14265-EEF9-A39A-9E03-1E8BB57E5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8562"/>
            <a:ext cx="10515600" cy="446499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работы с детьми:</a:t>
            </a:r>
            <a:br>
              <a:rPr lang="ru-RU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картотеки игр-экспериментов для детей раннего возраста;</a:t>
            </a:r>
            <a:br>
              <a:rPr lang="ru-R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подбор и создание демонстрационного и дидактического материала для совместной деятельности с детьми;</a:t>
            </a:r>
            <a:br>
              <a:rPr lang="ru-R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организация в групповом помещении центра экспериментирования для свободного доступа детей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работы с родителями:</a:t>
            </a:r>
            <a:br>
              <a:rPr lang="ru-RU" sz="27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анкетирования, родительского собрания, консультаций, картотеки, мастер-класса, буклетов для родителей.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81F99-D3D3-F49F-4F27-C943F311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120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C3B317B-DD0A-259C-A35D-DE317EE2B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819038"/>
              </p:ext>
            </p:extLst>
          </p:nvPr>
        </p:nvGraphicFramePr>
        <p:xfrm>
          <a:off x="223736" y="719666"/>
          <a:ext cx="11877473" cy="6064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996">
                  <a:extLst>
                    <a:ext uri="{9D8B030D-6E8A-4147-A177-3AD203B41FA5}">
                      <a16:colId xmlns:a16="http://schemas.microsoft.com/office/drawing/2014/main" val="1176722793"/>
                    </a:ext>
                  </a:extLst>
                </a:gridCol>
                <a:gridCol w="5739320">
                  <a:extLst>
                    <a:ext uri="{9D8B030D-6E8A-4147-A177-3AD203B41FA5}">
                      <a16:colId xmlns:a16="http://schemas.microsoft.com/office/drawing/2014/main" val="46941016"/>
                    </a:ext>
                  </a:extLst>
                </a:gridCol>
                <a:gridCol w="3959157">
                  <a:extLst>
                    <a:ext uri="{9D8B030D-6E8A-4147-A177-3AD203B41FA5}">
                      <a16:colId xmlns:a16="http://schemas.microsoft.com/office/drawing/2014/main" val="3017699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01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Беседа, рассматривание, игра «Мыльные пузыри».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Д/упражнения в течение месяца: «Помоем ручки», «Умоем куклу», «Плавают кораблики», «Поймай ручки».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3.Игра-эксперимент «Бутылочки с сюрпризом». 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4.Игровая ситуация «Расскажем куклам, что будет если…»  или «Рябь на воде». 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5.Художественное слово, игра-эксперимент «Сказка о камешке».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Анкетирование «Как мой ребенок познает мир?»;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Консультация для родителей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«Роль экспериментирования в развитии познавательной активности детей раннего возраста»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942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1.Игровое упражнение «Напоим куклу чаем».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2.Игра-эксперимент «Тает льдинка».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Игра-эксперимент «Вода холодная и горячая».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Игра-эксперимент «Лёгкий - тяжелый». 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Рекомендовать родителям дома провести с ребенком опыты и эксперименты с водой, познакомить с картотекой игр-экспериментов с водой.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2.Родительское собрание. Тема «Опытническая и экспериментаторская деятельность детей раннего возраста»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2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1.Игры с губкой.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2.Рассматривание «Шарики с сюрпризом». 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3.Рассматривание «Снег. Какой он?». 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1.Буклеты для родителей «Игры-эксперименты с детьми раннего возраста. Воздух и песок».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2.Рекомендовать родителям организовывать с ребенком совместное опытно-экспериментальное взаимодействие (игры-эксперименты с песком и воздухом).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433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14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4043C44-2C70-A1AE-1BD3-BEBB9F9DE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80866"/>
              </p:ext>
            </p:extLst>
          </p:nvPr>
        </p:nvGraphicFramePr>
        <p:xfrm>
          <a:off x="369651" y="496111"/>
          <a:ext cx="11566188" cy="583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996">
                  <a:extLst>
                    <a:ext uri="{9D8B030D-6E8A-4147-A177-3AD203B41FA5}">
                      <a16:colId xmlns:a16="http://schemas.microsoft.com/office/drawing/2014/main" val="2859906699"/>
                    </a:ext>
                  </a:extLst>
                </a:gridCol>
                <a:gridCol w="5548009">
                  <a:extLst>
                    <a:ext uri="{9D8B030D-6E8A-4147-A177-3AD203B41FA5}">
                      <a16:colId xmlns:a16="http://schemas.microsoft.com/office/drawing/2014/main" val="1256395865"/>
                    </a:ext>
                  </a:extLst>
                </a:gridCol>
                <a:gridCol w="3839183">
                  <a:extLst>
                    <a:ext uri="{9D8B030D-6E8A-4147-A177-3AD203B41FA5}">
                      <a16:colId xmlns:a16="http://schemas.microsoft.com/office/drawing/2014/main" val="1364120312"/>
                    </a:ext>
                  </a:extLst>
                </a:gridCol>
              </a:tblGrid>
              <a:tr h="703219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1.Считалочка-купалочка.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2.Игра с пёрышком.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3.Игровая ситуация «Помоем камешки».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1.Консультация для родителей «Формы организации экспериментирования с детьми во время прогулок с объектами неживой природы».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2.Рекомендовать родителям во время прогулок отводить время на совместное экспериментирование с объектами неживой природы.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105219"/>
                  </a:ext>
                </a:extLst>
              </a:tr>
              <a:tr h="703219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1.Игра-эксперимент «Что в пакете?».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2.Игра «Найди такую же бутылочку по звуку». 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3.Дидактическая игра «Какой формы камень?».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4.Игра-эксперимент «Водопад».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1.Мастер-класс для родителей «Экспериментируем вместе. Веселые и познавательные опыты для детей раннего возраста».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2.Консультации по запросу родителей по теме.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673762"/>
                  </a:ext>
                </a:extLst>
              </a:tr>
              <a:tr h="703219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1.Игра-эксперимент + художественное слово «Как вода гулять отправилась».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Опыт «Плавает, тонет».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3.«Игры с султанчиками». 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4.Игровая ситуация-эксперимент «Найди по звуку». 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5.Игра «Найди пингвинёнка».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Пригласить родителей к участию в фотовыставке с ребенком на тему «Познаем мир вместе». 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Привлечь родителей к пополнению центра экспериментирования в группе.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Консультации по запросу родителей по теме.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48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20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4FB74D1-6A81-C473-6466-B94C91292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77864"/>
              </p:ext>
            </p:extLst>
          </p:nvPr>
        </p:nvGraphicFramePr>
        <p:xfrm>
          <a:off x="340468" y="330741"/>
          <a:ext cx="11498095" cy="2521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168">
                  <a:extLst>
                    <a:ext uri="{9D8B030D-6E8A-4147-A177-3AD203B41FA5}">
                      <a16:colId xmlns:a16="http://schemas.microsoft.com/office/drawing/2014/main" val="1193331391"/>
                    </a:ext>
                  </a:extLst>
                </a:gridCol>
                <a:gridCol w="5515347">
                  <a:extLst>
                    <a:ext uri="{9D8B030D-6E8A-4147-A177-3AD203B41FA5}">
                      <a16:colId xmlns:a16="http://schemas.microsoft.com/office/drawing/2014/main" val="2059768529"/>
                    </a:ext>
                  </a:extLst>
                </a:gridCol>
                <a:gridCol w="3816580">
                  <a:extLst>
                    <a:ext uri="{9D8B030D-6E8A-4147-A177-3AD203B41FA5}">
                      <a16:colId xmlns:a16="http://schemas.microsoft.com/office/drawing/2014/main" val="4270377340"/>
                    </a:ext>
                  </a:extLst>
                </a:gridCol>
              </a:tblGrid>
              <a:tr h="9338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Игра-эксперимент «Пенный замок».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2.Рассматривание, игра «Поиграем с солнечным зайчиком». 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Опыт «Ветер по морю гуляет».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4.Игры с песком.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Детско-родительская фотовыставка «Познаем мир вместе»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Детско-родительская фотовыставка «Познаем мир вместе» (фото совместной опытно-экспериментальной деятельности в домашних условиях).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Рекомендовать родителям во время летнего периода использовать для познавательного развития детей игры-экспериментирования и опыты.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749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27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530433-A1B1-DB3A-641E-3F6CB55B1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8" y="126461"/>
            <a:ext cx="4137499" cy="3103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3141A8-9136-5E57-3C87-7C55F5EDF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9" y="3628415"/>
            <a:ext cx="4137498" cy="3103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93C2A4-4F86-8DEB-066D-6C407A35A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24" y="126460"/>
            <a:ext cx="4137500" cy="310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64D39D-2149-E8C3-6949-7295D861A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834" y="1230549"/>
            <a:ext cx="3297677" cy="4396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25756B-B5EA-E0D2-6175-DEDCCAF6DC93}"/>
              </a:ext>
            </a:extLst>
          </p:cNvPr>
          <p:cNvSpPr txBox="1"/>
          <p:nvPr/>
        </p:nvSpPr>
        <p:spPr>
          <a:xfrm>
            <a:off x="4474724" y="3889436"/>
            <a:ext cx="41374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Беседа, рассматривание, игра «Мыльные пузыри».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Знакомство детей с мыльными пузырями.</a:t>
            </a:r>
          </a:p>
        </p:txBody>
      </p:sp>
    </p:spTree>
    <p:extLst>
      <p:ext uri="{BB962C8B-B14F-4D97-AF65-F5344CB8AC3E}">
        <p14:creationId xmlns:p14="http://schemas.microsoft.com/office/powerpoint/2010/main" val="3653534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1869</Words>
  <Application>Microsoft Office PowerPoint</Application>
  <PresentationFormat>Широкоэкранный</PresentationFormat>
  <Paragraphs>175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       Обобщение опыта работы Тема: «Опытно-экспериментальная деятельность с детьми младшего дошкольного возраста».  </vt:lpstr>
      <vt:lpstr>1-я младшая группа (2-3 года)</vt:lpstr>
      <vt:lpstr>Цель: развитие познавательной активности детей раннего дошкольного возраста в процессе экспериментальной деятельности.  Срок работы над проектом: 2023 – 2024 уч. г. Задачи: 1. Изучить методическую литературу по данной теме, познакомиться с опытом коллег. 2. Выявить особенности развития познавательной активности детей раннего дошкольного возраста. 3. Разработать и реализовать перспективный план работы с детьми и родителями по данному проекту. 4. Создание условий для проведения экспериментов, нацеленных на развитие познавательной активности дошкольников.  </vt:lpstr>
      <vt:lpstr>Презентация PowerPoint</vt:lpstr>
      <vt:lpstr>Для работы с детьми: - создание картотеки игр-экспериментов для детей раннего возраста; - подбор и создание демонстрационного и дидактического материала для совместной деятельности с детьми; - организация в групповом помещении центра экспериментирования для свободного доступа детей  Для работы с родителями: - разработка анкетирования, родительского собрания, консультаций, картотеки, мастер-класса, буклетов для родителей. </vt:lpstr>
      <vt:lpstr>Практический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Вторая младшая группа (3-4 года) Цель: расширение знаний детей об окружающем мире в процессе опытно-экспериментальной деятельности. Срок работы над проектом: 2024 – 2025 уч. г. Задачи: - Создание условий для исследовательской активности детей. - Развивать собственный познавательный опыт в обобщенном виде с помощью наглядных средств;  - Организация индивидуальной деятельности по осмыслению и проработке заданного материала. - Поддерживать у детей инициативу, сообразительность, самостоятельность. - Создание картотеки экспериментов для детей младшего дошкольного возраста.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Экспериментальный центр</vt:lpstr>
      <vt:lpstr>Презентация PowerPoint</vt:lpstr>
      <vt:lpstr>Презентация PowerPoint</vt:lpstr>
      <vt:lpstr>Презентация PowerPoint</vt:lpstr>
      <vt:lpstr>           «Умейте открывать перед ребенком в окружающем мире что-то одно, но открыть так, чтобы кусочек жизни заиграл перед детьми всеми красками радуги. Оставляйте всегда что-то недосказанное, чтобы ребёнку захотелось ещё и ещё раз возвращаться к тому, что он узнал»                                                       В.А.Сухомлинский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Обобщение опыта Тема: «Опытно-экспериментальная деятельность с детьми младшего дошкольного возраста».  </dc:title>
  <dc:creator>Asus</dc:creator>
  <cp:lastModifiedBy>User</cp:lastModifiedBy>
  <cp:revision>18</cp:revision>
  <dcterms:created xsi:type="dcterms:W3CDTF">2025-03-11T06:44:05Z</dcterms:created>
  <dcterms:modified xsi:type="dcterms:W3CDTF">2025-03-21T10:12:51Z</dcterms:modified>
</cp:coreProperties>
</file>