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62" r:id="rId5"/>
    <p:sldId id="263" r:id="rId6"/>
    <p:sldId id="264" r:id="rId7"/>
    <p:sldId id="266" r:id="rId8"/>
    <p:sldId id="267" r:id="rId9"/>
    <p:sldId id="268" r:id="rId10"/>
    <p:sldId id="269"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b" anchorCtr="0">
            <a:noAutofit/>
          </a:bodyPr>
          <a:lstStyle/>
          <a:p>
            <a:pPr marL="0" marR="0" lvl="0" indent="-88900" algn="r" rtl="0">
              <a:lnSpc>
                <a:spcPct val="100000"/>
              </a:lnSpc>
              <a:spcBef>
                <a:spcPts val="0"/>
              </a:spcBef>
              <a:spcAft>
                <a:spcPts val="0"/>
              </a:spcAft>
              <a:buSzPts val="1400"/>
              <a:buChar char="●"/>
            </a:pPr>
            <a:endParaRPr/>
          </a:p>
          <a:p>
            <a:pPr marL="457200" marR="0" lvl="1" indent="-88900" algn="l" rtl="0">
              <a:lnSpc>
                <a:spcPct val="100000"/>
              </a:lnSpc>
              <a:spcBef>
                <a:spcPts val="0"/>
              </a:spcBef>
              <a:spcAft>
                <a:spcPts val="0"/>
              </a:spcAft>
              <a:buSzPts val="1400"/>
              <a:buChar char="○"/>
            </a:pPr>
            <a:endParaRPr/>
          </a:p>
          <a:p>
            <a:pPr marL="914400" marR="0" lvl="2" indent="-88900" algn="l" rtl="0">
              <a:lnSpc>
                <a:spcPct val="100000"/>
              </a:lnSpc>
              <a:spcBef>
                <a:spcPts val="0"/>
              </a:spcBef>
              <a:spcAft>
                <a:spcPts val="0"/>
              </a:spcAft>
              <a:buSzPts val="1400"/>
              <a:buChar char="■"/>
            </a:pPr>
            <a:endParaRPr/>
          </a:p>
          <a:p>
            <a:pPr marL="1371600" marR="0" lvl="3" indent="-88900" algn="l" rtl="0">
              <a:lnSpc>
                <a:spcPct val="100000"/>
              </a:lnSpc>
              <a:spcBef>
                <a:spcPts val="0"/>
              </a:spcBef>
              <a:spcAft>
                <a:spcPts val="0"/>
              </a:spcAft>
              <a:buSzPts val="1400"/>
              <a:buChar char="●"/>
            </a:pPr>
            <a:endParaRPr/>
          </a:p>
          <a:p>
            <a:pPr marL="1828800" marR="0" lvl="4" indent="-88900" algn="l" rtl="0">
              <a:lnSpc>
                <a:spcPct val="100000"/>
              </a:lnSpc>
              <a:spcBef>
                <a:spcPts val="0"/>
              </a:spcBef>
              <a:spcAft>
                <a:spcPts val="0"/>
              </a:spcAft>
              <a:buSzPts val="1400"/>
              <a:buChar char="○"/>
            </a:pPr>
            <a:endParaRPr/>
          </a:p>
          <a:p>
            <a:pPr marL="2286000" marR="0" lvl="5" indent="-88900" algn="l" rtl="0">
              <a:lnSpc>
                <a:spcPct val="100000"/>
              </a:lnSpc>
              <a:spcBef>
                <a:spcPts val="0"/>
              </a:spcBef>
              <a:spcAft>
                <a:spcPts val="0"/>
              </a:spcAft>
              <a:buSzPts val="1400"/>
              <a:buChar char="■"/>
            </a:pPr>
            <a:endParaRPr/>
          </a:p>
          <a:p>
            <a:pPr marL="3200400" marR="0" lvl="6" indent="-88900" algn="l" rtl="0">
              <a:lnSpc>
                <a:spcPct val="100000"/>
              </a:lnSpc>
              <a:spcBef>
                <a:spcPts val="0"/>
              </a:spcBef>
              <a:spcAft>
                <a:spcPts val="0"/>
              </a:spcAft>
              <a:buSzPts val="1400"/>
              <a:buChar char="●"/>
            </a:pPr>
            <a:endParaRPr/>
          </a:p>
          <a:p>
            <a:pPr marL="4572000" marR="0" lvl="7" indent="-88900" algn="l" rtl="0">
              <a:lnSpc>
                <a:spcPct val="100000"/>
              </a:lnSpc>
              <a:spcBef>
                <a:spcPts val="0"/>
              </a:spcBef>
              <a:spcAft>
                <a:spcPts val="0"/>
              </a:spcAft>
              <a:buSzPts val="1400"/>
              <a:buChar char="○"/>
            </a:pPr>
            <a:endParaRPr/>
          </a:p>
          <a:p>
            <a:pPr marL="6400800" marR="0" lvl="8" indent="-88900" algn="l" rtl="0">
              <a:lnSpc>
                <a:spcPct val="100000"/>
              </a:lnSpc>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17" name="Google Shape;17;p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74" name="Google Shape;74;p1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23" name="Google Shape;23;p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Google Shape;29;p4"/>
          <p:cNvSpPr>
            <a:spLocks noGrp="1"/>
          </p:cNvSpPr>
          <p:nvPr>
            <p:ph type="pic" idx="2"/>
          </p:nvPr>
        </p:nvSpPr>
        <p:spPr>
          <a:xfrm>
            <a:off x="1792288" y="612775"/>
            <a:ext cx="5486400" cy="4114800"/>
          </a:xfrm>
          <a:prstGeom prst="rect">
            <a:avLst/>
          </a:prstGeom>
          <a:noFill/>
          <a:ln>
            <a:noFill/>
          </a:ln>
        </p:spPr>
      </p:sp>
      <p:sp>
        <p:nvSpPr>
          <p:cNvPr id="30" name="Google Shape;30;p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6" name="Google Shape;36;p5"/>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7" name="Google Shape;37;p5"/>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2" name="Google Shape;52;p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3" name="Google Shape;53;p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4" name="Google Shape;54;p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5" name="Google Shape;55;p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61" name="Google Shape;61;p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2" name="Google Shape;62;p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5" name="Google Shape;65;p9"/>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8" name="Google Shape;68;p1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CD5B5"/>
            </a:gs>
            <a:gs pos="64999">
              <a:srgbClr val="F0EBD5"/>
            </a:gs>
            <a:gs pos="100000">
              <a:srgbClr val="D1C39F"/>
            </a:gs>
          </a:gsLst>
          <a:lin ang="72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C3%8Dndice_de_masa_corpora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es.wikipedia.org/wiki/Organizaci%C3%B3n_Mundial_de_la_Salu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Conducta" TargetMode="External"/><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es.wikipedia.org/w/index.php?title=Bienestar_individual&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Nutrición y Alimentación</a:t>
            </a:r>
            <a:endParaRPr/>
          </a:p>
        </p:txBody>
      </p:sp>
      <p:sp>
        <p:nvSpPr>
          <p:cNvPr id="89" name="Google Shape;89;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98989"/>
              </a:buClr>
              <a:buFont typeface="Arial"/>
              <a:buNone/>
            </a:pPr>
            <a:r>
              <a:rPr lang="en-US" sz="3200" b="0" i="0" u="none" strike="noStrike" cap="none">
                <a:solidFill>
                  <a:srgbClr val="898989"/>
                </a:solidFill>
                <a:latin typeface="Calibri"/>
                <a:ea typeface="Calibri"/>
                <a:cs typeface="Calibri"/>
                <a:sym typeface="Calibri"/>
              </a:rPr>
              <a:t>Tema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Toxiinfecciones alimentarias</a:t>
            </a:r>
            <a:endParaRPr/>
          </a:p>
        </p:txBody>
      </p:sp>
      <p:pic>
        <p:nvPicPr>
          <p:cNvPr id="190" name="Google Shape;190;p26" descr="000204512.jpg"/>
          <p:cNvPicPr preferRelativeResize="0"/>
          <p:nvPr/>
        </p:nvPicPr>
        <p:blipFill rotWithShape="1">
          <a:blip r:embed="rId3">
            <a:alphaModFix/>
          </a:blip>
          <a:srcRect/>
          <a:stretch/>
        </p:blipFill>
        <p:spPr>
          <a:xfrm>
            <a:off x="1187450" y="1484312"/>
            <a:ext cx="6551612" cy="4103687"/>
          </a:xfrm>
          <a:prstGeom prst="rect">
            <a:avLst/>
          </a:prstGeom>
          <a:noFill/>
          <a:ln>
            <a:noFill/>
          </a:ln>
        </p:spPr>
      </p:pic>
      <p:sp>
        <p:nvSpPr>
          <p:cNvPr id="191" name="Google Shape;191;p26"/>
          <p:cNvSpPr txBox="1"/>
          <p:nvPr/>
        </p:nvSpPr>
        <p:spPr>
          <a:xfrm>
            <a:off x="1187450" y="5876925"/>
            <a:ext cx="28082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Triquinosis: TRIQUINA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los alimentos</a:t>
            </a:r>
            <a:endParaRPr/>
          </a:p>
        </p:txBody>
      </p:sp>
      <p:sp>
        <p:nvSpPr>
          <p:cNvPr id="229" name="Google Shape;229;p31"/>
          <p:cNvSpPr txBox="1"/>
          <p:nvPr/>
        </p:nvSpPr>
        <p:spPr>
          <a:xfrm>
            <a:off x="827087" y="2035175"/>
            <a:ext cx="2305050" cy="1152525"/>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ALIMENTOS PERECEDEROS</a:t>
            </a:r>
            <a:endParaRPr/>
          </a:p>
        </p:txBody>
      </p:sp>
      <p:sp>
        <p:nvSpPr>
          <p:cNvPr id="230" name="Google Shape;230;p31"/>
          <p:cNvSpPr/>
          <p:nvPr/>
        </p:nvSpPr>
        <p:spPr>
          <a:xfrm>
            <a:off x="5508625" y="1400175"/>
            <a:ext cx="2447925" cy="2447925"/>
          </a:xfrm>
          <a:prstGeom prst="triangle">
            <a:avLst>
              <a:gd name="adj" fmla="val 50000"/>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ALIMENTO DURE MAS TIEMPO</a:t>
            </a:r>
            <a:endParaRPr/>
          </a:p>
        </p:txBody>
      </p:sp>
      <p:sp>
        <p:nvSpPr>
          <p:cNvPr id="231" name="Google Shape;231;p31"/>
          <p:cNvSpPr/>
          <p:nvPr/>
        </p:nvSpPr>
        <p:spPr>
          <a:xfrm>
            <a:off x="528637" y="4700587"/>
            <a:ext cx="3313112" cy="1873250"/>
          </a:xfrm>
          <a:prstGeom prst="ellipse">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EVITAR CRECIMIENTO DE MICROORGANISMOS</a:t>
            </a:r>
            <a:endParaRPr/>
          </a:p>
        </p:txBody>
      </p:sp>
      <p:sp>
        <p:nvSpPr>
          <p:cNvPr id="232" name="Google Shape;232;p31"/>
          <p:cNvSpPr/>
          <p:nvPr/>
        </p:nvSpPr>
        <p:spPr>
          <a:xfrm>
            <a:off x="5140325" y="4751387"/>
            <a:ext cx="3600450" cy="1709737"/>
          </a:xfrm>
          <a:prstGeom prst="roundRect">
            <a:avLst>
              <a:gd name="adj" fmla="val 16667"/>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EVITAR EL DETERIORO POR 02</a:t>
            </a:r>
            <a:endParaRPr/>
          </a:p>
        </p:txBody>
      </p:sp>
      <p:sp>
        <p:nvSpPr>
          <p:cNvPr id="233" name="Google Shape;233;p31"/>
          <p:cNvSpPr/>
          <p:nvPr/>
        </p:nvSpPr>
        <p:spPr>
          <a:xfrm>
            <a:off x="3644900" y="2428875"/>
            <a:ext cx="1495425" cy="431800"/>
          </a:xfrm>
          <a:prstGeom prst="leftRightArrow">
            <a:avLst>
              <a:gd name="adj1" fmla="val 3120"/>
              <a:gd name="adj2" fmla="val 50000"/>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34" name="Google Shape;234;p31"/>
          <p:cNvSpPr/>
          <p:nvPr/>
        </p:nvSpPr>
        <p:spPr>
          <a:xfrm>
            <a:off x="4211637" y="3068637"/>
            <a:ext cx="404812" cy="1728787"/>
          </a:xfrm>
          <a:prstGeom prst="downArrow">
            <a:avLst>
              <a:gd name="adj1" fmla="val 19073"/>
              <a:gd name="adj2" fmla="val 50000"/>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468312" y="17732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POR FRÍO </a:t>
            </a:r>
            <a:endParaRPr/>
          </a:p>
        </p:txBody>
      </p:sp>
      <p:sp>
        <p:nvSpPr>
          <p:cNvPr id="240" name="Google Shape;240;p32"/>
          <p:cNvSpPr txBox="1"/>
          <p:nvPr/>
        </p:nvSpPr>
        <p:spPr>
          <a:xfrm>
            <a:off x="2124075" y="3644900"/>
            <a:ext cx="4824412" cy="1152525"/>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BAJAR TEMEPRATURAS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los alimentos</a:t>
            </a:r>
            <a:endParaRPr/>
          </a:p>
        </p:txBody>
      </p:sp>
      <p:pic>
        <p:nvPicPr>
          <p:cNvPr id="246" name="Google Shape;246;p33" descr="http://img.vitonica.com/2010/08/frigo.jpg"/>
          <p:cNvPicPr preferRelativeResize="0"/>
          <p:nvPr/>
        </p:nvPicPr>
        <p:blipFill rotWithShape="1">
          <a:blip r:embed="rId3">
            <a:alphaModFix/>
          </a:blip>
          <a:srcRect/>
          <a:stretch/>
        </p:blipFill>
        <p:spPr>
          <a:xfrm>
            <a:off x="468312" y="1412875"/>
            <a:ext cx="5614987" cy="4216400"/>
          </a:xfrm>
          <a:prstGeom prst="rect">
            <a:avLst/>
          </a:prstGeom>
          <a:noFill/>
          <a:ln>
            <a:noFill/>
          </a:ln>
        </p:spPr>
      </p:pic>
      <p:sp>
        <p:nvSpPr>
          <p:cNvPr id="247" name="Google Shape;247;p33"/>
          <p:cNvSpPr txBox="1"/>
          <p:nvPr/>
        </p:nvSpPr>
        <p:spPr>
          <a:xfrm>
            <a:off x="6300787" y="2276475"/>
            <a:ext cx="2159000" cy="203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BAJADA DE TEMPERATURAS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REFRIGERACIÓN (baja T pero por encima de los cero º C 84-6 ºC)</a:t>
            </a:r>
            <a:endParaRPr/>
          </a:p>
        </p:txBody>
      </p:sp>
      <p:sp>
        <p:nvSpPr>
          <p:cNvPr id="248" name="Google Shape;248;p33"/>
          <p:cNvSpPr txBox="1"/>
          <p:nvPr/>
        </p:nvSpPr>
        <p:spPr>
          <a:xfrm>
            <a:off x="6292850" y="4797425"/>
            <a:ext cx="2160587" cy="1754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No destruye microorganismos, detiene su crecimiento</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VARIOS DÍAS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los alimentos</a:t>
            </a:r>
            <a:endParaRPr/>
          </a:p>
        </p:txBody>
      </p:sp>
      <p:sp>
        <p:nvSpPr>
          <p:cNvPr id="254" name="Google Shape;254;p34"/>
          <p:cNvSpPr txBox="1"/>
          <p:nvPr/>
        </p:nvSpPr>
        <p:spPr>
          <a:xfrm>
            <a:off x="5148262" y="1628775"/>
            <a:ext cx="3168650" cy="2308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CONGELACIÓN:</a:t>
            </a:r>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Temperatura del alimento por debajo de los 0ºC (-18º C)</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Temperaturas inferiores a -18ºC = -40ºC EN 120 MIN</a:t>
            </a:r>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ULTRACONGELACIÓN (supermercados y fábricas)</a:t>
            </a:r>
            <a:endParaRPr/>
          </a:p>
        </p:txBody>
      </p:sp>
      <p:sp>
        <p:nvSpPr>
          <p:cNvPr id="255" name="Google Shape;255;p34"/>
          <p:cNvSpPr txBox="1"/>
          <p:nvPr/>
        </p:nvSpPr>
        <p:spPr>
          <a:xfrm>
            <a:off x="5148262" y="4868862"/>
            <a:ext cx="2808287" cy="1477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Detiene crecimiento por completo de microorganismos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VARIOS MESES-AÑO</a:t>
            </a:r>
            <a:endParaRPr/>
          </a:p>
        </p:txBody>
      </p:sp>
      <p:pic>
        <p:nvPicPr>
          <p:cNvPr id="256" name="Google Shape;256;p34" descr="http://www.vitadelia.com/images/2012/07/alimentos-congelados-210811.jpg"/>
          <p:cNvPicPr preferRelativeResize="0"/>
          <p:nvPr/>
        </p:nvPicPr>
        <p:blipFill rotWithShape="1">
          <a:blip r:embed="rId3">
            <a:alphaModFix/>
          </a:blip>
          <a:srcRect/>
          <a:stretch/>
        </p:blipFill>
        <p:spPr>
          <a:xfrm>
            <a:off x="1258887" y="1196975"/>
            <a:ext cx="3248025" cy="2532062"/>
          </a:xfrm>
          <a:prstGeom prst="rect">
            <a:avLst/>
          </a:prstGeom>
          <a:noFill/>
          <a:ln>
            <a:noFill/>
          </a:ln>
        </p:spPr>
      </p:pic>
      <p:pic>
        <p:nvPicPr>
          <p:cNvPr id="257" name="Google Shape;257;p34" descr="http://www.congeladosdeca.com/rutaactualidad/alimentos-congelados-ii.jpg"/>
          <p:cNvPicPr preferRelativeResize="0"/>
          <p:nvPr/>
        </p:nvPicPr>
        <p:blipFill rotWithShape="1">
          <a:blip r:embed="rId4">
            <a:alphaModFix/>
          </a:blip>
          <a:srcRect/>
          <a:stretch/>
        </p:blipFill>
        <p:spPr>
          <a:xfrm>
            <a:off x="684212" y="4005262"/>
            <a:ext cx="3717925" cy="2543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los alimentos</a:t>
            </a:r>
            <a:endParaRPr/>
          </a:p>
        </p:txBody>
      </p:sp>
      <p:pic>
        <p:nvPicPr>
          <p:cNvPr id="263" name="Google Shape;263;p35" descr="http://www.senoriodesarria.com/37-113-large/leche-entera-pasteurizada-12x1-l.jpg"/>
          <p:cNvPicPr preferRelativeResize="0"/>
          <p:nvPr/>
        </p:nvPicPr>
        <p:blipFill rotWithShape="1">
          <a:blip r:embed="rId3">
            <a:alphaModFix/>
          </a:blip>
          <a:srcRect/>
          <a:stretch/>
        </p:blipFill>
        <p:spPr>
          <a:xfrm>
            <a:off x="323850" y="1916112"/>
            <a:ext cx="2857500" cy="2857500"/>
          </a:xfrm>
          <a:prstGeom prst="rect">
            <a:avLst/>
          </a:prstGeom>
          <a:noFill/>
          <a:ln>
            <a:noFill/>
          </a:ln>
        </p:spPr>
      </p:pic>
      <p:sp>
        <p:nvSpPr>
          <p:cNvPr id="264" name="Google Shape;264;p35"/>
          <p:cNvSpPr txBox="1"/>
          <p:nvPr/>
        </p:nvSpPr>
        <p:spPr>
          <a:xfrm>
            <a:off x="4284662" y="1773237"/>
            <a:ext cx="2879725" cy="2584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PASTEURIZACIÓN</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CONSERVAR POR AUMENTO DE T: 75-80ºC durante unos segundos (30s o hasta 20min depende del alimento)</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65" name="Google Shape;265;p35"/>
          <p:cNvSpPr txBox="1"/>
          <p:nvPr/>
        </p:nvSpPr>
        <p:spPr>
          <a:xfrm>
            <a:off x="4284662" y="4383087"/>
            <a:ext cx="3240087" cy="2309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No mata a todos los microorganismos</a:t>
            </a:r>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El alimento dura pocos días (5 a 7). Conserva todas sus propiedades. A T más altas algunas propiedades varían o se pierden</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los alimentos</a:t>
            </a:r>
            <a:endParaRPr/>
          </a:p>
        </p:txBody>
      </p:sp>
      <p:sp>
        <p:nvSpPr>
          <p:cNvPr id="271" name="Google Shape;271;p36"/>
          <p:cNvSpPr txBox="1"/>
          <p:nvPr/>
        </p:nvSpPr>
        <p:spPr>
          <a:xfrm>
            <a:off x="3871912" y="1628775"/>
            <a:ext cx="3436937"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ESTERILIZACIÓN</a:t>
            </a:r>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Calentar alimento a 100ºC durante unos segundos</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72" name="Google Shape;272;p36"/>
          <p:cNvSpPr txBox="1"/>
          <p:nvPr/>
        </p:nvSpPr>
        <p:spPr>
          <a:xfrm>
            <a:off x="5256212" y="2546350"/>
            <a:ext cx="3240087" cy="1477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Mata a todos los microoganismos pero el alimento puede perder CALIDAD (SABOR, OLOR, VITAMINAS…)</a:t>
            </a:r>
            <a:endParaRPr/>
          </a:p>
        </p:txBody>
      </p:sp>
      <p:sp>
        <p:nvSpPr>
          <p:cNvPr id="273" name="Google Shape;273;p36"/>
          <p:cNvSpPr/>
          <p:nvPr/>
        </p:nvSpPr>
        <p:spPr>
          <a:xfrm>
            <a:off x="6516687" y="4149725"/>
            <a:ext cx="576262" cy="1295400"/>
          </a:xfrm>
          <a:prstGeom prst="downArrow">
            <a:avLst>
              <a:gd name="adj1" fmla="val 16800"/>
              <a:gd name="adj2" fmla="val 50000"/>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74" name="Google Shape;274;p36"/>
          <p:cNvSpPr txBox="1"/>
          <p:nvPr/>
        </p:nvSpPr>
        <p:spPr>
          <a:xfrm>
            <a:off x="3635375" y="5656262"/>
            <a:ext cx="5113337"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MÉTODO UHT: Ultra Hight Temperature 150ºC DURANTE 3-5 s (EL  ALIMENTO NO PIERDE PROPIEDADES) DURA MUCHO MÁS (MESES)</a:t>
            </a:r>
            <a:endParaRPr/>
          </a:p>
        </p:txBody>
      </p:sp>
      <p:pic>
        <p:nvPicPr>
          <p:cNvPr id="275" name="Google Shape;275;p36"/>
          <p:cNvPicPr preferRelativeResize="0"/>
          <p:nvPr/>
        </p:nvPicPr>
        <p:blipFill rotWithShape="1">
          <a:blip r:embed="rId3">
            <a:alphaModFix/>
          </a:blip>
          <a:srcRect/>
          <a:stretch/>
        </p:blipFill>
        <p:spPr>
          <a:xfrm>
            <a:off x="827087" y="3551237"/>
            <a:ext cx="2609850" cy="3028950"/>
          </a:xfrm>
          <a:prstGeom prst="rect">
            <a:avLst/>
          </a:prstGeom>
          <a:noFill/>
          <a:ln>
            <a:noFill/>
          </a:ln>
        </p:spPr>
      </p:pic>
      <p:pic>
        <p:nvPicPr>
          <p:cNvPr id="276" name="Google Shape;276;p36" descr="http://locavoredelmundo.files.wordpress.com/2010/10/milk-uht.jpg"/>
          <p:cNvPicPr preferRelativeResize="0"/>
          <p:nvPr/>
        </p:nvPicPr>
        <p:blipFill rotWithShape="1">
          <a:blip r:embed="rId4">
            <a:alphaModFix/>
          </a:blip>
          <a:srcRect/>
          <a:stretch/>
        </p:blipFill>
        <p:spPr>
          <a:xfrm>
            <a:off x="584200" y="1133475"/>
            <a:ext cx="2843212" cy="21510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Deshidratación o secado/ahumado</a:t>
            </a:r>
            <a:endParaRPr/>
          </a:p>
        </p:txBody>
      </p:sp>
      <p:sp>
        <p:nvSpPr>
          <p:cNvPr id="282" name="Google Shape;282;p37"/>
          <p:cNvSpPr txBox="1"/>
          <p:nvPr/>
        </p:nvSpPr>
        <p:spPr>
          <a:xfrm>
            <a:off x="6659562" y="1844675"/>
            <a:ext cx="2089150" cy="3694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Quitar agua a los alimentos aplicando calor</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Microrganismos no crecen</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Pescado, frutas, leche</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283" name="Google Shape;283;p37" descr="http://www.portalechero.com/innovaportal/file/189/1/lecheenpolvo.jpg"/>
          <p:cNvPicPr preferRelativeResize="0"/>
          <p:nvPr/>
        </p:nvPicPr>
        <p:blipFill rotWithShape="1">
          <a:blip r:embed="rId3">
            <a:alphaModFix/>
          </a:blip>
          <a:srcRect/>
          <a:stretch/>
        </p:blipFill>
        <p:spPr>
          <a:xfrm>
            <a:off x="179387" y="1700212"/>
            <a:ext cx="2136775" cy="2665412"/>
          </a:xfrm>
          <a:prstGeom prst="rect">
            <a:avLst/>
          </a:prstGeom>
          <a:noFill/>
          <a:ln>
            <a:noFill/>
          </a:ln>
        </p:spPr>
      </p:pic>
      <p:pic>
        <p:nvPicPr>
          <p:cNvPr id="284" name="Google Shape;284;p37" descr="http://www.bel-ara.com/Coctel%20Fruta.JPG"/>
          <p:cNvPicPr preferRelativeResize="0"/>
          <p:nvPr/>
        </p:nvPicPr>
        <p:blipFill rotWithShape="1">
          <a:blip r:embed="rId4">
            <a:alphaModFix/>
          </a:blip>
          <a:srcRect/>
          <a:stretch/>
        </p:blipFill>
        <p:spPr>
          <a:xfrm>
            <a:off x="2987675" y="1341437"/>
            <a:ext cx="3163887" cy="2520950"/>
          </a:xfrm>
          <a:prstGeom prst="rect">
            <a:avLst/>
          </a:prstGeom>
          <a:noFill/>
          <a:ln>
            <a:noFill/>
          </a:ln>
        </p:spPr>
      </p:pic>
      <p:pic>
        <p:nvPicPr>
          <p:cNvPr id="285" name="Google Shape;285;p37" descr="http://www.recetin.com/wp-content/uploads/2011/01/salmon-ahumado.jpg"/>
          <p:cNvPicPr preferRelativeResize="0"/>
          <p:nvPr/>
        </p:nvPicPr>
        <p:blipFill rotWithShape="1">
          <a:blip r:embed="rId5">
            <a:alphaModFix/>
          </a:blip>
          <a:srcRect/>
          <a:stretch/>
        </p:blipFill>
        <p:spPr>
          <a:xfrm>
            <a:off x="2916237" y="4181475"/>
            <a:ext cx="2592387" cy="215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los alimentos</a:t>
            </a:r>
            <a:endParaRPr/>
          </a:p>
        </p:txBody>
      </p:sp>
      <p:sp>
        <p:nvSpPr>
          <p:cNvPr id="291" name="Google Shape;291;p38"/>
          <p:cNvSpPr txBox="1"/>
          <p:nvPr/>
        </p:nvSpPr>
        <p:spPr>
          <a:xfrm>
            <a:off x="5056187" y="1728787"/>
            <a:ext cx="3095625" cy="2309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ENVASADO AL VACÍO: atmósferas reductoras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ELIMINAR O2 PARA EVITAR OXIDACIÓN DE LOS ALIMENTOS y evitar crecimiento de microorganismos</a:t>
            </a:r>
            <a:endParaRPr/>
          </a:p>
        </p:txBody>
      </p:sp>
      <p:pic>
        <p:nvPicPr>
          <p:cNvPr id="292" name="Google Shape;292;p38" descr="http://blogjamoniberico.files.wordpress.com/2012/01/jamon_env_vacio.jpg"/>
          <p:cNvPicPr preferRelativeResize="0"/>
          <p:nvPr/>
        </p:nvPicPr>
        <p:blipFill rotWithShape="1">
          <a:blip r:embed="rId3">
            <a:alphaModFix/>
          </a:blip>
          <a:srcRect/>
          <a:stretch/>
        </p:blipFill>
        <p:spPr>
          <a:xfrm>
            <a:off x="615950" y="1268412"/>
            <a:ext cx="3427412" cy="2570162"/>
          </a:xfrm>
          <a:prstGeom prst="rect">
            <a:avLst/>
          </a:prstGeom>
          <a:noFill/>
          <a:ln>
            <a:noFill/>
          </a:ln>
        </p:spPr>
      </p:pic>
      <p:pic>
        <p:nvPicPr>
          <p:cNvPr id="293" name="Google Shape;293;p38" descr="http://www.bolsarapid.com/img/cms/envasado%20al%20vacio.jpg"/>
          <p:cNvPicPr preferRelativeResize="0"/>
          <p:nvPr/>
        </p:nvPicPr>
        <p:blipFill rotWithShape="1">
          <a:blip r:embed="rId4">
            <a:alphaModFix/>
          </a:blip>
          <a:srcRect/>
          <a:stretch/>
        </p:blipFill>
        <p:spPr>
          <a:xfrm>
            <a:off x="523875" y="4027487"/>
            <a:ext cx="3781425" cy="2619375"/>
          </a:xfrm>
          <a:prstGeom prst="rect">
            <a:avLst/>
          </a:prstGeom>
          <a:noFill/>
          <a:ln>
            <a:noFill/>
          </a:ln>
        </p:spPr>
      </p:pic>
      <p:sp>
        <p:nvSpPr>
          <p:cNvPr id="294" name="Google Shape;294;p38"/>
          <p:cNvSpPr txBox="1"/>
          <p:nvPr/>
        </p:nvSpPr>
        <p:spPr>
          <a:xfrm>
            <a:off x="5667375" y="4598987"/>
            <a:ext cx="1873250" cy="1476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SEMANAS-MES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Una vez abierto, consumo breve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Conservación de alimentos </a:t>
            </a:r>
            <a:endParaRPr/>
          </a:p>
        </p:txBody>
      </p:sp>
      <p:pic>
        <p:nvPicPr>
          <p:cNvPr id="300" name="Google Shape;300;p39" descr="http://t2.gstatic.com/images?q=tbn:ANd9GcQwd_bO7gJ9LrNBcTsmO14sJZwuoph6TdbRVWPJpcwOoFsSLUaE"/>
          <p:cNvPicPr preferRelativeResize="0"/>
          <p:nvPr/>
        </p:nvPicPr>
        <p:blipFill rotWithShape="1">
          <a:blip r:embed="rId3">
            <a:alphaModFix/>
          </a:blip>
          <a:srcRect/>
          <a:stretch/>
        </p:blipFill>
        <p:spPr>
          <a:xfrm>
            <a:off x="755650" y="1628775"/>
            <a:ext cx="2736850" cy="2124075"/>
          </a:xfrm>
          <a:prstGeom prst="rect">
            <a:avLst/>
          </a:prstGeom>
          <a:noFill/>
          <a:ln>
            <a:noFill/>
          </a:ln>
        </p:spPr>
      </p:pic>
      <p:sp>
        <p:nvSpPr>
          <p:cNvPr id="301" name="Google Shape;301;p39"/>
          <p:cNvSpPr txBox="1"/>
          <p:nvPr/>
        </p:nvSpPr>
        <p:spPr>
          <a:xfrm>
            <a:off x="4356100" y="1619250"/>
            <a:ext cx="3529012" cy="1754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ADITIVOS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 : conservantes, emulgentes, colorntes….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SAL, vinagre, azúcar, alcohol</a:t>
            </a:r>
            <a:endParaRPr/>
          </a:p>
        </p:txBody>
      </p:sp>
      <p:pic>
        <p:nvPicPr>
          <p:cNvPr id="302" name="Google Shape;302;p39" descr="http://www.innovacion.gob.sv/inventa/images/conservacion_de_alimentos.jpg"/>
          <p:cNvPicPr preferRelativeResize="0"/>
          <p:nvPr/>
        </p:nvPicPr>
        <p:blipFill rotWithShape="1">
          <a:blip r:embed="rId4">
            <a:alphaModFix/>
          </a:blip>
          <a:srcRect/>
          <a:stretch/>
        </p:blipFill>
        <p:spPr>
          <a:xfrm>
            <a:off x="585787" y="4030662"/>
            <a:ext cx="3076575" cy="2454275"/>
          </a:xfrm>
          <a:prstGeom prst="rect">
            <a:avLst/>
          </a:prstGeom>
          <a:noFill/>
          <a:ln>
            <a:noFill/>
          </a:ln>
        </p:spPr>
      </p:pic>
      <p:sp>
        <p:nvSpPr>
          <p:cNvPr id="303" name="Google Shape;303;p39"/>
          <p:cNvSpPr txBox="1"/>
          <p:nvPr/>
        </p:nvSpPr>
        <p:spPr>
          <a:xfrm>
            <a:off x="4211637" y="3789362"/>
            <a:ext cx="3240087" cy="2863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DESTRUYE MICROORGANISMOS (CAMBIO DE Ph)</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Encurtidos, mermeladas, pescado</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Varios meses- año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Pirámide de alimentos</a:t>
            </a:r>
            <a:endParaRPr/>
          </a:p>
        </p:txBody>
      </p:sp>
      <p:pic>
        <p:nvPicPr>
          <p:cNvPr id="95" name="Google Shape;95;p14" descr="piramide-nutricional.jpg"/>
          <p:cNvPicPr preferRelativeResize="0"/>
          <p:nvPr/>
        </p:nvPicPr>
        <p:blipFill rotWithShape="1">
          <a:blip r:embed="rId3">
            <a:alphaModFix/>
          </a:blip>
          <a:srcRect/>
          <a:stretch/>
        </p:blipFill>
        <p:spPr>
          <a:xfrm>
            <a:off x="1476375" y="1482725"/>
            <a:ext cx="6430962" cy="4619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457200" y="274637"/>
            <a:ext cx="8229600" cy="7064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Interpretación de etiquetas</a:t>
            </a:r>
            <a:endParaRPr/>
          </a:p>
        </p:txBody>
      </p:sp>
      <p:pic>
        <p:nvPicPr>
          <p:cNvPr id="309" name="Google Shape;309;p40"/>
          <p:cNvPicPr preferRelativeResize="0"/>
          <p:nvPr/>
        </p:nvPicPr>
        <p:blipFill rotWithShape="1">
          <a:blip r:embed="rId3">
            <a:alphaModFix/>
          </a:blip>
          <a:srcRect/>
          <a:stretch/>
        </p:blipFill>
        <p:spPr>
          <a:xfrm>
            <a:off x="1728787" y="2011362"/>
            <a:ext cx="5884862" cy="3959225"/>
          </a:xfrm>
          <a:prstGeom prst="rect">
            <a:avLst/>
          </a:prstGeom>
          <a:noFill/>
          <a:ln>
            <a:noFill/>
          </a:ln>
        </p:spPr>
      </p:pic>
      <p:cxnSp>
        <p:nvCxnSpPr>
          <p:cNvPr id="310" name="Google Shape;310;p40"/>
          <p:cNvCxnSpPr/>
          <p:nvPr/>
        </p:nvCxnSpPr>
        <p:spPr>
          <a:xfrm>
            <a:off x="1476375" y="2727325"/>
            <a:ext cx="1403350" cy="1457325"/>
          </a:xfrm>
          <a:prstGeom prst="straightConnector1">
            <a:avLst/>
          </a:prstGeom>
          <a:noFill/>
          <a:ln w="44450" cap="flat" cmpd="sng">
            <a:solidFill>
              <a:schemeClr val="dk1"/>
            </a:solidFill>
            <a:prstDash val="solid"/>
            <a:miter lim="8000"/>
            <a:headEnd type="none" w="sm" len="sm"/>
            <a:tailEnd type="stealth" w="med" len="med"/>
          </a:ln>
        </p:spPr>
      </p:cxnSp>
      <p:cxnSp>
        <p:nvCxnSpPr>
          <p:cNvPr id="311" name="Google Shape;311;p40"/>
          <p:cNvCxnSpPr/>
          <p:nvPr/>
        </p:nvCxnSpPr>
        <p:spPr>
          <a:xfrm>
            <a:off x="2036762" y="1616075"/>
            <a:ext cx="265112" cy="627062"/>
          </a:xfrm>
          <a:prstGeom prst="straightConnector1">
            <a:avLst/>
          </a:prstGeom>
          <a:noFill/>
          <a:ln w="44450" cap="flat" cmpd="sng">
            <a:solidFill>
              <a:schemeClr val="dk1"/>
            </a:solidFill>
            <a:prstDash val="solid"/>
            <a:miter lim="8000"/>
            <a:headEnd type="none" w="sm" len="sm"/>
            <a:tailEnd type="stealth" w="med" len="med"/>
          </a:ln>
        </p:spPr>
      </p:cxnSp>
      <p:cxnSp>
        <p:nvCxnSpPr>
          <p:cNvPr id="312" name="Google Shape;312;p40"/>
          <p:cNvCxnSpPr/>
          <p:nvPr/>
        </p:nvCxnSpPr>
        <p:spPr>
          <a:xfrm rot="10800000">
            <a:off x="3924300" y="5664200"/>
            <a:ext cx="935037" cy="428625"/>
          </a:xfrm>
          <a:prstGeom prst="straightConnector1">
            <a:avLst/>
          </a:prstGeom>
          <a:noFill/>
          <a:ln w="44450" cap="flat" cmpd="sng">
            <a:solidFill>
              <a:schemeClr val="dk1"/>
            </a:solidFill>
            <a:prstDash val="solid"/>
            <a:miter lim="8000"/>
            <a:headEnd type="none" w="sm" len="sm"/>
            <a:tailEnd type="stealth" w="med" len="med"/>
          </a:ln>
        </p:spPr>
      </p:cxnSp>
      <p:cxnSp>
        <p:nvCxnSpPr>
          <p:cNvPr id="313" name="Google Shape;313;p40"/>
          <p:cNvCxnSpPr/>
          <p:nvPr/>
        </p:nvCxnSpPr>
        <p:spPr>
          <a:xfrm>
            <a:off x="1281112" y="4184650"/>
            <a:ext cx="863600" cy="887412"/>
          </a:xfrm>
          <a:prstGeom prst="straightConnector1">
            <a:avLst/>
          </a:prstGeom>
          <a:noFill/>
          <a:ln w="44450" cap="flat" cmpd="sng">
            <a:solidFill>
              <a:schemeClr val="dk1"/>
            </a:solidFill>
            <a:prstDash val="solid"/>
            <a:miter lim="8000"/>
            <a:headEnd type="none" w="sm" len="sm"/>
            <a:tailEnd type="stealth" w="med" len="med"/>
          </a:ln>
        </p:spPr>
      </p:cxnSp>
      <p:cxnSp>
        <p:nvCxnSpPr>
          <p:cNvPr id="314" name="Google Shape;314;p40"/>
          <p:cNvCxnSpPr/>
          <p:nvPr/>
        </p:nvCxnSpPr>
        <p:spPr>
          <a:xfrm flipH="1">
            <a:off x="6156325" y="1555750"/>
            <a:ext cx="395287" cy="1152525"/>
          </a:xfrm>
          <a:prstGeom prst="straightConnector1">
            <a:avLst/>
          </a:prstGeom>
          <a:noFill/>
          <a:ln w="44450" cap="flat" cmpd="sng">
            <a:solidFill>
              <a:schemeClr val="dk1"/>
            </a:solidFill>
            <a:prstDash val="solid"/>
            <a:miter lim="8000"/>
            <a:headEnd type="none" w="sm" len="sm"/>
            <a:tailEnd type="stealth" w="med" len="med"/>
          </a:ln>
        </p:spPr>
      </p:cxnSp>
      <p:cxnSp>
        <p:nvCxnSpPr>
          <p:cNvPr id="315" name="Google Shape;315;p40"/>
          <p:cNvCxnSpPr/>
          <p:nvPr/>
        </p:nvCxnSpPr>
        <p:spPr>
          <a:xfrm rot="10800000" flipH="1">
            <a:off x="2268537" y="5786437"/>
            <a:ext cx="377825" cy="590550"/>
          </a:xfrm>
          <a:prstGeom prst="straightConnector1">
            <a:avLst/>
          </a:prstGeom>
          <a:noFill/>
          <a:ln w="44450" cap="flat" cmpd="sng">
            <a:solidFill>
              <a:schemeClr val="dk1"/>
            </a:solidFill>
            <a:prstDash val="solid"/>
            <a:miter lim="8000"/>
            <a:headEnd type="none" w="sm" len="sm"/>
            <a:tailEnd type="stealth" w="med" len="med"/>
          </a:ln>
        </p:spPr>
      </p:cxnSp>
      <p:cxnSp>
        <p:nvCxnSpPr>
          <p:cNvPr id="316" name="Google Shape;316;p40"/>
          <p:cNvCxnSpPr/>
          <p:nvPr/>
        </p:nvCxnSpPr>
        <p:spPr>
          <a:xfrm rot="10800000" flipH="1">
            <a:off x="1281112" y="5300662"/>
            <a:ext cx="842962" cy="209550"/>
          </a:xfrm>
          <a:prstGeom prst="straightConnector1">
            <a:avLst/>
          </a:prstGeom>
          <a:noFill/>
          <a:ln w="44450" cap="flat" cmpd="sng">
            <a:solidFill>
              <a:schemeClr val="dk1"/>
            </a:solidFill>
            <a:prstDash val="solid"/>
            <a:miter lim="8000"/>
            <a:headEnd type="none" w="sm" len="sm"/>
            <a:tailEnd type="stealth" w="med" len="med"/>
          </a:ln>
        </p:spPr>
      </p:cxnSp>
      <p:sp>
        <p:nvSpPr>
          <p:cNvPr id="317" name="Google Shape;317;p40"/>
          <p:cNvSpPr txBox="1"/>
          <p:nvPr/>
        </p:nvSpPr>
        <p:spPr>
          <a:xfrm>
            <a:off x="4033837" y="1162050"/>
            <a:ext cx="1511300" cy="246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RECOMENDACIONES</a:t>
            </a:r>
            <a:endParaRPr/>
          </a:p>
        </p:txBody>
      </p:sp>
      <p:sp>
        <p:nvSpPr>
          <p:cNvPr id="318" name="Google Shape;318;p40"/>
          <p:cNvSpPr txBox="1"/>
          <p:nvPr/>
        </p:nvSpPr>
        <p:spPr>
          <a:xfrm>
            <a:off x="6300787" y="1038225"/>
            <a:ext cx="1511300"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MARCA o DENOMINACIÓN COMERCIAL </a:t>
            </a:r>
            <a:endParaRPr/>
          </a:p>
        </p:txBody>
      </p:sp>
      <p:sp>
        <p:nvSpPr>
          <p:cNvPr id="319" name="Google Shape;319;p40"/>
          <p:cNvSpPr txBox="1"/>
          <p:nvPr/>
        </p:nvSpPr>
        <p:spPr>
          <a:xfrm>
            <a:off x="4103687" y="6129337"/>
            <a:ext cx="1512887" cy="247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PESO NETO (e)</a:t>
            </a:r>
            <a:endParaRPr/>
          </a:p>
        </p:txBody>
      </p:sp>
      <p:sp>
        <p:nvSpPr>
          <p:cNvPr id="320" name="Google Shape;320;p40"/>
          <p:cNvSpPr txBox="1"/>
          <p:nvPr/>
        </p:nvSpPr>
        <p:spPr>
          <a:xfrm>
            <a:off x="115887" y="2019300"/>
            <a:ext cx="1512887"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ETIQUETADO NUTRICIONAL: Energía</a:t>
            </a:r>
            <a:endParaRPr/>
          </a:p>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Nutrientes en g y CDR</a:t>
            </a:r>
            <a:endParaRPr/>
          </a:p>
        </p:txBody>
      </p:sp>
      <p:sp>
        <p:nvSpPr>
          <p:cNvPr id="321" name="Google Shape;321;p40"/>
          <p:cNvSpPr txBox="1"/>
          <p:nvPr/>
        </p:nvSpPr>
        <p:spPr>
          <a:xfrm>
            <a:off x="179387" y="5264150"/>
            <a:ext cx="1204912"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LISTA INGREDIENTES</a:t>
            </a:r>
            <a:endParaRPr/>
          </a:p>
        </p:txBody>
      </p:sp>
      <p:sp>
        <p:nvSpPr>
          <p:cNvPr id="322" name="Google Shape;322;p40"/>
          <p:cNvSpPr txBox="1"/>
          <p:nvPr/>
        </p:nvSpPr>
        <p:spPr>
          <a:xfrm>
            <a:off x="138112" y="3584575"/>
            <a:ext cx="1512887"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DESCRIPCIÓN DEL PRODUCTO O DENOMINACIÓN DEL PRODUCTO</a:t>
            </a:r>
            <a:endParaRPr/>
          </a:p>
        </p:txBody>
      </p:sp>
      <p:sp>
        <p:nvSpPr>
          <p:cNvPr id="323" name="Google Shape;323;p40"/>
          <p:cNvSpPr txBox="1"/>
          <p:nvPr/>
        </p:nvSpPr>
        <p:spPr>
          <a:xfrm>
            <a:off x="1281112" y="6338887"/>
            <a:ext cx="1511300"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FABRICANTES: NESTLÈ</a:t>
            </a:r>
            <a:endParaRPr/>
          </a:p>
        </p:txBody>
      </p:sp>
      <p:sp>
        <p:nvSpPr>
          <p:cNvPr id="324" name="Google Shape;324;p40"/>
          <p:cNvSpPr txBox="1"/>
          <p:nvPr/>
        </p:nvSpPr>
        <p:spPr>
          <a:xfrm>
            <a:off x="5795962" y="5970587"/>
            <a:ext cx="2998787" cy="738187"/>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200" b="0" i="0" u="none" strike="noStrike" cap="none">
                <a:solidFill>
                  <a:srgbClr val="FFFFFF"/>
                </a:solidFill>
                <a:latin typeface="Calibri"/>
                <a:ea typeface="Calibri"/>
                <a:cs typeface="Calibri"/>
                <a:sym typeface="Calibri"/>
              </a:rPr>
              <a:t>FECHA DE CADUCIDAD 12/2014</a:t>
            </a:r>
            <a:endParaRPr/>
          </a:p>
          <a:p>
            <a:pPr marL="0" marR="0" lvl="0" indent="0" algn="ctr" rtl="0">
              <a:lnSpc>
                <a:spcPct val="100000"/>
              </a:lnSpc>
              <a:spcBef>
                <a:spcPts val="0"/>
              </a:spcBef>
              <a:spcAft>
                <a:spcPts val="0"/>
              </a:spcAft>
              <a:buClr>
                <a:srgbClr val="FFFFFF"/>
              </a:buClr>
              <a:buFont typeface="Calibri"/>
              <a:buNone/>
            </a:pPr>
            <a:r>
              <a:rPr lang="en-US" sz="1200" b="0" i="0" u="none" strike="noStrike" cap="none">
                <a:solidFill>
                  <a:srgbClr val="FFFFFF"/>
                </a:solidFill>
                <a:latin typeface="Calibri"/>
                <a:ea typeface="Calibri"/>
                <a:cs typeface="Calibri"/>
                <a:sym typeface="Calibri"/>
              </a:rPr>
              <a:t>FECHA CONSUMO PREFERENTE011/11/2014</a:t>
            </a:r>
            <a:endParaRPr/>
          </a:p>
        </p:txBody>
      </p:sp>
      <p:cxnSp>
        <p:nvCxnSpPr>
          <p:cNvPr id="325" name="Google Shape;325;p40"/>
          <p:cNvCxnSpPr/>
          <p:nvPr/>
        </p:nvCxnSpPr>
        <p:spPr>
          <a:xfrm flipH="1">
            <a:off x="3348037" y="1528762"/>
            <a:ext cx="950912" cy="1143000"/>
          </a:xfrm>
          <a:prstGeom prst="straightConnector1">
            <a:avLst/>
          </a:prstGeom>
          <a:noFill/>
          <a:ln w="44450" cap="flat" cmpd="sng">
            <a:solidFill>
              <a:schemeClr val="dk1"/>
            </a:solidFill>
            <a:prstDash val="solid"/>
            <a:miter lim="8000"/>
            <a:headEnd type="none" w="sm" len="sm"/>
            <a:tailEnd type="stealth" w="med" len="med"/>
          </a:ln>
        </p:spPr>
      </p:cxnSp>
      <p:sp>
        <p:nvSpPr>
          <p:cNvPr id="326" name="Google Shape;326;p40"/>
          <p:cNvSpPr txBox="1"/>
          <p:nvPr/>
        </p:nvSpPr>
        <p:spPr>
          <a:xfrm>
            <a:off x="4186237" y="1314450"/>
            <a:ext cx="1511300" cy="246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RECOMENDACIONES</a:t>
            </a:r>
            <a:endParaRPr/>
          </a:p>
        </p:txBody>
      </p:sp>
      <p:sp>
        <p:nvSpPr>
          <p:cNvPr id="327" name="Google Shape;327;p40"/>
          <p:cNvSpPr txBox="1"/>
          <p:nvPr/>
        </p:nvSpPr>
        <p:spPr>
          <a:xfrm>
            <a:off x="935037" y="908050"/>
            <a:ext cx="1711325"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FORMA DE CONSERVACIÓN: deshidratado, pulverizado en bote</a:t>
            </a:r>
            <a:endParaRPr/>
          </a:p>
        </p:txBody>
      </p:sp>
      <p:sp>
        <p:nvSpPr>
          <p:cNvPr id="328" name="Google Shape;328;p40"/>
          <p:cNvSpPr txBox="1"/>
          <p:nvPr/>
        </p:nvSpPr>
        <p:spPr>
          <a:xfrm>
            <a:off x="7667625" y="3789362"/>
            <a:ext cx="1331912"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000" b="0" i="0" u="none" strike="noStrike" cap="none">
                <a:solidFill>
                  <a:schemeClr val="dk1"/>
                </a:solidFill>
                <a:latin typeface="Arial"/>
                <a:ea typeface="Arial"/>
                <a:cs typeface="Arial"/>
                <a:sym typeface="Arial"/>
              </a:rPr>
              <a:t>MODO DE CONSERVACION: conservar en lugar fresco y seco</a:t>
            </a:r>
            <a:endParaRPr/>
          </a:p>
        </p:txBody>
      </p:sp>
      <p:cxnSp>
        <p:nvCxnSpPr>
          <p:cNvPr id="329" name="Google Shape;329;p40"/>
          <p:cNvCxnSpPr/>
          <p:nvPr/>
        </p:nvCxnSpPr>
        <p:spPr>
          <a:xfrm rot="5400000">
            <a:off x="5403056" y="2513806"/>
            <a:ext cx="947737" cy="4914900"/>
          </a:xfrm>
          <a:prstGeom prst="straightConnector1">
            <a:avLst/>
          </a:prstGeom>
          <a:noFill/>
          <a:ln w="44450" cap="flat" cmpd="sng">
            <a:solidFill>
              <a:schemeClr val="dk1"/>
            </a:solidFill>
            <a:prstDash val="solid"/>
            <a:miter lim="8000"/>
            <a:headEnd type="none" w="sm" len="sm"/>
            <a:tailEnd type="stealth" w="med" len="med"/>
          </a:ln>
        </p:spPr>
      </p:cxnSp>
      <p:cxnSp>
        <p:nvCxnSpPr>
          <p:cNvPr id="330" name="Google Shape;330;p40"/>
          <p:cNvCxnSpPr/>
          <p:nvPr/>
        </p:nvCxnSpPr>
        <p:spPr>
          <a:xfrm rot="10800000">
            <a:off x="3779837" y="5445125"/>
            <a:ext cx="2087562" cy="647700"/>
          </a:xfrm>
          <a:prstGeom prst="straightConnector1">
            <a:avLst/>
          </a:prstGeom>
          <a:noFill/>
          <a:ln w="44450" cap="flat" cmpd="sng">
            <a:solidFill>
              <a:schemeClr val="dk1"/>
            </a:solidFill>
            <a:prstDash val="solid"/>
            <a:miter lim="8000"/>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1"/>
          <p:cNvPicPr preferRelativeResize="0"/>
          <p:nvPr/>
        </p:nvPicPr>
        <p:blipFill rotWithShape="1">
          <a:blip r:embed="rId3">
            <a:alphaModFix/>
          </a:blip>
          <a:srcRect/>
          <a:stretch/>
        </p:blipFill>
        <p:spPr>
          <a:xfrm>
            <a:off x="238125" y="1009650"/>
            <a:ext cx="8667750"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539750" y="26368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Fin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Dieta equilibrada: </a:t>
            </a:r>
            <a:r>
              <a:rPr lang="en-US" sz="1800" b="0" i="0" u="none" strike="noStrike" cap="none">
                <a:solidFill>
                  <a:schemeClr val="dk1"/>
                </a:solidFill>
                <a:latin typeface="Calibri"/>
                <a:ea typeface="Calibri"/>
                <a:cs typeface="Calibri"/>
                <a:sym typeface="Calibri"/>
              </a:rPr>
              <a:t>conjunto de alimentos que aportan todos  los nutrientes que necesitamos en la cantidad adecuada o recomendada</a:t>
            </a:r>
            <a:endParaRPr/>
          </a:p>
        </p:txBody>
      </p:sp>
      <p:pic>
        <p:nvPicPr>
          <p:cNvPr id="101" name="Google Shape;101;p15"/>
          <p:cNvPicPr preferRelativeResize="0"/>
          <p:nvPr/>
        </p:nvPicPr>
        <p:blipFill rotWithShape="1">
          <a:blip r:embed="rId3">
            <a:alphaModFix/>
          </a:blip>
          <a:srcRect/>
          <a:stretch/>
        </p:blipFill>
        <p:spPr>
          <a:xfrm>
            <a:off x="755650" y="1916112"/>
            <a:ext cx="7345362" cy="46085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Malnutrición en el mundo desarrollado</a:t>
            </a:r>
            <a:endParaRPr/>
          </a:p>
        </p:txBody>
      </p:sp>
      <p:sp>
        <p:nvSpPr>
          <p:cNvPr id="130" name="Google Shape;130;p19"/>
          <p:cNvSpPr txBox="1"/>
          <p:nvPr/>
        </p:nvSpPr>
        <p:spPr>
          <a:xfrm>
            <a:off x="468312" y="1844675"/>
            <a:ext cx="3095625" cy="936625"/>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Obesidad: por exceso</a:t>
            </a:r>
            <a:endParaRPr/>
          </a:p>
        </p:txBody>
      </p:sp>
      <p:sp>
        <p:nvSpPr>
          <p:cNvPr id="131" name="Google Shape;131;p19"/>
          <p:cNvSpPr txBox="1"/>
          <p:nvPr/>
        </p:nvSpPr>
        <p:spPr>
          <a:xfrm>
            <a:off x="3635375" y="1628775"/>
            <a:ext cx="4932362" cy="203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400" b="0" i="0" u="none" strike="noStrike" cap="none">
                <a:solidFill>
                  <a:schemeClr val="dk1"/>
                </a:solidFill>
                <a:latin typeface="Calibri"/>
                <a:ea typeface="Calibri"/>
                <a:cs typeface="Calibri"/>
                <a:sym typeface="Calibri"/>
              </a:rPr>
              <a:t>Es una enfermedad crónica originada por muchas causas y con numerosas complicaciones, la obesidad se caracteriza por el exceso de grasa en el organismo y se presenta cuando el </a:t>
            </a:r>
            <a:r>
              <a:rPr lang="en-US" sz="1400" b="0" i="0" u="sng" strike="noStrike" cap="none">
                <a:solidFill>
                  <a:schemeClr val="hlink"/>
                </a:solidFill>
                <a:latin typeface="Arial"/>
                <a:ea typeface="Arial"/>
                <a:cs typeface="Arial"/>
                <a:sym typeface="Arial"/>
                <a:hlinkClick r:id="rId3"/>
              </a:rPr>
              <a:t>índice de masa corporal</a:t>
            </a:r>
            <a:r>
              <a:rPr lang="en-US" sz="1400" b="0" i="0" u="none" strike="noStrike" cap="none">
                <a:solidFill>
                  <a:schemeClr val="dk1"/>
                </a:solidFill>
                <a:latin typeface="Calibri"/>
                <a:ea typeface="Calibri"/>
                <a:cs typeface="Calibri"/>
                <a:sym typeface="Calibri"/>
              </a:rPr>
              <a:t>Es una enfermedad crónica originada por muchas causas y con numerosas complicaciones, la obesidad se caracteriza por el exceso de grasa en el organismo y se presenta cuando el índice de masa corporal en el adulto es mayor de 30 kg/m² según la OMS (</a:t>
            </a:r>
            <a:r>
              <a:rPr lang="en-US" sz="1400" b="0" i="0" u="sng" strike="noStrike" cap="none">
                <a:solidFill>
                  <a:schemeClr val="hlink"/>
                </a:solidFill>
                <a:latin typeface="Arial"/>
                <a:ea typeface="Arial"/>
                <a:cs typeface="Arial"/>
                <a:sym typeface="Arial"/>
                <a:hlinkClick r:id="rId4"/>
              </a:rPr>
              <a:t>Organización Mundial de la Salud</a:t>
            </a:r>
            <a:r>
              <a:rPr lang="en-US" sz="14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Font typeface="Calibri"/>
              <a:buNone/>
            </a:pPr>
            <a:r>
              <a:rPr lang="en-US" sz="1400" b="0" i="0" u="none" strike="noStrike" cap="none">
                <a:solidFill>
                  <a:schemeClr val="dk1"/>
                </a:solidFill>
                <a:latin typeface="Calibri"/>
                <a:ea typeface="Calibri"/>
                <a:cs typeface="Calibri"/>
                <a:sym typeface="Calibri"/>
              </a:rPr>
              <a:t>El primer paso para saber si existe obesidad o no, es conocer el índice de masa corporal (IMC), lo que se obtiene haciendo un cálculo entre la estatura y el peso del individuo y éste elevado al cuadrado.</a:t>
            </a:r>
            <a:endParaRPr/>
          </a:p>
        </p:txBody>
      </p:sp>
      <p:sp>
        <p:nvSpPr>
          <p:cNvPr id="132" name="Google Shape;132;p19"/>
          <p:cNvSpPr txBox="1"/>
          <p:nvPr/>
        </p:nvSpPr>
        <p:spPr>
          <a:xfrm>
            <a:off x="250825" y="4437062"/>
            <a:ext cx="4572000" cy="2062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600" b="0" i="0" u="none" strike="noStrike" cap="none">
                <a:solidFill>
                  <a:schemeClr val="dk1"/>
                </a:solidFill>
                <a:latin typeface="Calibri"/>
                <a:ea typeface="Calibri"/>
                <a:cs typeface="Calibri"/>
                <a:sym typeface="Calibri"/>
              </a:rPr>
              <a:t>Anteriormente se consideraba a la persona con sobrepeso como una persona que gozaba de buena salud, sin embargo ahora se sabe que la obesidad tiene múltiples consecuencias negativas en salud. Actualmente se acepta que la obesidad es factor causal de otras enfermedades como lo son los padecimientos cardiovasculares, dermatológicos, gastrointestinales, diabéticos, osteoarticulares, etc.</a:t>
            </a:r>
            <a:endParaRPr/>
          </a:p>
        </p:txBody>
      </p:sp>
      <p:pic>
        <p:nvPicPr>
          <p:cNvPr id="133" name="Google Shape;133;p19" descr="obesidad2.jpg"/>
          <p:cNvPicPr preferRelativeResize="0"/>
          <p:nvPr/>
        </p:nvPicPr>
        <p:blipFill rotWithShape="1">
          <a:blip r:embed="rId5">
            <a:alphaModFix/>
          </a:blip>
          <a:srcRect/>
          <a:stretch/>
        </p:blipFill>
        <p:spPr>
          <a:xfrm>
            <a:off x="5580062" y="3716337"/>
            <a:ext cx="2233612" cy="2792412"/>
          </a:xfrm>
          <a:prstGeom prst="rect">
            <a:avLst/>
          </a:prstGeom>
          <a:noFill/>
          <a:ln>
            <a:noFill/>
          </a:ln>
        </p:spPr>
      </p:pic>
      <p:pic>
        <p:nvPicPr>
          <p:cNvPr id="134" name="Google Shape;134;p19" descr="obesidad1.jpg"/>
          <p:cNvPicPr preferRelativeResize="0"/>
          <p:nvPr/>
        </p:nvPicPr>
        <p:blipFill rotWithShape="1">
          <a:blip r:embed="rId6">
            <a:alphaModFix/>
          </a:blip>
          <a:srcRect/>
          <a:stretch/>
        </p:blipFill>
        <p:spPr>
          <a:xfrm>
            <a:off x="323850" y="1773237"/>
            <a:ext cx="57658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0" descr="19473.jpg"/>
          <p:cNvPicPr preferRelativeResize="0"/>
          <p:nvPr/>
        </p:nvPicPr>
        <p:blipFill rotWithShape="1">
          <a:blip r:embed="rId3">
            <a:alphaModFix/>
          </a:blip>
          <a:srcRect/>
          <a:stretch/>
        </p:blipFill>
        <p:spPr>
          <a:xfrm>
            <a:off x="1241425" y="765175"/>
            <a:ext cx="6480175" cy="518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Malnutrición en el mundo desarrollado</a:t>
            </a:r>
            <a:endParaRPr/>
          </a:p>
        </p:txBody>
      </p:sp>
      <p:sp>
        <p:nvSpPr>
          <p:cNvPr id="145" name="Google Shape;145;p21"/>
          <p:cNvSpPr txBox="1"/>
          <p:nvPr/>
        </p:nvSpPr>
        <p:spPr>
          <a:xfrm>
            <a:off x="1403350" y="1484312"/>
            <a:ext cx="6553200" cy="1008062"/>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Anorexia y bulimia: por defecto voluntario (trastorno psicológico)</a:t>
            </a:r>
            <a:endParaRPr/>
          </a:p>
        </p:txBody>
      </p:sp>
      <p:sp>
        <p:nvSpPr>
          <p:cNvPr id="146" name="Google Shape;146;p21"/>
          <p:cNvSpPr txBox="1"/>
          <p:nvPr/>
        </p:nvSpPr>
        <p:spPr>
          <a:xfrm>
            <a:off x="468312" y="2781300"/>
            <a:ext cx="2951162" cy="792162"/>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ANOREXIA</a:t>
            </a:r>
            <a:endParaRPr/>
          </a:p>
        </p:txBody>
      </p:sp>
      <p:sp>
        <p:nvSpPr>
          <p:cNvPr id="147" name="Google Shape;147;p21"/>
          <p:cNvSpPr txBox="1"/>
          <p:nvPr/>
        </p:nvSpPr>
        <p:spPr>
          <a:xfrm>
            <a:off x="3492500" y="2852737"/>
            <a:ext cx="4751387" cy="3786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600" b="0" i="0" u="none" strike="noStrike" cap="none">
                <a:solidFill>
                  <a:schemeClr val="dk1"/>
                </a:solidFill>
                <a:latin typeface="Calibri"/>
                <a:ea typeface="Calibri"/>
                <a:cs typeface="Calibri"/>
                <a:sym typeface="Calibri"/>
              </a:rPr>
              <a:t>La anorexia es principalmente tener miedo a engordar, el enfermo frente al espejo siempre se ve gordo, incluso cuando les hacen saber que están muy por debajo de su estado óptimo. El miedo a engordar provoca en el que padece de anorexia que deje de comer y empiece a ayunar en ciertas situaciones y evita la ingesta de alimento.</a:t>
            </a:r>
            <a:endParaRPr/>
          </a:p>
          <a:p>
            <a:pPr marL="0" marR="0" lvl="0" indent="0" algn="l" rtl="0">
              <a:lnSpc>
                <a:spcPct val="100000"/>
              </a:lnSpc>
              <a:spcBef>
                <a:spcPts val="0"/>
              </a:spcBef>
              <a:spcAft>
                <a:spcPts val="0"/>
              </a:spcAft>
              <a:buClr>
                <a:schemeClr val="dk1"/>
              </a:buClr>
              <a:buFont typeface="Calibri"/>
              <a:buNone/>
            </a:pPr>
            <a:r>
              <a:rPr lang="en-US" sz="1600" b="0" i="0" u="none" strike="noStrike" cap="none">
                <a:solidFill>
                  <a:schemeClr val="dk1"/>
                </a:solidFill>
                <a:latin typeface="Calibri"/>
                <a:ea typeface="Calibri"/>
                <a:cs typeface="Calibri"/>
                <a:sym typeface="Calibri"/>
              </a:rPr>
              <a:t>La persona con anorexia va dejando de comer normalmente hidratos de carbono, luego grasas y llegando hasta los líquidos, esto provoca en la persona afectada una deshidratación severa. También se suele dar que la persona con anorexia abuse de ciertos productos laxantes, diuréticos…y también es probable que en ocasiones produzca vómitos y haga ejercicio físico en exceso.</a:t>
            </a:r>
            <a:endParaRPr/>
          </a:p>
        </p:txBody>
      </p:sp>
      <p:pic>
        <p:nvPicPr>
          <p:cNvPr id="148" name="Google Shape;148;p21" descr="anorexia1.jpg"/>
          <p:cNvPicPr preferRelativeResize="0"/>
          <p:nvPr/>
        </p:nvPicPr>
        <p:blipFill rotWithShape="1">
          <a:blip r:embed="rId3">
            <a:alphaModFix/>
          </a:blip>
          <a:srcRect/>
          <a:stretch/>
        </p:blipFill>
        <p:spPr>
          <a:xfrm>
            <a:off x="468312" y="4005262"/>
            <a:ext cx="2590800" cy="261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Malnutrición en el mundo desarrollado</a:t>
            </a:r>
            <a:endParaRPr/>
          </a:p>
        </p:txBody>
      </p:sp>
      <p:sp>
        <p:nvSpPr>
          <p:cNvPr id="162" name="Google Shape;162;p23"/>
          <p:cNvSpPr txBox="1"/>
          <p:nvPr/>
        </p:nvSpPr>
        <p:spPr>
          <a:xfrm>
            <a:off x="539750" y="1989137"/>
            <a:ext cx="2952750" cy="792162"/>
          </a:xfrm>
          <a:prstGeom prst="rect">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Calibri"/>
              <a:buNone/>
            </a:pPr>
            <a:r>
              <a:rPr lang="en-US" sz="1800" b="0" i="0" u="none" strike="noStrike" cap="none">
                <a:solidFill>
                  <a:srgbClr val="FFFFFF"/>
                </a:solidFill>
                <a:latin typeface="Calibri"/>
                <a:ea typeface="Calibri"/>
                <a:cs typeface="Calibri"/>
                <a:sym typeface="Calibri"/>
              </a:rPr>
              <a:t>BULIMIA</a:t>
            </a:r>
            <a:endParaRPr/>
          </a:p>
        </p:txBody>
      </p:sp>
      <p:sp>
        <p:nvSpPr>
          <p:cNvPr id="163" name="Google Shape;163;p23"/>
          <p:cNvSpPr txBox="1"/>
          <p:nvPr/>
        </p:nvSpPr>
        <p:spPr>
          <a:xfrm>
            <a:off x="3779837" y="1773237"/>
            <a:ext cx="4572000" cy="181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600" b="0" i="0" u="none" strike="noStrike" cap="none">
                <a:solidFill>
                  <a:schemeClr val="dk1"/>
                </a:solidFill>
                <a:latin typeface="Calibri"/>
                <a:ea typeface="Calibri"/>
                <a:cs typeface="Calibri"/>
                <a:sym typeface="Calibri"/>
              </a:rPr>
              <a:t>Es una </a:t>
            </a:r>
            <a:r>
              <a:rPr lang="en-US" sz="1600" b="0" i="0" u="sng" strike="noStrike" cap="none">
                <a:solidFill>
                  <a:schemeClr val="hlink"/>
                </a:solidFill>
                <a:latin typeface="Arial"/>
                <a:ea typeface="Arial"/>
                <a:cs typeface="Arial"/>
                <a:sym typeface="Arial"/>
                <a:hlinkClick r:id="rId3"/>
              </a:rPr>
              <a:t>conducta</a:t>
            </a:r>
            <a:r>
              <a:rPr lang="en-US" sz="1600" b="0" i="0" u="none" strike="noStrike" cap="none">
                <a:solidFill>
                  <a:schemeClr val="dk1"/>
                </a:solidFill>
                <a:latin typeface="Calibri"/>
                <a:ea typeface="Calibri"/>
                <a:cs typeface="Calibri"/>
                <a:sym typeface="Calibri"/>
              </a:rPr>
              <a:t>Es una conducta durante la cual el individuo se aleja de las pautas de alimentación saludable consumiendo comida en exceso en periodos de tiempo muy cortos (lo que le genera una sensación temporal de </a:t>
            </a:r>
            <a:r>
              <a:rPr lang="en-US" sz="1600" b="0" i="0" u="sng" strike="noStrike" cap="none">
                <a:solidFill>
                  <a:schemeClr val="hlink"/>
                </a:solidFill>
                <a:latin typeface="Arial"/>
                <a:ea typeface="Arial"/>
                <a:cs typeface="Arial"/>
                <a:sym typeface="Arial"/>
                <a:hlinkClick r:id="rId4"/>
              </a:rPr>
              <a:t>bienestar</a:t>
            </a:r>
            <a:r>
              <a:rPr lang="en-US" sz="1600" b="0" i="0" u="none" strike="noStrike" cap="none">
                <a:solidFill>
                  <a:schemeClr val="dk1"/>
                </a:solidFill>
                <a:latin typeface="Calibri"/>
                <a:ea typeface="Calibri"/>
                <a:cs typeface="Calibri"/>
                <a:sym typeface="Calibri"/>
              </a:rPr>
              <a:t>), para después buscar eliminar el exceso de alimento a través de ayunos, vómitos, purgas o laxantes.</a:t>
            </a:r>
            <a:endParaRPr/>
          </a:p>
        </p:txBody>
      </p:sp>
      <p:pic>
        <p:nvPicPr>
          <p:cNvPr id="164" name="Google Shape;164;p23" descr="anorexia2.jpg"/>
          <p:cNvPicPr preferRelativeResize="0"/>
          <p:nvPr/>
        </p:nvPicPr>
        <p:blipFill rotWithShape="1">
          <a:blip r:embed="rId5">
            <a:alphaModFix/>
          </a:blip>
          <a:srcRect/>
          <a:stretch/>
        </p:blipFill>
        <p:spPr>
          <a:xfrm>
            <a:off x="3492500" y="3644900"/>
            <a:ext cx="2282825" cy="2889250"/>
          </a:xfrm>
          <a:prstGeom prst="rect">
            <a:avLst/>
          </a:prstGeom>
          <a:noFill/>
          <a:ln>
            <a:noFill/>
          </a:ln>
        </p:spPr>
      </p:pic>
      <p:pic>
        <p:nvPicPr>
          <p:cNvPr id="165" name="Google Shape;165;p23" descr="what-is-bulimia_1.jpg"/>
          <p:cNvPicPr preferRelativeResize="0"/>
          <p:nvPr/>
        </p:nvPicPr>
        <p:blipFill rotWithShape="1">
          <a:blip r:embed="rId6">
            <a:alphaModFix/>
          </a:blip>
          <a:srcRect/>
          <a:stretch/>
        </p:blipFill>
        <p:spPr>
          <a:xfrm>
            <a:off x="250825" y="3933825"/>
            <a:ext cx="2286000" cy="2286000"/>
          </a:xfrm>
          <a:prstGeom prst="rect">
            <a:avLst/>
          </a:prstGeom>
          <a:noFill/>
          <a:ln>
            <a:noFill/>
          </a:ln>
        </p:spPr>
      </p:pic>
      <p:sp>
        <p:nvSpPr>
          <p:cNvPr id="166" name="Google Shape;166;p23"/>
          <p:cNvSpPr/>
          <p:nvPr/>
        </p:nvSpPr>
        <p:spPr>
          <a:xfrm>
            <a:off x="2555875" y="4941887"/>
            <a:ext cx="792162" cy="431800"/>
          </a:xfrm>
          <a:prstGeom prst="rightArrow">
            <a:avLst>
              <a:gd name="adj1" fmla="val 15713"/>
              <a:gd name="adj2" fmla="val 50000"/>
            </a:avLst>
          </a:pr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67" name="Google Shape;167;p23"/>
          <p:cNvSpPr/>
          <p:nvPr/>
        </p:nvSpPr>
        <p:spPr>
          <a:xfrm>
            <a:off x="5795962" y="4652962"/>
            <a:ext cx="720725" cy="792162"/>
          </a:xfrm>
          <a:custGeom>
            <a:avLst/>
            <a:gdLst/>
            <a:ahLst/>
            <a:cxnLst/>
            <a:rect l="l" t="t" r="r" b="b"/>
            <a:pathLst>
              <a:path w="529661" h="582160" extrusionOk="0">
                <a:moveTo>
                  <a:pt x="0" y="206323"/>
                </a:moveTo>
                <a:lnTo>
                  <a:pt x="180073" y="206323"/>
                </a:lnTo>
                <a:lnTo>
                  <a:pt x="180073" y="0"/>
                </a:lnTo>
                <a:lnTo>
                  <a:pt x="349588" y="0"/>
                </a:lnTo>
                <a:lnTo>
                  <a:pt x="349588" y="206323"/>
                </a:lnTo>
                <a:lnTo>
                  <a:pt x="529661" y="206323"/>
                </a:lnTo>
                <a:lnTo>
                  <a:pt x="529661" y="375837"/>
                </a:lnTo>
                <a:lnTo>
                  <a:pt x="349588" y="375837"/>
                </a:lnTo>
                <a:lnTo>
                  <a:pt x="349588" y="582160"/>
                </a:lnTo>
                <a:lnTo>
                  <a:pt x="180073" y="582160"/>
                </a:lnTo>
                <a:lnTo>
                  <a:pt x="180073" y="375837"/>
                </a:lnTo>
                <a:lnTo>
                  <a:pt x="0" y="375837"/>
                </a:lnTo>
                <a:lnTo>
                  <a:pt x="0" y="206323"/>
                </a:lnTo>
                <a:close/>
              </a:path>
            </a:pathLst>
          </a:custGeom>
          <a:solidFill>
            <a:schemeClr val="accent1"/>
          </a:solidFill>
          <a:ln w="25400" cap="flat" cmpd="sng">
            <a:solidFill>
              <a:srgbClr val="385D8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8" name="Google Shape;168;p23" descr="bulimia.jpg"/>
          <p:cNvPicPr preferRelativeResize="0"/>
          <p:nvPr/>
        </p:nvPicPr>
        <p:blipFill rotWithShape="1">
          <a:blip r:embed="rId7">
            <a:alphaModFix/>
          </a:blip>
          <a:srcRect/>
          <a:stretch/>
        </p:blipFill>
        <p:spPr>
          <a:xfrm>
            <a:off x="6732587" y="4221162"/>
            <a:ext cx="2241550" cy="1630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Diferencias anorexia y bulimia</a:t>
            </a:r>
            <a:endParaRPr/>
          </a:p>
        </p:txBody>
      </p:sp>
      <p:pic>
        <p:nvPicPr>
          <p:cNvPr id="174" name="Google Shape;174;p24" descr="anorexia-bulimia.jpg"/>
          <p:cNvPicPr preferRelativeResize="0"/>
          <p:nvPr/>
        </p:nvPicPr>
        <p:blipFill rotWithShape="1">
          <a:blip r:embed="rId3">
            <a:alphaModFix/>
          </a:blip>
          <a:srcRect/>
          <a:stretch/>
        </p:blipFill>
        <p:spPr>
          <a:xfrm>
            <a:off x="1979612" y="1412875"/>
            <a:ext cx="4884737" cy="4968875"/>
          </a:xfrm>
          <a:prstGeom prst="rect">
            <a:avLst/>
          </a:prstGeom>
          <a:noFill/>
          <a:ln>
            <a:noFill/>
          </a:ln>
        </p:spPr>
      </p:pic>
      <p:sp>
        <p:nvSpPr>
          <p:cNvPr id="175" name="Google Shape;175;p24"/>
          <p:cNvSpPr txBox="1"/>
          <p:nvPr/>
        </p:nvSpPr>
        <p:spPr>
          <a:xfrm>
            <a:off x="179387" y="1628775"/>
            <a:ext cx="1835150" cy="2308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Persona de hábitos estrictamente ordenados y responsables incapaces de reconocer su problema</a:t>
            </a:r>
            <a:endParaRPr/>
          </a:p>
        </p:txBody>
      </p:sp>
      <p:sp>
        <p:nvSpPr>
          <p:cNvPr id="176" name="Google Shape;176;p24"/>
          <p:cNvSpPr txBox="1"/>
          <p:nvPr/>
        </p:nvSpPr>
        <p:spPr>
          <a:xfrm>
            <a:off x="6948487" y="1484312"/>
            <a:ext cx="2016125" cy="4248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Persona sin orden alimentación ni vital: atracones de comida</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Promiscuidad sexual con tendencia al aborto</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Consumidores de drogas</a:t>
            </a:r>
            <a:endParaRP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r>
              <a:rPr lang="en-US" sz="1800" b="0" i="0" u="none" strike="noStrike" cap="none">
                <a:solidFill>
                  <a:schemeClr val="dk1"/>
                </a:solidFill>
                <a:latin typeface="Calibri"/>
                <a:ea typeface="Calibri"/>
                <a:cs typeface="Calibri"/>
                <a:sym typeface="Calibri"/>
              </a:rPr>
              <a:t>Incapacidad de seguir un tratamiento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Toxiinfecciones alimentarias</a:t>
            </a:r>
            <a:endParaRPr/>
          </a:p>
        </p:txBody>
      </p:sp>
      <p:pic>
        <p:nvPicPr>
          <p:cNvPr id="182" name="Google Shape;182;p25" descr="imagen-huevos.jpg"/>
          <p:cNvPicPr preferRelativeResize="0"/>
          <p:nvPr/>
        </p:nvPicPr>
        <p:blipFill rotWithShape="1">
          <a:blip r:embed="rId3">
            <a:alphaModFix/>
          </a:blip>
          <a:srcRect/>
          <a:stretch/>
        </p:blipFill>
        <p:spPr>
          <a:xfrm>
            <a:off x="900112" y="1484312"/>
            <a:ext cx="3048000" cy="2619375"/>
          </a:xfrm>
          <a:prstGeom prst="rect">
            <a:avLst/>
          </a:prstGeom>
          <a:noFill/>
          <a:ln>
            <a:noFill/>
          </a:ln>
        </p:spPr>
      </p:pic>
      <p:pic>
        <p:nvPicPr>
          <p:cNvPr id="183" name="Google Shape;183;p25" descr="salmowb0300902004fcf0.jpg"/>
          <p:cNvPicPr preferRelativeResize="0"/>
          <p:nvPr/>
        </p:nvPicPr>
        <p:blipFill rotWithShape="1">
          <a:blip r:embed="rId4">
            <a:alphaModFix/>
          </a:blip>
          <a:srcRect/>
          <a:stretch/>
        </p:blipFill>
        <p:spPr>
          <a:xfrm>
            <a:off x="4932362" y="1628775"/>
            <a:ext cx="3594100" cy="3540125"/>
          </a:xfrm>
          <a:prstGeom prst="rect">
            <a:avLst/>
          </a:prstGeom>
          <a:noFill/>
          <a:ln>
            <a:noFill/>
          </a:ln>
        </p:spPr>
      </p:pic>
      <p:sp>
        <p:nvSpPr>
          <p:cNvPr id="184" name="Google Shape;184;p25"/>
          <p:cNvSpPr txBox="1"/>
          <p:nvPr/>
        </p:nvSpPr>
        <p:spPr>
          <a:xfrm>
            <a:off x="900112" y="4652962"/>
            <a:ext cx="316706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SALMONELOSIS: bacteria Salmonella sp</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Экран (4:3)</PresentationFormat>
  <Paragraphs>108</Paragraphs>
  <Slides>22</Slides>
  <Notes>22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Tema de Office</vt:lpstr>
      <vt:lpstr>Nutrición y Alimentación</vt:lpstr>
      <vt:lpstr>Pirámide de alimentos</vt:lpstr>
      <vt:lpstr>Dieta equilibrada: conjunto de alimentos que aportan todos  los nutrientes que necesitamos en la cantidad adecuada o recomendada</vt:lpstr>
      <vt:lpstr>Malnutrición en el mundo desarrollado</vt:lpstr>
      <vt:lpstr>Презентация PowerPoint</vt:lpstr>
      <vt:lpstr>Malnutrición en el mundo desarrollado</vt:lpstr>
      <vt:lpstr>Malnutrición en el mundo desarrollado</vt:lpstr>
      <vt:lpstr>Diferencias anorexia y bulimia</vt:lpstr>
      <vt:lpstr>Toxiinfecciones alimentarias</vt:lpstr>
      <vt:lpstr>Toxiinfecciones alimentarias</vt:lpstr>
      <vt:lpstr>Conservación de los alimentos</vt:lpstr>
      <vt:lpstr>CONSERVACIÓN POR FRÍO </vt:lpstr>
      <vt:lpstr>Conservación de los alimentos</vt:lpstr>
      <vt:lpstr>Conservación de los alimentos</vt:lpstr>
      <vt:lpstr>Conservación de los alimentos</vt:lpstr>
      <vt:lpstr>Conservación de los alimentos</vt:lpstr>
      <vt:lpstr>Deshidratación o secado/ahumado</vt:lpstr>
      <vt:lpstr>Conservación de los alimentos</vt:lpstr>
      <vt:lpstr>Conservación de alimentos </vt:lpstr>
      <vt:lpstr>Interpretación de etiquetas</vt:lpstr>
      <vt:lpstr>Презентация PowerPoint</vt:lpstr>
      <vt:lpstr>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Nutrición y Alimentación</dc:title>
  <cp:lastModifiedBy>Пользователь Windows</cp:lastModifiedBy>
  <cp:revision>1</cp:revision>
  <dcterms:modified xsi:type="dcterms:W3CDTF">2020-03-16T13:00:07Z</dcterms:modified>
</cp:coreProperties>
</file>