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113" d="100"/>
          <a:sy n="113" d="100"/>
        </p:scale>
        <p:origin x="396"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1/29/2023</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‹N°›</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1/29/2023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1/29/2023</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1/29/2023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1/29/2023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1/29/2023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1/29/2023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1/29/2023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1/29/2023</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‹N°›</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1/29/2023</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‹N°›</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7.xml"/><Relationship Id="rId1" Type="http://schemas.openxmlformats.org/officeDocument/2006/relationships/video" Target="https://www.youtube.com/embed/9Nb1kvtCfBU?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85ABEE4-D91E-26C3-42DE-278C659F8F57}"/>
              </a:ext>
            </a:extLst>
          </p:cNvPr>
          <p:cNvSpPr>
            <a:spLocks noGrp="1"/>
          </p:cNvSpPr>
          <p:nvPr>
            <p:ph type="ctrTitle"/>
          </p:nvPr>
        </p:nvSpPr>
        <p:spPr>
          <a:xfrm>
            <a:off x="1881261" y="960351"/>
            <a:ext cx="7906205" cy="3537079"/>
          </a:xfrm>
        </p:spPr>
        <p:txBody>
          <a:bodyPr/>
          <a:lstStyle/>
          <a:p>
            <a:r>
              <a:rPr lang="fr-FR" sz="5400" dirty="0"/>
              <a:t>DES ARTISTES QUI ONT FAIT ECHO A MON EXPERIMENTATION </a:t>
            </a:r>
          </a:p>
        </p:txBody>
      </p:sp>
      <p:sp>
        <p:nvSpPr>
          <p:cNvPr id="3" name="Sous-titre 2">
            <a:extLst>
              <a:ext uri="{FF2B5EF4-FFF2-40B4-BE49-F238E27FC236}">
                <a16:creationId xmlns:a16="http://schemas.microsoft.com/office/drawing/2014/main" id="{5C693DB0-1493-D28E-CADA-B384032D9B59}"/>
              </a:ext>
            </a:extLst>
          </p:cNvPr>
          <p:cNvSpPr>
            <a:spLocks noGrp="1"/>
          </p:cNvSpPr>
          <p:nvPr>
            <p:ph type="subTitle" idx="1"/>
          </p:nvPr>
        </p:nvSpPr>
        <p:spPr>
          <a:xfrm>
            <a:off x="2680163" y="4811412"/>
            <a:ext cx="6831673" cy="1086237"/>
          </a:xfrm>
        </p:spPr>
        <p:txBody>
          <a:bodyPr>
            <a:normAutofit/>
          </a:bodyPr>
          <a:lstStyle/>
          <a:p>
            <a:r>
              <a:rPr lang="fr-FR" sz="2000" dirty="0"/>
              <a:t>Peindre avec des outils improbables</a:t>
            </a:r>
          </a:p>
        </p:txBody>
      </p:sp>
      <p:sp>
        <p:nvSpPr>
          <p:cNvPr id="4" name="ZoneTexte 3">
            <a:extLst>
              <a:ext uri="{FF2B5EF4-FFF2-40B4-BE49-F238E27FC236}">
                <a16:creationId xmlns:a16="http://schemas.microsoft.com/office/drawing/2014/main" id="{B5E25E08-A974-4278-CD73-3B64FA2B13B0}"/>
              </a:ext>
            </a:extLst>
          </p:cNvPr>
          <p:cNvSpPr txBox="1"/>
          <p:nvPr/>
        </p:nvSpPr>
        <p:spPr>
          <a:xfrm>
            <a:off x="295274" y="266700"/>
            <a:ext cx="2200275" cy="276999"/>
          </a:xfrm>
          <a:prstGeom prst="rect">
            <a:avLst/>
          </a:prstGeom>
          <a:noFill/>
        </p:spPr>
        <p:txBody>
          <a:bodyPr wrap="square" rtlCol="0">
            <a:spAutoFit/>
          </a:bodyPr>
          <a:lstStyle/>
          <a:p>
            <a:r>
              <a:rPr lang="fr-FR" sz="1200" dirty="0">
                <a:solidFill>
                  <a:schemeClr val="bg2">
                    <a:lumMod val="50000"/>
                  </a:schemeClr>
                </a:solidFill>
              </a:rPr>
              <a:t>Nicolas Sarah 1G2</a:t>
            </a:r>
          </a:p>
        </p:txBody>
      </p:sp>
    </p:spTree>
    <p:extLst>
      <p:ext uri="{BB962C8B-B14F-4D97-AF65-F5344CB8AC3E}">
        <p14:creationId xmlns:p14="http://schemas.microsoft.com/office/powerpoint/2010/main" val="15259284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03812E05-D91D-5DA5-DA4D-D0D4CACA30A3}"/>
              </a:ext>
            </a:extLst>
          </p:cNvPr>
          <p:cNvSpPr txBox="1"/>
          <p:nvPr/>
        </p:nvSpPr>
        <p:spPr>
          <a:xfrm>
            <a:off x="763587" y="195233"/>
            <a:ext cx="6917267" cy="707886"/>
          </a:xfrm>
          <a:prstGeom prst="rect">
            <a:avLst/>
          </a:prstGeom>
          <a:noFill/>
        </p:spPr>
        <p:txBody>
          <a:bodyPr wrap="square" rtlCol="0">
            <a:spAutoFit/>
          </a:bodyPr>
          <a:lstStyle/>
          <a:p>
            <a:r>
              <a:rPr lang="fr-FR" sz="2000" dirty="0">
                <a:latin typeface="Amasis MT Pro Black" panose="02040A04050005020304" pitchFamily="18" charset="0"/>
              </a:rPr>
              <a:t>Voici une artiste que j’ai connu grâce a l’application </a:t>
            </a:r>
            <a:r>
              <a:rPr lang="fr-FR" sz="2000" dirty="0" err="1">
                <a:latin typeface="Amasis MT Pro Black" panose="02040A04050005020304" pitchFamily="18" charset="0"/>
              </a:rPr>
              <a:t>Tiktok</a:t>
            </a:r>
            <a:r>
              <a:rPr lang="fr-FR" sz="2000" dirty="0">
                <a:latin typeface="Amasis MT Pro Black" panose="02040A04050005020304" pitchFamily="18" charset="0"/>
              </a:rPr>
              <a:t> ;</a:t>
            </a:r>
          </a:p>
        </p:txBody>
      </p:sp>
      <p:pic>
        <p:nvPicPr>
          <p:cNvPr id="4" name="Image 3">
            <a:extLst>
              <a:ext uri="{FF2B5EF4-FFF2-40B4-BE49-F238E27FC236}">
                <a16:creationId xmlns:a16="http://schemas.microsoft.com/office/drawing/2014/main" id="{AF3DF696-2975-EAC1-C568-58D47608E47E}"/>
              </a:ext>
            </a:extLst>
          </p:cNvPr>
          <p:cNvPicPr>
            <a:picLocks noChangeAspect="1"/>
          </p:cNvPicPr>
          <p:nvPr/>
        </p:nvPicPr>
        <p:blipFill>
          <a:blip r:embed="rId2"/>
          <a:stretch>
            <a:fillRect/>
          </a:stretch>
        </p:blipFill>
        <p:spPr>
          <a:xfrm>
            <a:off x="8362817" y="195233"/>
            <a:ext cx="3178307" cy="3146524"/>
          </a:xfrm>
          <a:prstGeom prst="rect">
            <a:avLst/>
          </a:prstGeom>
        </p:spPr>
      </p:pic>
      <p:sp>
        <p:nvSpPr>
          <p:cNvPr id="5" name="ZoneTexte 4">
            <a:extLst>
              <a:ext uri="{FF2B5EF4-FFF2-40B4-BE49-F238E27FC236}">
                <a16:creationId xmlns:a16="http://schemas.microsoft.com/office/drawing/2014/main" id="{F31C8E25-06DB-299A-10C5-9C5807572689}"/>
              </a:ext>
            </a:extLst>
          </p:cNvPr>
          <p:cNvSpPr txBox="1"/>
          <p:nvPr/>
        </p:nvSpPr>
        <p:spPr>
          <a:xfrm>
            <a:off x="1109938" y="3679985"/>
            <a:ext cx="5113867" cy="2862322"/>
          </a:xfrm>
          <a:prstGeom prst="rect">
            <a:avLst/>
          </a:prstGeom>
          <a:noFill/>
        </p:spPr>
        <p:txBody>
          <a:bodyPr wrap="square" rtlCol="0">
            <a:spAutoFit/>
          </a:bodyPr>
          <a:lstStyle/>
          <a:p>
            <a:r>
              <a:rPr lang="fr-FR" i="1" dirty="0">
                <a:solidFill>
                  <a:schemeClr val="bg2">
                    <a:lumMod val="50000"/>
                  </a:schemeClr>
                </a:solidFill>
              </a:rPr>
              <a:t>« </a:t>
            </a:r>
            <a:r>
              <a:rPr lang="fr-FR" i="1" dirty="0">
                <a:solidFill>
                  <a:schemeClr val="bg2">
                    <a:lumMod val="50000"/>
                  </a:schemeClr>
                </a:solidFill>
                <a:effectLst/>
                <a:latin typeface="helvetica-w01-roman"/>
              </a:rPr>
              <a:t>je laisse une grande place au hasard et aux surprises en utilisant des techniques plutôt imprévisibles. En effet, l’utilisation d’objets du quotidien, tel qu’un balai, une chaussure ou une fourchette, n’est pas une science exacte et m’amène parfois à des endroits insoupçonnés. C’est ce que j’aime de cette technique que je développe depuis quelques années et qui fait maintenant partie intégrante de mon style artistique. »</a:t>
            </a:r>
            <a:endParaRPr lang="fr-FR" i="1" dirty="0">
              <a:solidFill>
                <a:schemeClr val="bg2">
                  <a:lumMod val="50000"/>
                </a:schemeClr>
              </a:solidFill>
            </a:endParaRPr>
          </a:p>
        </p:txBody>
      </p:sp>
      <p:pic>
        <p:nvPicPr>
          <p:cNvPr id="7" name="Image 6">
            <a:extLst>
              <a:ext uri="{FF2B5EF4-FFF2-40B4-BE49-F238E27FC236}">
                <a16:creationId xmlns:a16="http://schemas.microsoft.com/office/drawing/2014/main" id="{78A7F38F-AB52-D02E-552B-B6A3480ED70D}"/>
              </a:ext>
            </a:extLst>
          </p:cNvPr>
          <p:cNvPicPr>
            <a:picLocks noChangeAspect="1"/>
          </p:cNvPicPr>
          <p:nvPr/>
        </p:nvPicPr>
        <p:blipFill>
          <a:blip r:embed="rId3"/>
          <a:stretch>
            <a:fillRect/>
          </a:stretch>
        </p:blipFill>
        <p:spPr>
          <a:xfrm>
            <a:off x="1003301" y="1081088"/>
            <a:ext cx="2486024" cy="2347912"/>
          </a:xfrm>
          <a:prstGeom prst="rect">
            <a:avLst/>
          </a:prstGeom>
        </p:spPr>
      </p:pic>
      <p:sp>
        <p:nvSpPr>
          <p:cNvPr id="10" name="ZoneTexte 9">
            <a:extLst>
              <a:ext uri="{FF2B5EF4-FFF2-40B4-BE49-F238E27FC236}">
                <a16:creationId xmlns:a16="http://schemas.microsoft.com/office/drawing/2014/main" id="{9EF2AAB4-76CB-42B3-5198-4813A27616D9}"/>
              </a:ext>
            </a:extLst>
          </p:cNvPr>
          <p:cNvSpPr txBox="1"/>
          <p:nvPr/>
        </p:nvSpPr>
        <p:spPr>
          <a:xfrm>
            <a:off x="8397741" y="3331578"/>
            <a:ext cx="2790958" cy="276999"/>
          </a:xfrm>
          <a:prstGeom prst="rect">
            <a:avLst/>
          </a:prstGeom>
          <a:noFill/>
        </p:spPr>
        <p:txBody>
          <a:bodyPr wrap="square" rtlCol="0">
            <a:spAutoFit/>
          </a:bodyPr>
          <a:lstStyle/>
          <a:p>
            <a:r>
              <a:rPr lang="fr-FR" sz="1200" i="1" u="sng" dirty="0"/>
              <a:t>Le centre d’attention</a:t>
            </a:r>
          </a:p>
        </p:txBody>
      </p:sp>
      <p:pic>
        <p:nvPicPr>
          <p:cNvPr id="12" name="Image 11">
            <a:extLst>
              <a:ext uri="{FF2B5EF4-FFF2-40B4-BE49-F238E27FC236}">
                <a16:creationId xmlns:a16="http://schemas.microsoft.com/office/drawing/2014/main" id="{3DC125F7-9C73-363A-640E-EE8D0FAD59FE}"/>
              </a:ext>
            </a:extLst>
          </p:cNvPr>
          <p:cNvPicPr>
            <a:picLocks noChangeAspect="1"/>
          </p:cNvPicPr>
          <p:nvPr/>
        </p:nvPicPr>
        <p:blipFill>
          <a:blip r:embed="rId4"/>
          <a:stretch>
            <a:fillRect/>
          </a:stretch>
        </p:blipFill>
        <p:spPr>
          <a:xfrm>
            <a:off x="8397741" y="3608577"/>
            <a:ext cx="2684321" cy="2933730"/>
          </a:xfrm>
          <a:prstGeom prst="rect">
            <a:avLst/>
          </a:prstGeom>
        </p:spPr>
      </p:pic>
      <p:sp>
        <p:nvSpPr>
          <p:cNvPr id="13" name="ZoneTexte 12">
            <a:extLst>
              <a:ext uri="{FF2B5EF4-FFF2-40B4-BE49-F238E27FC236}">
                <a16:creationId xmlns:a16="http://schemas.microsoft.com/office/drawing/2014/main" id="{D9C68296-D5C9-A238-B6B9-3C67EFD2768B}"/>
              </a:ext>
            </a:extLst>
          </p:cNvPr>
          <p:cNvSpPr txBox="1"/>
          <p:nvPr/>
        </p:nvSpPr>
        <p:spPr>
          <a:xfrm>
            <a:off x="8351563" y="6524267"/>
            <a:ext cx="2730499" cy="276999"/>
          </a:xfrm>
          <a:prstGeom prst="rect">
            <a:avLst/>
          </a:prstGeom>
          <a:noFill/>
        </p:spPr>
        <p:txBody>
          <a:bodyPr wrap="square" rtlCol="0">
            <a:spAutoFit/>
          </a:bodyPr>
          <a:lstStyle/>
          <a:p>
            <a:r>
              <a:rPr lang="fr-FR" sz="1200" i="1" u="sng" dirty="0"/>
              <a:t>L’envolée</a:t>
            </a:r>
            <a:endParaRPr lang="fr-FR" i="1" u="sng" dirty="0"/>
          </a:p>
        </p:txBody>
      </p:sp>
      <p:sp>
        <p:nvSpPr>
          <p:cNvPr id="14" name="ZoneTexte 13">
            <a:extLst>
              <a:ext uri="{FF2B5EF4-FFF2-40B4-BE49-F238E27FC236}">
                <a16:creationId xmlns:a16="http://schemas.microsoft.com/office/drawing/2014/main" id="{91F9A818-F885-08F8-4A75-A5554ED762D5}"/>
              </a:ext>
            </a:extLst>
          </p:cNvPr>
          <p:cNvSpPr txBox="1"/>
          <p:nvPr/>
        </p:nvSpPr>
        <p:spPr>
          <a:xfrm>
            <a:off x="3699933" y="1456266"/>
            <a:ext cx="4047992" cy="1477328"/>
          </a:xfrm>
          <a:prstGeom prst="rect">
            <a:avLst/>
          </a:prstGeom>
          <a:noFill/>
        </p:spPr>
        <p:txBody>
          <a:bodyPr wrap="square" rtlCol="0">
            <a:spAutoFit/>
          </a:bodyPr>
          <a:lstStyle/>
          <a:p>
            <a:r>
              <a:rPr lang="fr-FR" dirty="0"/>
              <a:t>Alex est une artiste qui créer des grands tableaux avec des outils du quotidiens et même parfois de la végétation. Ces tableaux sont en rapport avec les animaux.</a:t>
            </a:r>
          </a:p>
        </p:txBody>
      </p:sp>
      <p:sp>
        <p:nvSpPr>
          <p:cNvPr id="15" name="ZoneTexte 14">
            <a:extLst>
              <a:ext uri="{FF2B5EF4-FFF2-40B4-BE49-F238E27FC236}">
                <a16:creationId xmlns:a16="http://schemas.microsoft.com/office/drawing/2014/main" id="{52B0941D-81BD-5982-7BD8-DD5F807AD283}"/>
              </a:ext>
            </a:extLst>
          </p:cNvPr>
          <p:cNvSpPr txBox="1"/>
          <p:nvPr/>
        </p:nvSpPr>
        <p:spPr>
          <a:xfrm>
            <a:off x="3699933" y="2898293"/>
            <a:ext cx="4504266" cy="307777"/>
          </a:xfrm>
          <a:prstGeom prst="rect">
            <a:avLst/>
          </a:prstGeom>
          <a:noFill/>
        </p:spPr>
        <p:txBody>
          <a:bodyPr wrap="square" rtlCol="0">
            <a:spAutoFit/>
          </a:bodyPr>
          <a:lstStyle/>
          <a:p>
            <a:r>
              <a:rPr lang="fr-FR" sz="1400" dirty="0">
                <a:solidFill>
                  <a:schemeClr val="bg2">
                    <a:lumMod val="50000"/>
                  </a:schemeClr>
                </a:solidFill>
              </a:rPr>
              <a:t>Lien vers son site: https://www.alexartistepeintre.com</a:t>
            </a:r>
          </a:p>
        </p:txBody>
      </p:sp>
    </p:spTree>
    <p:extLst>
      <p:ext uri="{BB962C8B-B14F-4D97-AF65-F5344CB8AC3E}">
        <p14:creationId xmlns:p14="http://schemas.microsoft.com/office/powerpoint/2010/main" val="213107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691E35B-B621-F9F8-3F6F-308E20492AE4}"/>
              </a:ext>
            </a:extLst>
          </p:cNvPr>
          <p:cNvSpPr txBox="1"/>
          <p:nvPr/>
        </p:nvSpPr>
        <p:spPr>
          <a:xfrm>
            <a:off x="922866" y="338667"/>
            <a:ext cx="9956800" cy="707886"/>
          </a:xfrm>
          <a:prstGeom prst="rect">
            <a:avLst/>
          </a:prstGeom>
          <a:noFill/>
        </p:spPr>
        <p:txBody>
          <a:bodyPr wrap="square" rtlCol="0">
            <a:spAutoFit/>
          </a:bodyPr>
          <a:lstStyle/>
          <a:p>
            <a:r>
              <a:rPr lang="fr-FR" sz="2000" dirty="0">
                <a:latin typeface="Amasis MT Pro Black" panose="02040A04050005020304" pitchFamily="18" charset="0"/>
              </a:rPr>
              <a:t>A l’inverse, Maria </a:t>
            </a:r>
            <a:r>
              <a:rPr lang="fr-FR" sz="2000" dirty="0" err="1">
                <a:latin typeface="Amasis MT Pro Black" panose="02040A04050005020304" pitchFamily="18" charset="0"/>
              </a:rPr>
              <a:t>Aristidou</a:t>
            </a:r>
            <a:r>
              <a:rPr lang="fr-FR" sz="2000" dirty="0">
                <a:latin typeface="Amasis MT Pro Black" panose="02040A04050005020304" pitchFamily="18" charset="0"/>
              </a:rPr>
              <a:t> a peint non pas avec de la peinture, mais avec un élément de son quotidien: du café</a:t>
            </a:r>
          </a:p>
        </p:txBody>
      </p:sp>
      <p:pic>
        <p:nvPicPr>
          <p:cNvPr id="3" name="Média en ligne 2" title="R2d2 Coffee Painting by Maria A. Aristidou">
            <a:hlinkClick r:id="" action="ppaction://media"/>
            <a:extLst>
              <a:ext uri="{FF2B5EF4-FFF2-40B4-BE49-F238E27FC236}">
                <a16:creationId xmlns:a16="http://schemas.microsoft.com/office/drawing/2014/main" id="{398A6F13-173E-EC95-2FB4-86E7EE3F7E26}"/>
              </a:ext>
            </a:extLst>
          </p:cNvPr>
          <p:cNvPicPr>
            <a:picLocks noRot="1" noChangeAspect="1"/>
          </p:cNvPicPr>
          <p:nvPr>
            <a:videoFile r:link="rId1"/>
          </p:nvPr>
        </p:nvPicPr>
        <p:blipFill>
          <a:blip r:embed="rId3"/>
          <a:stretch>
            <a:fillRect/>
          </a:stretch>
        </p:blipFill>
        <p:spPr>
          <a:xfrm>
            <a:off x="3640292" y="2415117"/>
            <a:ext cx="4911416" cy="2774950"/>
          </a:xfrm>
          <a:prstGeom prst="rect">
            <a:avLst/>
          </a:prstGeom>
        </p:spPr>
      </p:pic>
    </p:spTree>
    <p:extLst>
      <p:ext uri="{BB962C8B-B14F-4D97-AF65-F5344CB8AC3E}">
        <p14:creationId xmlns:p14="http://schemas.microsoft.com/office/powerpoint/2010/main" val="1176185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E4A09FC3-A8F1-8698-2456-A0047326183B}"/>
              </a:ext>
            </a:extLst>
          </p:cNvPr>
          <p:cNvSpPr txBox="1"/>
          <p:nvPr/>
        </p:nvSpPr>
        <p:spPr>
          <a:xfrm>
            <a:off x="1265769" y="4400961"/>
            <a:ext cx="7179732" cy="923330"/>
          </a:xfrm>
          <a:prstGeom prst="rect">
            <a:avLst/>
          </a:prstGeom>
          <a:noFill/>
        </p:spPr>
        <p:txBody>
          <a:bodyPr wrap="square" rtlCol="0">
            <a:spAutoFit/>
          </a:bodyPr>
          <a:lstStyle/>
          <a:p>
            <a:r>
              <a:rPr lang="fr-FR" b="1" dirty="0"/>
              <a:t>Le dripping </a:t>
            </a:r>
            <a:r>
              <a:rPr lang="fr-FR" dirty="0"/>
              <a:t>est une technique inventée par le peintre abstrait Jackson Pollock en 1950, cela consiste a laisser goutter la peinture du pinceau sur la toile, ou à la projeter directement dessus.</a:t>
            </a:r>
          </a:p>
        </p:txBody>
      </p:sp>
      <p:sp>
        <p:nvSpPr>
          <p:cNvPr id="4" name="ZoneTexte 3">
            <a:extLst>
              <a:ext uri="{FF2B5EF4-FFF2-40B4-BE49-F238E27FC236}">
                <a16:creationId xmlns:a16="http://schemas.microsoft.com/office/drawing/2014/main" id="{63DFF658-AA15-D75A-44CE-F70E13BDE848}"/>
              </a:ext>
            </a:extLst>
          </p:cNvPr>
          <p:cNvSpPr txBox="1"/>
          <p:nvPr/>
        </p:nvSpPr>
        <p:spPr>
          <a:xfrm>
            <a:off x="2984501" y="887279"/>
            <a:ext cx="8527024" cy="307777"/>
          </a:xfrm>
          <a:prstGeom prst="rect">
            <a:avLst/>
          </a:prstGeom>
          <a:noFill/>
        </p:spPr>
        <p:txBody>
          <a:bodyPr wrap="square">
            <a:spAutoFit/>
          </a:bodyPr>
          <a:lstStyle/>
          <a:p>
            <a:r>
              <a:rPr lang="fr-FR" sz="1400" dirty="0">
                <a:solidFill>
                  <a:schemeClr val="bg2">
                    <a:lumMod val="50000"/>
                  </a:schemeClr>
                </a:solidFill>
              </a:rPr>
              <a:t>Lien vers la page de l’artiste: https://adelinegaffez.wixsite.com/adelinegaffez</a:t>
            </a:r>
          </a:p>
        </p:txBody>
      </p:sp>
      <p:pic>
        <p:nvPicPr>
          <p:cNvPr id="6" name="Image 5">
            <a:extLst>
              <a:ext uri="{FF2B5EF4-FFF2-40B4-BE49-F238E27FC236}">
                <a16:creationId xmlns:a16="http://schemas.microsoft.com/office/drawing/2014/main" id="{42443EBC-721C-7B46-C6FE-CFEDAF26E547}"/>
              </a:ext>
            </a:extLst>
          </p:cNvPr>
          <p:cNvPicPr>
            <a:picLocks noChangeAspect="1"/>
          </p:cNvPicPr>
          <p:nvPr/>
        </p:nvPicPr>
        <p:blipFill>
          <a:blip r:embed="rId2"/>
          <a:stretch>
            <a:fillRect/>
          </a:stretch>
        </p:blipFill>
        <p:spPr>
          <a:xfrm>
            <a:off x="9073763" y="2009568"/>
            <a:ext cx="2676527" cy="4022710"/>
          </a:xfrm>
          <a:prstGeom prst="rect">
            <a:avLst/>
          </a:prstGeom>
        </p:spPr>
      </p:pic>
      <p:pic>
        <p:nvPicPr>
          <p:cNvPr id="8" name="Image 7" descr="Une image contenant personne, mur, homme, intérieur&#10;&#10;Description générée automatiquement">
            <a:extLst>
              <a:ext uri="{FF2B5EF4-FFF2-40B4-BE49-F238E27FC236}">
                <a16:creationId xmlns:a16="http://schemas.microsoft.com/office/drawing/2014/main" id="{C7E5FA40-5CB1-0D47-8AE5-BFD5D1B0567B}"/>
              </a:ext>
            </a:extLst>
          </p:cNvPr>
          <p:cNvPicPr>
            <a:picLocks noChangeAspect="1"/>
          </p:cNvPicPr>
          <p:nvPr/>
        </p:nvPicPr>
        <p:blipFill>
          <a:blip r:embed="rId3"/>
          <a:stretch>
            <a:fillRect/>
          </a:stretch>
        </p:blipFill>
        <p:spPr>
          <a:xfrm>
            <a:off x="923043" y="379756"/>
            <a:ext cx="1714325" cy="2600509"/>
          </a:xfrm>
          <a:prstGeom prst="rect">
            <a:avLst/>
          </a:prstGeom>
        </p:spPr>
      </p:pic>
      <p:sp>
        <p:nvSpPr>
          <p:cNvPr id="9" name="ZoneTexte 8">
            <a:extLst>
              <a:ext uri="{FF2B5EF4-FFF2-40B4-BE49-F238E27FC236}">
                <a16:creationId xmlns:a16="http://schemas.microsoft.com/office/drawing/2014/main" id="{5E64CE38-DE1B-D000-E561-5AB7E466E696}"/>
              </a:ext>
            </a:extLst>
          </p:cNvPr>
          <p:cNvSpPr txBox="1"/>
          <p:nvPr/>
        </p:nvSpPr>
        <p:spPr>
          <a:xfrm>
            <a:off x="2984501" y="516356"/>
            <a:ext cx="5808133" cy="400110"/>
          </a:xfrm>
          <a:prstGeom prst="rect">
            <a:avLst/>
          </a:prstGeom>
          <a:noFill/>
        </p:spPr>
        <p:txBody>
          <a:bodyPr wrap="square" rtlCol="0">
            <a:spAutoFit/>
          </a:bodyPr>
          <a:lstStyle/>
          <a:p>
            <a:r>
              <a:rPr lang="fr-FR" sz="2000" dirty="0">
                <a:latin typeface="Amasis MT Pro Black" panose="02040A04050005020304" pitchFamily="18" charset="0"/>
              </a:rPr>
              <a:t>Adeline Gaffez</a:t>
            </a:r>
          </a:p>
        </p:txBody>
      </p:sp>
      <p:sp>
        <p:nvSpPr>
          <p:cNvPr id="10" name="ZoneTexte 9">
            <a:extLst>
              <a:ext uri="{FF2B5EF4-FFF2-40B4-BE49-F238E27FC236}">
                <a16:creationId xmlns:a16="http://schemas.microsoft.com/office/drawing/2014/main" id="{EC5F08E6-9558-E990-F7FC-9C5EA007DCCD}"/>
              </a:ext>
            </a:extLst>
          </p:cNvPr>
          <p:cNvSpPr txBox="1"/>
          <p:nvPr/>
        </p:nvSpPr>
        <p:spPr>
          <a:xfrm>
            <a:off x="2816032" y="1680010"/>
            <a:ext cx="5952066" cy="923330"/>
          </a:xfrm>
          <a:prstGeom prst="rect">
            <a:avLst/>
          </a:prstGeom>
          <a:noFill/>
        </p:spPr>
        <p:txBody>
          <a:bodyPr wrap="square" rtlCol="0">
            <a:spAutoFit/>
          </a:bodyPr>
          <a:lstStyle/>
          <a:p>
            <a:r>
              <a:rPr lang="fr-FR" dirty="0"/>
              <a:t>Adeline Gaffez est une artiste qui a fait une série de peintures avec la technique du </a:t>
            </a:r>
            <a:r>
              <a:rPr lang="fr-FR" b="1" dirty="0"/>
              <a:t>dripping </a:t>
            </a:r>
            <a:r>
              <a:rPr lang="fr-FR" dirty="0"/>
              <a:t>qu’elle a nommé « Bestiaire », ou elle représente des fleurs ou des animaux </a:t>
            </a:r>
          </a:p>
        </p:txBody>
      </p:sp>
    </p:spTree>
    <p:extLst>
      <p:ext uri="{BB962C8B-B14F-4D97-AF65-F5344CB8AC3E}">
        <p14:creationId xmlns:p14="http://schemas.microsoft.com/office/powerpoint/2010/main" val="1008716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texte&#10;&#10;Description générée automatiquement">
            <a:extLst>
              <a:ext uri="{FF2B5EF4-FFF2-40B4-BE49-F238E27FC236}">
                <a16:creationId xmlns:a16="http://schemas.microsoft.com/office/drawing/2014/main" id="{1CA2934D-396D-CDCC-DBE7-9B17401DA32B}"/>
              </a:ext>
            </a:extLst>
          </p:cNvPr>
          <p:cNvPicPr>
            <a:picLocks noChangeAspect="1"/>
          </p:cNvPicPr>
          <p:nvPr/>
        </p:nvPicPr>
        <p:blipFill>
          <a:blip r:embed="rId2"/>
          <a:stretch>
            <a:fillRect/>
          </a:stretch>
        </p:blipFill>
        <p:spPr>
          <a:xfrm>
            <a:off x="5776383" y="2055655"/>
            <a:ext cx="5981700" cy="3579599"/>
          </a:xfrm>
          <a:prstGeom prst="rect">
            <a:avLst/>
          </a:prstGeom>
        </p:spPr>
      </p:pic>
      <p:sp>
        <p:nvSpPr>
          <p:cNvPr id="4" name="ZoneTexte 3">
            <a:extLst>
              <a:ext uri="{FF2B5EF4-FFF2-40B4-BE49-F238E27FC236}">
                <a16:creationId xmlns:a16="http://schemas.microsoft.com/office/drawing/2014/main" id="{54C2772E-F5C5-8A0C-E53A-D5E6197F25BD}"/>
              </a:ext>
            </a:extLst>
          </p:cNvPr>
          <p:cNvSpPr txBox="1"/>
          <p:nvPr/>
        </p:nvSpPr>
        <p:spPr>
          <a:xfrm>
            <a:off x="2962275" y="295659"/>
            <a:ext cx="8679391" cy="369332"/>
          </a:xfrm>
          <a:prstGeom prst="rect">
            <a:avLst/>
          </a:prstGeom>
          <a:noFill/>
        </p:spPr>
        <p:txBody>
          <a:bodyPr wrap="square" rtlCol="0">
            <a:spAutoFit/>
          </a:bodyPr>
          <a:lstStyle/>
          <a:p>
            <a:r>
              <a:rPr lang="fr-FR" dirty="0">
                <a:latin typeface="Amasis MT Pro Black" panose="02040A04050005020304" pitchFamily="18" charset="0"/>
              </a:rPr>
              <a:t>Yves Klein expérimente le corps comme « pinceau vivant » - 1960</a:t>
            </a:r>
          </a:p>
        </p:txBody>
      </p:sp>
      <p:sp>
        <p:nvSpPr>
          <p:cNvPr id="5" name="ZoneTexte 4">
            <a:extLst>
              <a:ext uri="{FF2B5EF4-FFF2-40B4-BE49-F238E27FC236}">
                <a16:creationId xmlns:a16="http://schemas.microsoft.com/office/drawing/2014/main" id="{7E6BC8A3-8EAD-F8D9-42EE-01B7695749C5}"/>
              </a:ext>
            </a:extLst>
          </p:cNvPr>
          <p:cNvSpPr txBox="1"/>
          <p:nvPr/>
        </p:nvSpPr>
        <p:spPr>
          <a:xfrm>
            <a:off x="1122477" y="2984619"/>
            <a:ext cx="3923657" cy="2031325"/>
          </a:xfrm>
          <a:prstGeom prst="rect">
            <a:avLst/>
          </a:prstGeom>
          <a:noFill/>
        </p:spPr>
        <p:txBody>
          <a:bodyPr wrap="square" rtlCol="0">
            <a:spAutoFit/>
          </a:bodyPr>
          <a:lstStyle/>
          <a:p>
            <a:pPr algn="ctr"/>
            <a:r>
              <a:rPr lang="fr-FR" dirty="0"/>
              <a:t>Le </a:t>
            </a:r>
            <a:r>
              <a:rPr lang="fr-FR" b="1" dirty="0"/>
              <a:t>body printing </a:t>
            </a:r>
            <a:r>
              <a:rPr lang="fr-FR" dirty="0"/>
              <a:t>est popularisé par Yves Klein lors d’une performance parisienne en 1960. Cette technique utilise une partie du corps, préalablement recouvert de peinture, pour créer un empreinte sur un support. </a:t>
            </a:r>
          </a:p>
        </p:txBody>
      </p:sp>
      <p:pic>
        <p:nvPicPr>
          <p:cNvPr id="7" name="Image 6" descr="Une image contenant texte, mur, personne, debout&#10;&#10;Description générée automatiquement">
            <a:extLst>
              <a:ext uri="{FF2B5EF4-FFF2-40B4-BE49-F238E27FC236}">
                <a16:creationId xmlns:a16="http://schemas.microsoft.com/office/drawing/2014/main" id="{0BE9F8A6-CDCC-6A1A-12A5-8B3F5AABD2C2}"/>
              </a:ext>
            </a:extLst>
          </p:cNvPr>
          <p:cNvPicPr>
            <a:picLocks noChangeAspect="1"/>
          </p:cNvPicPr>
          <p:nvPr/>
        </p:nvPicPr>
        <p:blipFill>
          <a:blip r:embed="rId3"/>
          <a:stretch>
            <a:fillRect/>
          </a:stretch>
        </p:blipFill>
        <p:spPr>
          <a:xfrm>
            <a:off x="1020876" y="246725"/>
            <a:ext cx="1848643" cy="2439182"/>
          </a:xfrm>
          <a:prstGeom prst="rect">
            <a:avLst/>
          </a:prstGeom>
        </p:spPr>
      </p:pic>
      <p:sp>
        <p:nvSpPr>
          <p:cNvPr id="9" name="ZoneTexte 8">
            <a:extLst>
              <a:ext uri="{FF2B5EF4-FFF2-40B4-BE49-F238E27FC236}">
                <a16:creationId xmlns:a16="http://schemas.microsoft.com/office/drawing/2014/main" id="{7986C0BE-0097-4425-1E23-E5F077E60789}"/>
              </a:ext>
            </a:extLst>
          </p:cNvPr>
          <p:cNvSpPr txBox="1"/>
          <p:nvPr/>
        </p:nvSpPr>
        <p:spPr>
          <a:xfrm>
            <a:off x="889643" y="6254564"/>
            <a:ext cx="6477000" cy="307777"/>
          </a:xfrm>
          <a:prstGeom prst="rect">
            <a:avLst/>
          </a:prstGeom>
          <a:noFill/>
        </p:spPr>
        <p:txBody>
          <a:bodyPr wrap="square" rtlCol="0">
            <a:spAutoFit/>
          </a:bodyPr>
          <a:lstStyle/>
          <a:p>
            <a:r>
              <a:rPr lang="fr-FR" sz="1400" dirty="0"/>
              <a:t>* A ne pas confondre avec le </a:t>
            </a:r>
            <a:r>
              <a:rPr lang="fr-FR" sz="1400" i="1" dirty="0"/>
              <a:t>body painting</a:t>
            </a:r>
            <a:r>
              <a:rPr lang="fr-FR" sz="1400" dirty="0"/>
              <a:t> qui consiste a peindre sur le corps.</a:t>
            </a:r>
          </a:p>
        </p:txBody>
      </p:sp>
    </p:spTree>
    <p:extLst>
      <p:ext uri="{BB962C8B-B14F-4D97-AF65-F5344CB8AC3E}">
        <p14:creationId xmlns:p14="http://schemas.microsoft.com/office/powerpoint/2010/main" val="12724444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pain&#10;&#10;Description générée automatiquement">
            <a:extLst>
              <a:ext uri="{FF2B5EF4-FFF2-40B4-BE49-F238E27FC236}">
                <a16:creationId xmlns:a16="http://schemas.microsoft.com/office/drawing/2014/main" id="{CFF5FD8D-B202-7F01-9789-365680D84C90}"/>
              </a:ext>
            </a:extLst>
          </p:cNvPr>
          <p:cNvPicPr>
            <a:picLocks noChangeAspect="1"/>
          </p:cNvPicPr>
          <p:nvPr/>
        </p:nvPicPr>
        <p:blipFill>
          <a:blip r:embed="rId2"/>
          <a:stretch>
            <a:fillRect/>
          </a:stretch>
        </p:blipFill>
        <p:spPr>
          <a:xfrm>
            <a:off x="8105775" y="1769052"/>
            <a:ext cx="3324224" cy="3319895"/>
          </a:xfrm>
          <a:prstGeom prst="rect">
            <a:avLst/>
          </a:prstGeom>
        </p:spPr>
      </p:pic>
      <p:sp>
        <p:nvSpPr>
          <p:cNvPr id="4" name="ZoneTexte 3">
            <a:extLst>
              <a:ext uri="{FF2B5EF4-FFF2-40B4-BE49-F238E27FC236}">
                <a16:creationId xmlns:a16="http://schemas.microsoft.com/office/drawing/2014/main" id="{232EAF59-B4DD-8417-C617-522EB5572F05}"/>
              </a:ext>
            </a:extLst>
          </p:cNvPr>
          <p:cNvSpPr txBox="1"/>
          <p:nvPr/>
        </p:nvSpPr>
        <p:spPr>
          <a:xfrm>
            <a:off x="1162050" y="371475"/>
            <a:ext cx="10267949" cy="400110"/>
          </a:xfrm>
          <a:prstGeom prst="rect">
            <a:avLst/>
          </a:prstGeom>
          <a:noFill/>
        </p:spPr>
        <p:txBody>
          <a:bodyPr wrap="square" rtlCol="0">
            <a:spAutoFit/>
          </a:bodyPr>
          <a:lstStyle/>
          <a:p>
            <a:r>
              <a:rPr lang="fr-FR" sz="2000" dirty="0">
                <a:latin typeface="Amasis MT Pro Black" panose="02040A04050005020304" pitchFamily="18" charset="0"/>
              </a:rPr>
              <a:t>Nos ancêtres utilisez aussi leur corps pour peindre </a:t>
            </a:r>
          </a:p>
        </p:txBody>
      </p:sp>
      <p:sp>
        <p:nvSpPr>
          <p:cNvPr id="5" name="ZoneTexte 4">
            <a:extLst>
              <a:ext uri="{FF2B5EF4-FFF2-40B4-BE49-F238E27FC236}">
                <a16:creationId xmlns:a16="http://schemas.microsoft.com/office/drawing/2014/main" id="{2D0A3716-4B3B-E16B-5119-D1FA60349677}"/>
              </a:ext>
            </a:extLst>
          </p:cNvPr>
          <p:cNvSpPr txBox="1"/>
          <p:nvPr/>
        </p:nvSpPr>
        <p:spPr>
          <a:xfrm>
            <a:off x="976312" y="2038945"/>
            <a:ext cx="6543675" cy="923330"/>
          </a:xfrm>
          <a:prstGeom prst="rect">
            <a:avLst/>
          </a:prstGeom>
          <a:noFill/>
        </p:spPr>
        <p:txBody>
          <a:bodyPr wrap="square" rtlCol="0">
            <a:spAutoFit/>
          </a:bodyPr>
          <a:lstStyle/>
          <a:p>
            <a:r>
              <a:rPr lang="fr-FR" dirty="0"/>
              <a:t>Les Homo sapiens utilisez aussi le corps pour faire de la peinture, ils n’avaient pas de pinceaux donc ils peignaient avec leurs mains. Leur peinture étaient différents minéraux broyés.</a:t>
            </a:r>
          </a:p>
        </p:txBody>
      </p:sp>
      <p:sp>
        <p:nvSpPr>
          <p:cNvPr id="6" name="ZoneTexte 5">
            <a:extLst>
              <a:ext uri="{FF2B5EF4-FFF2-40B4-BE49-F238E27FC236}">
                <a16:creationId xmlns:a16="http://schemas.microsoft.com/office/drawing/2014/main" id="{88F7D20A-1777-4B60-35E8-3B2896F49B8E}"/>
              </a:ext>
            </a:extLst>
          </p:cNvPr>
          <p:cNvSpPr txBox="1"/>
          <p:nvPr/>
        </p:nvSpPr>
        <p:spPr>
          <a:xfrm>
            <a:off x="976312" y="3211782"/>
            <a:ext cx="6134100" cy="1200329"/>
          </a:xfrm>
          <a:prstGeom prst="rect">
            <a:avLst/>
          </a:prstGeom>
          <a:noFill/>
        </p:spPr>
        <p:txBody>
          <a:bodyPr wrap="square" rtlCol="0">
            <a:spAutoFit/>
          </a:bodyPr>
          <a:lstStyle/>
          <a:p>
            <a:r>
              <a:rPr lang="fr-FR" dirty="0"/>
              <a:t>Ils ne faisaient pas seulement du body printing mais aussi une autre technique qui consistait a mettre la poudre coloré dans la bouche puis souffler sur leur main pour y laisser la marque du contour comme sur l’image. </a:t>
            </a:r>
          </a:p>
        </p:txBody>
      </p:sp>
      <p:sp>
        <p:nvSpPr>
          <p:cNvPr id="7" name="ZoneTexte 6">
            <a:extLst>
              <a:ext uri="{FF2B5EF4-FFF2-40B4-BE49-F238E27FC236}">
                <a16:creationId xmlns:a16="http://schemas.microsoft.com/office/drawing/2014/main" id="{B10A8944-E89E-5E42-9558-8FB0043E5691}"/>
              </a:ext>
            </a:extLst>
          </p:cNvPr>
          <p:cNvSpPr txBox="1"/>
          <p:nvPr/>
        </p:nvSpPr>
        <p:spPr>
          <a:xfrm>
            <a:off x="933449" y="4719615"/>
            <a:ext cx="6219825" cy="369332"/>
          </a:xfrm>
          <a:prstGeom prst="rect">
            <a:avLst/>
          </a:prstGeom>
          <a:noFill/>
        </p:spPr>
        <p:txBody>
          <a:bodyPr wrap="square" rtlCol="0">
            <a:spAutoFit/>
          </a:bodyPr>
          <a:lstStyle/>
          <a:p>
            <a:r>
              <a:rPr lang="fr-FR" dirty="0"/>
              <a:t>Cela consiste a </a:t>
            </a:r>
            <a:r>
              <a:rPr lang="fr-FR" b="1" dirty="0"/>
              <a:t>peindre en négatif</a:t>
            </a:r>
            <a:r>
              <a:rPr lang="fr-FR" dirty="0"/>
              <a:t>: peindre autour du sujet</a:t>
            </a:r>
          </a:p>
        </p:txBody>
      </p:sp>
    </p:spTree>
    <p:extLst>
      <p:ext uri="{BB962C8B-B14F-4D97-AF65-F5344CB8AC3E}">
        <p14:creationId xmlns:p14="http://schemas.microsoft.com/office/powerpoint/2010/main" val="2063606475"/>
      </p:ext>
    </p:extLst>
  </p:cSld>
  <p:clrMapOvr>
    <a:masterClrMapping/>
  </p:clrMapOvr>
</p:sld>
</file>

<file path=ppt/theme/theme1.xml><?xml version="1.0" encoding="utf-8"?>
<a:theme xmlns:a="http://schemas.openxmlformats.org/drawingml/2006/main" name="Cadrage">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TM10001105[[fn=Cadrage]]</Template>
  <TotalTime>203</TotalTime>
  <Words>411</Words>
  <Application>Microsoft Office PowerPoint</Application>
  <PresentationFormat>Grand écran</PresentationFormat>
  <Paragraphs>21</Paragraphs>
  <Slides>6</Slides>
  <Notes>0</Notes>
  <HiddenSlides>0</HiddenSlides>
  <MMClips>1</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6</vt:i4>
      </vt:variant>
    </vt:vector>
  </HeadingPairs>
  <TitlesOfParts>
    <vt:vector size="10" baseType="lpstr">
      <vt:lpstr>Amasis MT Pro Black</vt:lpstr>
      <vt:lpstr>Franklin Gothic Book</vt:lpstr>
      <vt:lpstr>helvetica-w01-roman</vt:lpstr>
      <vt:lpstr>Cadrage</vt:lpstr>
      <vt:lpstr>DES ARTISTES QUI ONT FAIT ECHO A MON EXPERIMENTATION </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 ARTISTES QUI ONT FAIT ECHO A MON EXPERIMENTATION </dc:title>
  <dc:creator>NICOLAS Sarah</dc:creator>
  <cp:lastModifiedBy>NICOLAS Sarah</cp:lastModifiedBy>
  <cp:revision>3</cp:revision>
  <dcterms:created xsi:type="dcterms:W3CDTF">2023-01-29T10:22:00Z</dcterms:created>
  <dcterms:modified xsi:type="dcterms:W3CDTF">2023-01-29T13:45:42Z</dcterms:modified>
</cp:coreProperties>
</file>