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8" r:id="rId2"/>
    <p:sldMasterId id="2147484043" r:id="rId3"/>
    <p:sldMasterId id="2147484084" r:id="rId4"/>
  </p:sldMasterIdLst>
  <p:notesMasterIdLst>
    <p:notesMasterId r:id="rId46"/>
  </p:notesMasterIdLst>
  <p:handoutMasterIdLst>
    <p:handoutMasterId r:id="rId47"/>
  </p:handoutMasterIdLst>
  <p:sldIdLst>
    <p:sldId id="2477" r:id="rId5"/>
    <p:sldId id="2605" r:id="rId6"/>
    <p:sldId id="2622" r:id="rId7"/>
    <p:sldId id="2576" r:id="rId8"/>
    <p:sldId id="2612" r:id="rId9"/>
    <p:sldId id="2599" r:id="rId10"/>
    <p:sldId id="2609" r:id="rId11"/>
    <p:sldId id="2610" r:id="rId12"/>
    <p:sldId id="2606" r:id="rId13"/>
    <p:sldId id="284" r:id="rId14"/>
    <p:sldId id="285" r:id="rId15"/>
    <p:sldId id="2611" r:id="rId16"/>
    <p:sldId id="2539" r:id="rId17"/>
    <p:sldId id="2623" r:id="rId18"/>
    <p:sldId id="2625" r:id="rId19"/>
    <p:sldId id="2626" r:id="rId20"/>
    <p:sldId id="2613" r:id="rId21"/>
    <p:sldId id="2624" r:id="rId22"/>
    <p:sldId id="2627" r:id="rId23"/>
    <p:sldId id="2628" r:id="rId24"/>
    <p:sldId id="2629" r:id="rId25"/>
    <p:sldId id="2617" r:id="rId26"/>
    <p:sldId id="2630" r:id="rId27"/>
    <p:sldId id="2631" r:id="rId28"/>
    <p:sldId id="2618" r:id="rId29"/>
    <p:sldId id="2632" r:id="rId30"/>
    <p:sldId id="2637" r:id="rId31"/>
    <p:sldId id="2639" r:id="rId32"/>
    <p:sldId id="2640" r:id="rId33"/>
    <p:sldId id="2638" r:id="rId34"/>
    <p:sldId id="2636" r:id="rId35"/>
    <p:sldId id="2635" r:id="rId36"/>
    <p:sldId id="2633" r:id="rId37"/>
    <p:sldId id="2641" r:id="rId38"/>
    <p:sldId id="2619" r:id="rId39"/>
    <p:sldId id="2642" r:id="rId40"/>
    <p:sldId id="2620" r:id="rId41"/>
    <p:sldId id="2621" r:id="rId42"/>
    <p:sldId id="2490" r:id="rId43"/>
    <p:sldId id="2377" r:id="rId44"/>
    <p:sldId id="2563" r:id="rId45"/>
  </p:sldIdLst>
  <p:sldSz cx="24377650" cy="13716000"/>
  <p:notesSz cx="7010400" cy="9296400"/>
  <p:defaultTextStyle>
    <a:defPPr>
      <a:defRPr lang="en-US"/>
    </a:defPPr>
    <a:lvl1pPr marL="0" algn="l" defTabSz="1828115" rtl="0" eaLnBrk="1" latinLnBrk="0" hangingPunct="1">
      <a:defRPr sz="3700" kern="1200">
        <a:solidFill>
          <a:schemeClr val="tx1"/>
        </a:solidFill>
        <a:latin typeface="+mn-lt"/>
        <a:ea typeface="+mn-ea"/>
        <a:cs typeface="+mn-cs"/>
      </a:defRPr>
    </a:lvl1pPr>
    <a:lvl2pPr marL="914056" algn="l" defTabSz="1828115" rtl="0" eaLnBrk="1" latinLnBrk="0" hangingPunct="1">
      <a:defRPr sz="3700" kern="1200">
        <a:solidFill>
          <a:schemeClr val="tx1"/>
        </a:solidFill>
        <a:latin typeface="+mn-lt"/>
        <a:ea typeface="+mn-ea"/>
        <a:cs typeface="+mn-cs"/>
      </a:defRPr>
    </a:lvl2pPr>
    <a:lvl3pPr marL="1828115" algn="l" defTabSz="1828115" rtl="0" eaLnBrk="1" latinLnBrk="0" hangingPunct="1">
      <a:defRPr sz="3700" kern="1200">
        <a:solidFill>
          <a:schemeClr val="tx1"/>
        </a:solidFill>
        <a:latin typeface="+mn-lt"/>
        <a:ea typeface="+mn-ea"/>
        <a:cs typeface="+mn-cs"/>
      </a:defRPr>
    </a:lvl3pPr>
    <a:lvl4pPr marL="2742171" algn="l" defTabSz="1828115" rtl="0" eaLnBrk="1" latinLnBrk="0" hangingPunct="1">
      <a:defRPr sz="3700" kern="1200">
        <a:solidFill>
          <a:schemeClr val="tx1"/>
        </a:solidFill>
        <a:latin typeface="+mn-lt"/>
        <a:ea typeface="+mn-ea"/>
        <a:cs typeface="+mn-cs"/>
      </a:defRPr>
    </a:lvl4pPr>
    <a:lvl5pPr marL="3656229" algn="l" defTabSz="1828115" rtl="0" eaLnBrk="1" latinLnBrk="0" hangingPunct="1">
      <a:defRPr sz="3700" kern="1200">
        <a:solidFill>
          <a:schemeClr val="tx1"/>
        </a:solidFill>
        <a:latin typeface="+mn-lt"/>
        <a:ea typeface="+mn-ea"/>
        <a:cs typeface="+mn-cs"/>
      </a:defRPr>
    </a:lvl5pPr>
    <a:lvl6pPr marL="4570285" algn="l" defTabSz="1828115" rtl="0" eaLnBrk="1" latinLnBrk="0" hangingPunct="1">
      <a:defRPr sz="3700" kern="1200">
        <a:solidFill>
          <a:schemeClr val="tx1"/>
        </a:solidFill>
        <a:latin typeface="+mn-lt"/>
        <a:ea typeface="+mn-ea"/>
        <a:cs typeface="+mn-cs"/>
      </a:defRPr>
    </a:lvl6pPr>
    <a:lvl7pPr marL="5484344" algn="l" defTabSz="1828115" rtl="0" eaLnBrk="1" latinLnBrk="0" hangingPunct="1">
      <a:defRPr sz="3700" kern="1200">
        <a:solidFill>
          <a:schemeClr val="tx1"/>
        </a:solidFill>
        <a:latin typeface="+mn-lt"/>
        <a:ea typeface="+mn-ea"/>
        <a:cs typeface="+mn-cs"/>
      </a:defRPr>
    </a:lvl7pPr>
    <a:lvl8pPr marL="6398400" algn="l" defTabSz="1828115" rtl="0" eaLnBrk="1" latinLnBrk="0" hangingPunct="1">
      <a:defRPr sz="3700" kern="1200">
        <a:solidFill>
          <a:schemeClr val="tx1"/>
        </a:solidFill>
        <a:latin typeface="+mn-lt"/>
        <a:ea typeface="+mn-ea"/>
        <a:cs typeface="+mn-cs"/>
      </a:defRPr>
    </a:lvl8pPr>
    <a:lvl9pPr marL="7312456" algn="l" defTabSz="1828115" rtl="0" eaLnBrk="1" latinLnBrk="0" hangingPunct="1">
      <a:defRPr sz="3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guide id="9" pos="14351">
          <p15:clr>
            <a:srgbClr val="A4A3A4"/>
          </p15:clr>
        </p15:guide>
        <p15:guide id="10" pos="10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0"/>
    <a:srgbClr val="18454E"/>
    <a:srgbClr val="D10770"/>
    <a:srgbClr val="000000"/>
    <a:srgbClr val="001334"/>
    <a:srgbClr val="000820"/>
    <a:srgbClr val="000C28"/>
    <a:srgbClr val="5D77EB"/>
    <a:srgbClr val="1AE8DA"/>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8" autoAdjust="0"/>
    <p:restoredTop sz="68876" autoAdjust="0"/>
  </p:normalViewPr>
  <p:slideViewPr>
    <p:cSldViewPr snapToGrid="0" snapToObjects="1">
      <p:cViewPr varScale="1">
        <p:scale>
          <a:sx n="39" d="100"/>
          <a:sy n="39" d="100"/>
        </p:scale>
        <p:origin x="1224" y="36"/>
      </p:cViewPr>
      <p:guideLst>
        <p:guide orient="horz" pos="8112"/>
        <p:guide pos="14350"/>
        <p:guide pos="1006"/>
        <p:guide pos="7702"/>
        <p:guide orient="horz" pos="480"/>
        <p:guide pos="14351"/>
        <p:guide pos="10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187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a:t>Percentage of District Plans Containing These Key Elements</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Operational Goals</c:v>
                </c:pt>
                <c:pt idx="1">
                  <c:v>Specified Timeline</c:v>
                </c:pt>
                <c:pt idx="2">
                  <c:v>Outcome Goals</c:v>
                </c:pt>
                <c:pt idx="3">
                  <c:v>Financial Goals</c:v>
                </c:pt>
                <c:pt idx="4">
                  <c:v>Action Steps</c:v>
                </c:pt>
                <c:pt idx="5">
                  <c:v>Accountability</c:v>
                </c:pt>
                <c:pt idx="6">
                  <c:v>Intermediate Goals</c:v>
                </c:pt>
                <c:pt idx="7">
                  <c:v>Prioritization</c:v>
                </c:pt>
              </c:strCache>
            </c:strRef>
          </c:cat>
          <c:val>
            <c:numRef>
              <c:f>Sheet1!$B$2:$B$9</c:f>
              <c:numCache>
                <c:formatCode>0%</c:formatCode>
                <c:ptCount val="8"/>
                <c:pt idx="0">
                  <c:v>0.47</c:v>
                </c:pt>
                <c:pt idx="1">
                  <c:v>0.42</c:v>
                </c:pt>
                <c:pt idx="2">
                  <c:v>0.35</c:v>
                </c:pt>
                <c:pt idx="3">
                  <c:v>0.31</c:v>
                </c:pt>
                <c:pt idx="4">
                  <c:v>0.3</c:v>
                </c:pt>
                <c:pt idx="5">
                  <c:v>0.18</c:v>
                </c:pt>
                <c:pt idx="6">
                  <c:v>0.09</c:v>
                </c:pt>
                <c:pt idx="7">
                  <c:v>0.03</c:v>
                </c:pt>
              </c:numCache>
            </c:numRef>
          </c:val>
          <c:extLst>
            <c:ext xmlns:c16="http://schemas.microsoft.com/office/drawing/2014/chart" uri="{C3380CC4-5D6E-409C-BE32-E72D297353CC}">
              <c16:uniqueId val="{00000000-7E6E-4CC1-B169-D6630DA61D04}"/>
            </c:ext>
          </c:extLst>
        </c:ser>
        <c:dLbls>
          <c:showLegendKey val="0"/>
          <c:showVal val="0"/>
          <c:showCatName val="0"/>
          <c:showSerName val="0"/>
          <c:showPercent val="0"/>
          <c:showBubbleSize val="0"/>
        </c:dLbls>
        <c:gapWidth val="219"/>
        <c:overlap val="-27"/>
        <c:axId val="414938112"/>
        <c:axId val="414927944"/>
      </c:barChart>
      <c:catAx>
        <c:axId val="414938112"/>
        <c:scaling>
          <c:orientation val="minMax"/>
        </c:scaling>
        <c:delete val="0"/>
        <c:axPos val="b"/>
        <c:title>
          <c:tx>
            <c:rich>
              <a:bodyPr rot="0" spcFirstLastPara="1" vertOverflow="ellipsis" vert="horz" wrap="square" anchor="ctr" anchorCtr="1"/>
              <a:lstStyle/>
              <a:p>
                <a:pPr>
                  <a:defRPr sz="2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dirty="0"/>
                  <a:t>Key Elements of a</a:t>
                </a:r>
                <a:r>
                  <a:rPr lang="en-US" sz="2200" b="1" baseline="0" dirty="0"/>
                  <a:t> Strategic Plan</a:t>
                </a:r>
                <a:endParaRPr lang="en-US" sz="2200" b="1"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4927944"/>
        <c:crosses val="autoZero"/>
        <c:auto val="1"/>
        <c:lblAlgn val="ctr"/>
        <c:lblOffset val="100"/>
        <c:noMultiLvlLbl val="0"/>
      </c:catAx>
      <c:valAx>
        <c:axId val="4149279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dirty="0"/>
                  <a:t>Percentage of District Plans</a:t>
                </a:r>
              </a:p>
            </c:rich>
          </c:tx>
          <c:overlay val="0"/>
          <c:spPr>
            <a:noFill/>
            <a:ln>
              <a:noFill/>
            </a:ln>
            <a:effectLst/>
          </c:spPr>
          <c:txPr>
            <a:bodyPr rot="-5400000" spcFirstLastPara="1" vertOverflow="ellipsis" vert="horz" wrap="square" anchor="ctr" anchorCtr="1"/>
            <a:lstStyle/>
            <a:p>
              <a:pPr>
                <a:defRPr sz="2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4938112"/>
        <c:crosses val="autoZero"/>
        <c:crossBetween val="between"/>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85401-22C1-4848-A2AD-7259FBF128B6}"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951F29BB-776E-4881-96D2-27AA5AB2F442}">
      <dgm:prSet phldrT="[Text]"/>
      <dgm:spPr/>
      <dgm:t>
        <a:bodyPr/>
        <a:lstStyle/>
        <a:p>
          <a:r>
            <a:rPr lang="en-US" dirty="0"/>
            <a:t>Current State</a:t>
          </a:r>
        </a:p>
      </dgm:t>
    </dgm:pt>
    <dgm:pt modelId="{D881CB68-358B-41D8-9725-475698F1504F}" type="parTrans" cxnId="{3B38599A-425F-4CFE-8449-0465496D6239}">
      <dgm:prSet/>
      <dgm:spPr/>
      <dgm:t>
        <a:bodyPr/>
        <a:lstStyle/>
        <a:p>
          <a:endParaRPr lang="en-US"/>
        </a:p>
      </dgm:t>
    </dgm:pt>
    <dgm:pt modelId="{026A8697-CBAB-4E06-84F5-51D63B6D28EF}" type="sibTrans" cxnId="{3B38599A-425F-4CFE-8449-0465496D6239}">
      <dgm:prSet/>
      <dgm:spPr/>
      <dgm:t>
        <a:bodyPr/>
        <a:lstStyle/>
        <a:p>
          <a:endParaRPr lang="en-US"/>
        </a:p>
      </dgm:t>
    </dgm:pt>
    <dgm:pt modelId="{E4924234-8C95-46DE-9FE5-6C67A354DC7E}">
      <dgm:prSet phldrT="[Text]"/>
      <dgm:spPr/>
      <dgm:t>
        <a:bodyPr/>
        <a:lstStyle/>
        <a:p>
          <a:endParaRPr lang="en-US" dirty="0"/>
        </a:p>
      </dgm:t>
    </dgm:pt>
    <dgm:pt modelId="{3032F0D0-65D5-4CCC-BBE9-B949B0CC1B3C}" type="parTrans" cxnId="{08553669-8850-4225-994D-35779369D7A6}">
      <dgm:prSet/>
      <dgm:spPr/>
      <dgm:t>
        <a:bodyPr/>
        <a:lstStyle/>
        <a:p>
          <a:endParaRPr lang="en-US"/>
        </a:p>
      </dgm:t>
    </dgm:pt>
    <dgm:pt modelId="{B54F97B5-7BC7-4650-8ABF-D065F338AC21}" type="sibTrans" cxnId="{08553669-8850-4225-994D-35779369D7A6}">
      <dgm:prSet/>
      <dgm:spPr/>
      <dgm:t>
        <a:bodyPr/>
        <a:lstStyle/>
        <a:p>
          <a:endParaRPr lang="en-US"/>
        </a:p>
      </dgm:t>
    </dgm:pt>
    <dgm:pt modelId="{A5499118-455E-4E1D-B6BC-051A1982C587}">
      <dgm:prSet phldrT="[Text]"/>
      <dgm:spPr/>
      <dgm:t>
        <a:bodyPr/>
        <a:lstStyle/>
        <a:p>
          <a:r>
            <a:rPr lang="en-US" dirty="0"/>
            <a:t>Desired State</a:t>
          </a:r>
        </a:p>
      </dgm:t>
    </dgm:pt>
    <dgm:pt modelId="{D7F1F3A2-179E-48BB-81B6-1F50444314EE}" type="parTrans" cxnId="{3093B84D-6C5D-45A9-B343-93319B974B87}">
      <dgm:prSet/>
      <dgm:spPr/>
      <dgm:t>
        <a:bodyPr/>
        <a:lstStyle/>
        <a:p>
          <a:endParaRPr lang="en-US"/>
        </a:p>
      </dgm:t>
    </dgm:pt>
    <dgm:pt modelId="{9B54517A-8D58-41E9-9F96-EC3261B568F1}" type="sibTrans" cxnId="{3093B84D-6C5D-45A9-B343-93319B974B87}">
      <dgm:prSet/>
      <dgm:spPr/>
      <dgm:t>
        <a:bodyPr/>
        <a:lstStyle/>
        <a:p>
          <a:endParaRPr lang="en-US"/>
        </a:p>
      </dgm:t>
    </dgm:pt>
    <dgm:pt modelId="{9894F059-3776-48E3-BA91-25A6E83BC143}" type="pres">
      <dgm:prSet presAssocID="{25185401-22C1-4848-A2AD-7259FBF128B6}" presName="Name0" presStyleCnt="0">
        <dgm:presLayoutVars>
          <dgm:dir/>
          <dgm:animOne val="branch"/>
          <dgm:animLvl val="lvl"/>
        </dgm:presLayoutVars>
      </dgm:prSet>
      <dgm:spPr/>
    </dgm:pt>
    <dgm:pt modelId="{92AB5261-BBC4-4490-827B-567B268B615B}" type="pres">
      <dgm:prSet presAssocID="{951F29BB-776E-4881-96D2-27AA5AB2F442}" presName="chaos" presStyleCnt="0"/>
      <dgm:spPr/>
    </dgm:pt>
    <dgm:pt modelId="{2E198F65-6400-47C1-91BF-63A80EA0C29E}" type="pres">
      <dgm:prSet presAssocID="{951F29BB-776E-4881-96D2-27AA5AB2F442}" presName="parTx1" presStyleLbl="revTx" presStyleIdx="0" presStyleCnt="2"/>
      <dgm:spPr/>
    </dgm:pt>
    <dgm:pt modelId="{F61783C1-7ED7-4225-86C3-35909619D979}" type="pres">
      <dgm:prSet presAssocID="{951F29BB-776E-4881-96D2-27AA5AB2F442}" presName="c1" presStyleLbl="node1" presStyleIdx="0" presStyleCnt="19"/>
      <dgm:spPr/>
    </dgm:pt>
    <dgm:pt modelId="{980D6D2D-D902-407D-9885-5C3BE934A9C9}" type="pres">
      <dgm:prSet presAssocID="{951F29BB-776E-4881-96D2-27AA5AB2F442}" presName="c2" presStyleLbl="node1" presStyleIdx="1" presStyleCnt="19"/>
      <dgm:spPr/>
    </dgm:pt>
    <dgm:pt modelId="{6F87E2FF-9C68-4947-879A-ABAC58567A1D}" type="pres">
      <dgm:prSet presAssocID="{951F29BB-776E-4881-96D2-27AA5AB2F442}" presName="c3" presStyleLbl="node1" presStyleIdx="2" presStyleCnt="19"/>
      <dgm:spPr/>
    </dgm:pt>
    <dgm:pt modelId="{B11FF7E8-F427-4F4D-9925-93286D62FCA5}" type="pres">
      <dgm:prSet presAssocID="{951F29BB-776E-4881-96D2-27AA5AB2F442}" presName="c4" presStyleLbl="node1" presStyleIdx="3" presStyleCnt="19"/>
      <dgm:spPr/>
    </dgm:pt>
    <dgm:pt modelId="{E675592C-0FFD-4754-AF4B-E8EE8603EE31}" type="pres">
      <dgm:prSet presAssocID="{951F29BB-776E-4881-96D2-27AA5AB2F442}" presName="c5" presStyleLbl="node1" presStyleIdx="4" presStyleCnt="19"/>
      <dgm:spPr/>
    </dgm:pt>
    <dgm:pt modelId="{9A4F8EF0-4A6B-42EC-A9A7-1D7C754B943A}" type="pres">
      <dgm:prSet presAssocID="{951F29BB-776E-4881-96D2-27AA5AB2F442}" presName="c6" presStyleLbl="node1" presStyleIdx="5" presStyleCnt="19"/>
      <dgm:spPr/>
    </dgm:pt>
    <dgm:pt modelId="{856AC743-CEDB-42BA-95E3-9CBB179306A4}" type="pres">
      <dgm:prSet presAssocID="{951F29BB-776E-4881-96D2-27AA5AB2F442}" presName="c7" presStyleLbl="node1" presStyleIdx="6" presStyleCnt="19"/>
      <dgm:spPr/>
    </dgm:pt>
    <dgm:pt modelId="{8335E1A5-23B9-4F98-99CD-E7A310CEFE1B}" type="pres">
      <dgm:prSet presAssocID="{951F29BB-776E-4881-96D2-27AA5AB2F442}" presName="c8" presStyleLbl="node1" presStyleIdx="7" presStyleCnt="19"/>
      <dgm:spPr/>
    </dgm:pt>
    <dgm:pt modelId="{E175C04B-213D-4228-BE0C-90D99889359E}" type="pres">
      <dgm:prSet presAssocID="{951F29BB-776E-4881-96D2-27AA5AB2F442}" presName="c9" presStyleLbl="node1" presStyleIdx="8" presStyleCnt="19"/>
      <dgm:spPr/>
    </dgm:pt>
    <dgm:pt modelId="{19E81045-9C3D-41A4-ACEB-B30AB79DB56D}" type="pres">
      <dgm:prSet presAssocID="{951F29BB-776E-4881-96D2-27AA5AB2F442}" presName="c10" presStyleLbl="node1" presStyleIdx="9" presStyleCnt="19"/>
      <dgm:spPr/>
    </dgm:pt>
    <dgm:pt modelId="{B9422E89-6E7C-4504-AB3F-C4F7DA1382BD}" type="pres">
      <dgm:prSet presAssocID="{951F29BB-776E-4881-96D2-27AA5AB2F442}" presName="c11" presStyleLbl="node1" presStyleIdx="10" presStyleCnt="19"/>
      <dgm:spPr/>
    </dgm:pt>
    <dgm:pt modelId="{E1EA7E52-4A13-45E9-8A2E-7250921A7338}" type="pres">
      <dgm:prSet presAssocID="{951F29BB-776E-4881-96D2-27AA5AB2F442}" presName="c12" presStyleLbl="node1" presStyleIdx="11" presStyleCnt="19"/>
      <dgm:spPr/>
    </dgm:pt>
    <dgm:pt modelId="{770E0D65-E1C7-43E2-8A52-6097AA15EB16}" type="pres">
      <dgm:prSet presAssocID="{951F29BB-776E-4881-96D2-27AA5AB2F442}" presName="c13" presStyleLbl="node1" presStyleIdx="12" presStyleCnt="19"/>
      <dgm:spPr/>
    </dgm:pt>
    <dgm:pt modelId="{00C60145-B56E-4574-9671-C4F45C742775}" type="pres">
      <dgm:prSet presAssocID="{951F29BB-776E-4881-96D2-27AA5AB2F442}" presName="c14" presStyleLbl="node1" presStyleIdx="13" presStyleCnt="19"/>
      <dgm:spPr/>
    </dgm:pt>
    <dgm:pt modelId="{A65FAE9C-512A-4BCC-BF5E-7D77D6CBC502}" type="pres">
      <dgm:prSet presAssocID="{951F29BB-776E-4881-96D2-27AA5AB2F442}" presName="c15" presStyleLbl="node1" presStyleIdx="14" presStyleCnt="19"/>
      <dgm:spPr/>
    </dgm:pt>
    <dgm:pt modelId="{9810E893-AD77-4409-9E6E-AB33E8B2B72C}" type="pres">
      <dgm:prSet presAssocID="{951F29BB-776E-4881-96D2-27AA5AB2F442}" presName="c16" presStyleLbl="node1" presStyleIdx="15" presStyleCnt="19"/>
      <dgm:spPr/>
    </dgm:pt>
    <dgm:pt modelId="{A70E48C3-7C76-450F-AB77-5C2D63EF8B15}" type="pres">
      <dgm:prSet presAssocID="{951F29BB-776E-4881-96D2-27AA5AB2F442}" presName="c17" presStyleLbl="node1" presStyleIdx="16" presStyleCnt="19"/>
      <dgm:spPr/>
    </dgm:pt>
    <dgm:pt modelId="{BD208474-84E3-4532-A666-B1AC6EBF6414}" type="pres">
      <dgm:prSet presAssocID="{951F29BB-776E-4881-96D2-27AA5AB2F442}" presName="c18" presStyleLbl="node1" presStyleIdx="17" presStyleCnt="19"/>
      <dgm:spPr/>
    </dgm:pt>
    <dgm:pt modelId="{ADD159BC-A011-49AF-85A6-50BABDAFFCBD}" type="pres">
      <dgm:prSet presAssocID="{026A8697-CBAB-4E06-84F5-51D63B6D28EF}" presName="chevronComposite1" presStyleCnt="0"/>
      <dgm:spPr/>
    </dgm:pt>
    <dgm:pt modelId="{3CBE8BC6-7109-4FAA-977C-7D42682488EA}" type="pres">
      <dgm:prSet presAssocID="{026A8697-CBAB-4E06-84F5-51D63B6D28EF}" presName="chevron1" presStyleLbl="sibTrans2D1" presStyleIdx="0" presStyleCnt="2" custLinFactNeighborX="1475" custLinFactNeighborY="-643"/>
      <dgm:spPr/>
    </dgm:pt>
    <dgm:pt modelId="{A0DBB256-818F-48E1-9C96-2A9188368FAB}" type="pres">
      <dgm:prSet presAssocID="{026A8697-CBAB-4E06-84F5-51D63B6D28EF}" presName="spChevron1" presStyleCnt="0"/>
      <dgm:spPr/>
    </dgm:pt>
    <dgm:pt modelId="{22B0AE63-965A-4734-99A8-001D4DBBD411}" type="pres">
      <dgm:prSet presAssocID="{E4924234-8C95-46DE-9FE5-6C67A354DC7E}" presName="middle" presStyleCnt="0"/>
      <dgm:spPr/>
    </dgm:pt>
    <dgm:pt modelId="{487EB746-E257-4BFA-9323-F45E0FA44ACB}" type="pres">
      <dgm:prSet presAssocID="{E4924234-8C95-46DE-9FE5-6C67A354DC7E}" presName="parTxMid" presStyleLbl="revTx" presStyleIdx="1" presStyleCnt="2"/>
      <dgm:spPr/>
    </dgm:pt>
    <dgm:pt modelId="{26B002FB-2481-46AC-901A-E87172F82289}" type="pres">
      <dgm:prSet presAssocID="{E4924234-8C95-46DE-9FE5-6C67A354DC7E}" presName="spMid" presStyleCnt="0"/>
      <dgm:spPr/>
    </dgm:pt>
    <dgm:pt modelId="{0C4AD75D-CD5E-4171-8DE0-87D9FB14154E}" type="pres">
      <dgm:prSet presAssocID="{B54F97B5-7BC7-4650-8ABF-D065F338AC21}" presName="chevronComposite1" presStyleCnt="0"/>
      <dgm:spPr/>
    </dgm:pt>
    <dgm:pt modelId="{9DE8E521-718C-4EEF-9AA3-41E1EE53C982}" type="pres">
      <dgm:prSet presAssocID="{B54F97B5-7BC7-4650-8ABF-D065F338AC21}" presName="chevron1" presStyleLbl="sibTrans2D1" presStyleIdx="1" presStyleCnt="2" custLinFactX="-83322" custLinFactNeighborX="-100000" custLinFactNeighborY="-2317"/>
      <dgm:spPr/>
    </dgm:pt>
    <dgm:pt modelId="{EF5FD085-AA6D-4B2E-9BF0-B3406C923137}" type="pres">
      <dgm:prSet presAssocID="{B54F97B5-7BC7-4650-8ABF-D065F338AC21}" presName="spChevron1" presStyleCnt="0"/>
      <dgm:spPr/>
    </dgm:pt>
    <dgm:pt modelId="{3B0E260C-C918-496E-857A-F03F6CB7C5BD}" type="pres">
      <dgm:prSet presAssocID="{A5499118-455E-4E1D-B6BC-051A1982C587}" presName="last" presStyleCnt="0"/>
      <dgm:spPr/>
    </dgm:pt>
    <dgm:pt modelId="{2D4E47AF-459E-4798-BD3D-143A4E870A72}" type="pres">
      <dgm:prSet presAssocID="{A5499118-455E-4E1D-B6BC-051A1982C587}" presName="circleTx" presStyleLbl="node1" presStyleIdx="18" presStyleCnt="19"/>
      <dgm:spPr/>
    </dgm:pt>
    <dgm:pt modelId="{93EB4805-CF57-4486-8652-18DEE8B1B732}" type="pres">
      <dgm:prSet presAssocID="{A5499118-455E-4E1D-B6BC-051A1982C587}" presName="spN" presStyleCnt="0"/>
      <dgm:spPr/>
    </dgm:pt>
  </dgm:ptLst>
  <dgm:cxnLst>
    <dgm:cxn modelId="{253F3404-858F-874F-A808-906EC03798F9}" type="presOf" srcId="{25185401-22C1-4848-A2AD-7259FBF128B6}" destId="{9894F059-3776-48E3-BA91-25A6E83BC143}" srcOrd="0" destOrd="0" presId="urn:microsoft.com/office/officeart/2009/3/layout/RandomtoResultProcess"/>
    <dgm:cxn modelId="{A0C7E031-8966-0346-B2C0-5DD09D62E3C6}" type="presOf" srcId="{A5499118-455E-4E1D-B6BC-051A1982C587}" destId="{2D4E47AF-459E-4798-BD3D-143A4E870A72}" srcOrd="0" destOrd="0" presId="urn:microsoft.com/office/officeart/2009/3/layout/RandomtoResultProcess"/>
    <dgm:cxn modelId="{08553669-8850-4225-994D-35779369D7A6}" srcId="{25185401-22C1-4848-A2AD-7259FBF128B6}" destId="{E4924234-8C95-46DE-9FE5-6C67A354DC7E}" srcOrd="1" destOrd="0" parTransId="{3032F0D0-65D5-4CCC-BBE9-B949B0CC1B3C}" sibTransId="{B54F97B5-7BC7-4650-8ABF-D065F338AC21}"/>
    <dgm:cxn modelId="{E530626A-9426-9542-8651-0F57F04E31F9}" type="presOf" srcId="{E4924234-8C95-46DE-9FE5-6C67A354DC7E}" destId="{487EB746-E257-4BFA-9323-F45E0FA44ACB}" srcOrd="0" destOrd="0" presId="urn:microsoft.com/office/officeart/2009/3/layout/RandomtoResultProcess"/>
    <dgm:cxn modelId="{3093B84D-6C5D-45A9-B343-93319B974B87}" srcId="{25185401-22C1-4848-A2AD-7259FBF128B6}" destId="{A5499118-455E-4E1D-B6BC-051A1982C587}" srcOrd="2" destOrd="0" parTransId="{D7F1F3A2-179E-48BB-81B6-1F50444314EE}" sibTransId="{9B54517A-8D58-41E9-9F96-EC3261B568F1}"/>
    <dgm:cxn modelId="{3B38599A-425F-4CFE-8449-0465496D6239}" srcId="{25185401-22C1-4848-A2AD-7259FBF128B6}" destId="{951F29BB-776E-4881-96D2-27AA5AB2F442}" srcOrd="0" destOrd="0" parTransId="{D881CB68-358B-41D8-9725-475698F1504F}" sibTransId="{026A8697-CBAB-4E06-84F5-51D63B6D28EF}"/>
    <dgm:cxn modelId="{B298CDFF-10D8-B246-9AC0-2D250C28BC26}" type="presOf" srcId="{951F29BB-776E-4881-96D2-27AA5AB2F442}" destId="{2E198F65-6400-47C1-91BF-63A80EA0C29E}" srcOrd="0" destOrd="0" presId="urn:microsoft.com/office/officeart/2009/3/layout/RandomtoResultProcess"/>
    <dgm:cxn modelId="{5FF0C497-34B9-0241-8552-27D5DB6379ED}" type="presParOf" srcId="{9894F059-3776-48E3-BA91-25A6E83BC143}" destId="{92AB5261-BBC4-4490-827B-567B268B615B}" srcOrd="0" destOrd="0" presId="urn:microsoft.com/office/officeart/2009/3/layout/RandomtoResultProcess"/>
    <dgm:cxn modelId="{CADE1417-F2F7-0C45-9C5E-957C67460B9F}" type="presParOf" srcId="{92AB5261-BBC4-4490-827B-567B268B615B}" destId="{2E198F65-6400-47C1-91BF-63A80EA0C29E}" srcOrd="0" destOrd="0" presId="urn:microsoft.com/office/officeart/2009/3/layout/RandomtoResultProcess"/>
    <dgm:cxn modelId="{1DDF6039-7FFD-8440-9DB9-48B58704785D}" type="presParOf" srcId="{92AB5261-BBC4-4490-827B-567B268B615B}" destId="{F61783C1-7ED7-4225-86C3-35909619D979}" srcOrd="1" destOrd="0" presId="urn:microsoft.com/office/officeart/2009/3/layout/RandomtoResultProcess"/>
    <dgm:cxn modelId="{A8261FD8-305E-DC48-A652-3D0CE6E4E9CE}" type="presParOf" srcId="{92AB5261-BBC4-4490-827B-567B268B615B}" destId="{980D6D2D-D902-407D-9885-5C3BE934A9C9}" srcOrd="2" destOrd="0" presId="urn:microsoft.com/office/officeart/2009/3/layout/RandomtoResultProcess"/>
    <dgm:cxn modelId="{D5951E54-8000-3E4A-889F-3745ECCA5FF8}" type="presParOf" srcId="{92AB5261-BBC4-4490-827B-567B268B615B}" destId="{6F87E2FF-9C68-4947-879A-ABAC58567A1D}" srcOrd="3" destOrd="0" presId="urn:microsoft.com/office/officeart/2009/3/layout/RandomtoResultProcess"/>
    <dgm:cxn modelId="{D2C43E08-AF89-AA48-9E13-59AB311120CD}" type="presParOf" srcId="{92AB5261-BBC4-4490-827B-567B268B615B}" destId="{B11FF7E8-F427-4F4D-9925-93286D62FCA5}" srcOrd="4" destOrd="0" presId="urn:microsoft.com/office/officeart/2009/3/layout/RandomtoResultProcess"/>
    <dgm:cxn modelId="{091F0605-581B-E44E-98E7-A5EC89373054}" type="presParOf" srcId="{92AB5261-BBC4-4490-827B-567B268B615B}" destId="{E675592C-0FFD-4754-AF4B-E8EE8603EE31}" srcOrd="5" destOrd="0" presId="urn:microsoft.com/office/officeart/2009/3/layout/RandomtoResultProcess"/>
    <dgm:cxn modelId="{69C0930E-7E55-9D49-BF42-23448532942E}" type="presParOf" srcId="{92AB5261-BBC4-4490-827B-567B268B615B}" destId="{9A4F8EF0-4A6B-42EC-A9A7-1D7C754B943A}" srcOrd="6" destOrd="0" presId="urn:microsoft.com/office/officeart/2009/3/layout/RandomtoResultProcess"/>
    <dgm:cxn modelId="{4EAFF91A-0F99-4142-A157-F591569A823C}" type="presParOf" srcId="{92AB5261-BBC4-4490-827B-567B268B615B}" destId="{856AC743-CEDB-42BA-95E3-9CBB179306A4}" srcOrd="7" destOrd="0" presId="urn:microsoft.com/office/officeart/2009/3/layout/RandomtoResultProcess"/>
    <dgm:cxn modelId="{F5C12CD8-E671-B748-8831-1503886B0039}" type="presParOf" srcId="{92AB5261-BBC4-4490-827B-567B268B615B}" destId="{8335E1A5-23B9-4F98-99CD-E7A310CEFE1B}" srcOrd="8" destOrd="0" presId="urn:microsoft.com/office/officeart/2009/3/layout/RandomtoResultProcess"/>
    <dgm:cxn modelId="{3DC59EA5-A39B-E144-B437-6629AF72243C}" type="presParOf" srcId="{92AB5261-BBC4-4490-827B-567B268B615B}" destId="{E175C04B-213D-4228-BE0C-90D99889359E}" srcOrd="9" destOrd="0" presId="urn:microsoft.com/office/officeart/2009/3/layout/RandomtoResultProcess"/>
    <dgm:cxn modelId="{AC01CA67-6528-8B45-A4A2-5466ACEFBFF8}" type="presParOf" srcId="{92AB5261-BBC4-4490-827B-567B268B615B}" destId="{19E81045-9C3D-41A4-ACEB-B30AB79DB56D}" srcOrd="10" destOrd="0" presId="urn:microsoft.com/office/officeart/2009/3/layout/RandomtoResultProcess"/>
    <dgm:cxn modelId="{8422E0C4-C9EE-BD41-B27B-DCF858E8E5C9}" type="presParOf" srcId="{92AB5261-BBC4-4490-827B-567B268B615B}" destId="{B9422E89-6E7C-4504-AB3F-C4F7DA1382BD}" srcOrd="11" destOrd="0" presId="urn:microsoft.com/office/officeart/2009/3/layout/RandomtoResultProcess"/>
    <dgm:cxn modelId="{F022E65D-3AE0-EE44-80AE-5078C2F29A3B}" type="presParOf" srcId="{92AB5261-BBC4-4490-827B-567B268B615B}" destId="{E1EA7E52-4A13-45E9-8A2E-7250921A7338}" srcOrd="12" destOrd="0" presId="urn:microsoft.com/office/officeart/2009/3/layout/RandomtoResultProcess"/>
    <dgm:cxn modelId="{F5658804-D182-3247-AD3D-4BF596345F34}" type="presParOf" srcId="{92AB5261-BBC4-4490-827B-567B268B615B}" destId="{770E0D65-E1C7-43E2-8A52-6097AA15EB16}" srcOrd="13" destOrd="0" presId="urn:microsoft.com/office/officeart/2009/3/layout/RandomtoResultProcess"/>
    <dgm:cxn modelId="{D9A84153-0FAA-D743-B365-EBCA8F50B8A7}" type="presParOf" srcId="{92AB5261-BBC4-4490-827B-567B268B615B}" destId="{00C60145-B56E-4574-9671-C4F45C742775}" srcOrd="14" destOrd="0" presId="urn:microsoft.com/office/officeart/2009/3/layout/RandomtoResultProcess"/>
    <dgm:cxn modelId="{A306923C-D208-5F48-8DD3-617A28E57285}" type="presParOf" srcId="{92AB5261-BBC4-4490-827B-567B268B615B}" destId="{A65FAE9C-512A-4BCC-BF5E-7D77D6CBC502}" srcOrd="15" destOrd="0" presId="urn:microsoft.com/office/officeart/2009/3/layout/RandomtoResultProcess"/>
    <dgm:cxn modelId="{C5899B8F-1030-CC40-BDDA-BFE09D56EBD6}" type="presParOf" srcId="{92AB5261-BBC4-4490-827B-567B268B615B}" destId="{9810E893-AD77-4409-9E6E-AB33E8B2B72C}" srcOrd="16" destOrd="0" presId="urn:microsoft.com/office/officeart/2009/3/layout/RandomtoResultProcess"/>
    <dgm:cxn modelId="{589E819C-E8F0-074E-A4B7-3906C3B247DB}" type="presParOf" srcId="{92AB5261-BBC4-4490-827B-567B268B615B}" destId="{A70E48C3-7C76-450F-AB77-5C2D63EF8B15}" srcOrd="17" destOrd="0" presId="urn:microsoft.com/office/officeart/2009/3/layout/RandomtoResultProcess"/>
    <dgm:cxn modelId="{6F17BBFD-D043-BC4B-A253-BC8FE0C56FB5}" type="presParOf" srcId="{92AB5261-BBC4-4490-827B-567B268B615B}" destId="{BD208474-84E3-4532-A666-B1AC6EBF6414}" srcOrd="18" destOrd="0" presId="urn:microsoft.com/office/officeart/2009/3/layout/RandomtoResultProcess"/>
    <dgm:cxn modelId="{14501E1D-B62C-1846-8640-A36405548F25}" type="presParOf" srcId="{9894F059-3776-48E3-BA91-25A6E83BC143}" destId="{ADD159BC-A011-49AF-85A6-50BABDAFFCBD}" srcOrd="1" destOrd="0" presId="urn:microsoft.com/office/officeart/2009/3/layout/RandomtoResultProcess"/>
    <dgm:cxn modelId="{23F85151-AC40-EC40-A374-0398B441CAAA}" type="presParOf" srcId="{ADD159BC-A011-49AF-85A6-50BABDAFFCBD}" destId="{3CBE8BC6-7109-4FAA-977C-7D42682488EA}" srcOrd="0" destOrd="0" presId="urn:microsoft.com/office/officeart/2009/3/layout/RandomtoResultProcess"/>
    <dgm:cxn modelId="{7F739BC6-BCF5-984C-99DA-4927EA7FD177}" type="presParOf" srcId="{ADD159BC-A011-49AF-85A6-50BABDAFFCBD}" destId="{A0DBB256-818F-48E1-9C96-2A9188368FAB}" srcOrd="1" destOrd="0" presId="urn:microsoft.com/office/officeart/2009/3/layout/RandomtoResultProcess"/>
    <dgm:cxn modelId="{1001BB1E-5E71-8948-B116-2F159FEDD435}" type="presParOf" srcId="{9894F059-3776-48E3-BA91-25A6E83BC143}" destId="{22B0AE63-965A-4734-99A8-001D4DBBD411}" srcOrd="2" destOrd="0" presId="urn:microsoft.com/office/officeart/2009/3/layout/RandomtoResultProcess"/>
    <dgm:cxn modelId="{D961F64F-C4AF-CC4F-BCD8-436CEADA7865}" type="presParOf" srcId="{22B0AE63-965A-4734-99A8-001D4DBBD411}" destId="{487EB746-E257-4BFA-9323-F45E0FA44ACB}" srcOrd="0" destOrd="0" presId="urn:microsoft.com/office/officeart/2009/3/layout/RandomtoResultProcess"/>
    <dgm:cxn modelId="{B60A2D90-BA19-194F-B6A8-204B81B9DCF4}" type="presParOf" srcId="{22B0AE63-965A-4734-99A8-001D4DBBD411}" destId="{26B002FB-2481-46AC-901A-E87172F82289}" srcOrd="1" destOrd="0" presId="urn:microsoft.com/office/officeart/2009/3/layout/RandomtoResultProcess"/>
    <dgm:cxn modelId="{20D5D984-B960-C243-AB2C-AC4A21A0BE50}" type="presParOf" srcId="{9894F059-3776-48E3-BA91-25A6E83BC143}" destId="{0C4AD75D-CD5E-4171-8DE0-87D9FB14154E}" srcOrd="3" destOrd="0" presId="urn:microsoft.com/office/officeart/2009/3/layout/RandomtoResultProcess"/>
    <dgm:cxn modelId="{D44FAD7E-DD62-6F4D-9B10-D35269D05938}" type="presParOf" srcId="{0C4AD75D-CD5E-4171-8DE0-87D9FB14154E}" destId="{9DE8E521-718C-4EEF-9AA3-41E1EE53C982}" srcOrd="0" destOrd="0" presId="urn:microsoft.com/office/officeart/2009/3/layout/RandomtoResultProcess"/>
    <dgm:cxn modelId="{1A9AE357-142C-DC4E-A310-7E9822BC175F}" type="presParOf" srcId="{0C4AD75D-CD5E-4171-8DE0-87D9FB14154E}" destId="{EF5FD085-AA6D-4B2E-9BF0-B3406C923137}" srcOrd="1" destOrd="0" presId="urn:microsoft.com/office/officeart/2009/3/layout/RandomtoResultProcess"/>
    <dgm:cxn modelId="{B3DF605A-30F6-364D-BFF6-32EBB4BAB2A7}" type="presParOf" srcId="{9894F059-3776-48E3-BA91-25A6E83BC143}" destId="{3B0E260C-C918-496E-857A-F03F6CB7C5BD}" srcOrd="4" destOrd="0" presId="urn:microsoft.com/office/officeart/2009/3/layout/RandomtoResultProcess"/>
    <dgm:cxn modelId="{E3B651D4-AFC8-E942-95BF-87CD28F19D21}" type="presParOf" srcId="{3B0E260C-C918-496E-857A-F03F6CB7C5BD}" destId="{2D4E47AF-459E-4798-BD3D-143A4E870A72}" srcOrd="0" destOrd="0" presId="urn:microsoft.com/office/officeart/2009/3/layout/RandomtoResultProcess"/>
    <dgm:cxn modelId="{963A2F42-1DF1-4C46-9B79-9BF414C3B831}" type="presParOf" srcId="{3B0E260C-C918-496E-857A-F03F6CB7C5BD}" destId="{93EB4805-CF57-4486-8652-18DEE8B1B73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98F65-6400-47C1-91BF-63A80EA0C29E}">
      <dsp:nvSpPr>
        <dsp:cNvPr id="0" name=""/>
        <dsp:cNvSpPr/>
      </dsp:nvSpPr>
      <dsp:spPr>
        <a:xfrm>
          <a:off x="823878" y="1874171"/>
          <a:ext cx="5118776" cy="168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Current State</a:t>
          </a:r>
        </a:p>
      </dsp:txBody>
      <dsp:txXfrm>
        <a:off x="823878" y="1874171"/>
        <a:ext cx="5118776" cy="1686869"/>
      </dsp:txXfrm>
    </dsp:sp>
    <dsp:sp modelId="{F61783C1-7ED7-4225-86C3-35909619D979}">
      <dsp:nvSpPr>
        <dsp:cNvPr id="0" name=""/>
        <dsp:cNvSpPr/>
      </dsp:nvSpPr>
      <dsp:spPr>
        <a:xfrm>
          <a:off x="818061" y="1361130"/>
          <a:ext cx="407175" cy="407175"/>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D6D2D-D902-407D-9885-5C3BE934A9C9}">
      <dsp:nvSpPr>
        <dsp:cNvPr id="0" name=""/>
        <dsp:cNvSpPr/>
      </dsp:nvSpPr>
      <dsp:spPr>
        <a:xfrm>
          <a:off x="1103084" y="791084"/>
          <a:ext cx="407175" cy="407175"/>
        </a:xfrm>
        <a:prstGeom prst="ellipse">
          <a:avLst/>
        </a:prstGeom>
        <a:solidFill>
          <a:schemeClr val="accent1">
            <a:shade val="50000"/>
            <a:hueOff val="24260"/>
            <a:satOff val="-1624"/>
            <a:lumOff val="4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7E2FF-9C68-4947-879A-ABAC58567A1D}">
      <dsp:nvSpPr>
        <dsp:cNvPr id="0" name=""/>
        <dsp:cNvSpPr/>
      </dsp:nvSpPr>
      <dsp:spPr>
        <a:xfrm>
          <a:off x="1787139" y="905093"/>
          <a:ext cx="639847" cy="639847"/>
        </a:xfrm>
        <a:prstGeom prst="ellipse">
          <a:avLst/>
        </a:prstGeom>
        <a:solidFill>
          <a:schemeClr val="accent1">
            <a:shade val="50000"/>
            <a:hueOff val="48519"/>
            <a:satOff val="-3248"/>
            <a:lumOff val="9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FF7E8-F427-4F4D-9925-93286D62FCA5}">
      <dsp:nvSpPr>
        <dsp:cNvPr id="0" name=""/>
        <dsp:cNvSpPr/>
      </dsp:nvSpPr>
      <dsp:spPr>
        <a:xfrm>
          <a:off x="2357184" y="278043"/>
          <a:ext cx="407175" cy="407175"/>
        </a:xfrm>
        <a:prstGeom prst="ellipse">
          <a:avLst/>
        </a:prstGeom>
        <a:solidFill>
          <a:schemeClr val="accent1">
            <a:shade val="50000"/>
            <a:hueOff val="72779"/>
            <a:satOff val="-4872"/>
            <a:lumOff val="13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5592C-0FFD-4754-AF4B-E8EE8603EE31}">
      <dsp:nvSpPr>
        <dsp:cNvPr id="0" name=""/>
        <dsp:cNvSpPr/>
      </dsp:nvSpPr>
      <dsp:spPr>
        <a:xfrm>
          <a:off x="3098243" y="50025"/>
          <a:ext cx="407175" cy="407175"/>
        </a:xfrm>
        <a:prstGeom prst="ellipse">
          <a:avLst/>
        </a:prstGeom>
        <a:solidFill>
          <a:schemeClr val="accent1">
            <a:shade val="50000"/>
            <a:hueOff val="97038"/>
            <a:satOff val="-6496"/>
            <a:lumOff val="1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F8EF0-4A6B-42EC-A9A7-1D7C754B943A}">
      <dsp:nvSpPr>
        <dsp:cNvPr id="0" name=""/>
        <dsp:cNvSpPr/>
      </dsp:nvSpPr>
      <dsp:spPr>
        <a:xfrm>
          <a:off x="4010316" y="449057"/>
          <a:ext cx="407175" cy="407175"/>
        </a:xfrm>
        <a:prstGeom prst="ellipse">
          <a:avLst/>
        </a:prstGeom>
        <a:solidFill>
          <a:schemeClr val="accent1">
            <a:shade val="50000"/>
            <a:hueOff val="121298"/>
            <a:satOff val="-8119"/>
            <a:lumOff val="23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AC743-CEDB-42BA-95E3-9CBB179306A4}">
      <dsp:nvSpPr>
        <dsp:cNvPr id="0" name=""/>
        <dsp:cNvSpPr/>
      </dsp:nvSpPr>
      <dsp:spPr>
        <a:xfrm>
          <a:off x="4580362" y="734080"/>
          <a:ext cx="639847" cy="639847"/>
        </a:xfrm>
        <a:prstGeom prst="ellipse">
          <a:avLst/>
        </a:prstGeom>
        <a:solidFill>
          <a:schemeClr val="accent1">
            <a:shade val="50000"/>
            <a:hueOff val="145557"/>
            <a:satOff val="-9743"/>
            <a:lumOff val="27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5E1A5-23B9-4F98-99CD-E7A310CEFE1B}">
      <dsp:nvSpPr>
        <dsp:cNvPr id="0" name=""/>
        <dsp:cNvSpPr/>
      </dsp:nvSpPr>
      <dsp:spPr>
        <a:xfrm>
          <a:off x="5378426" y="1361130"/>
          <a:ext cx="407175" cy="407175"/>
        </a:xfrm>
        <a:prstGeom prst="ellipse">
          <a:avLst/>
        </a:prstGeom>
        <a:solidFill>
          <a:schemeClr val="accent1">
            <a:shade val="50000"/>
            <a:hueOff val="169817"/>
            <a:satOff val="-11367"/>
            <a:lumOff val="32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5C04B-213D-4228-BE0C-90D99889359E}">
      <dsp:nvSpPr>
        <dsp:cNvPr id="0" name=""/>
        <dsp:cNvSpPr/>
      </dsp:nvSpPr>
      <dsp:spPr>
        <a:xfrm>
          <a:off x="5720453" y="1988180"/>
          <a:ext cx="407175" cy="407175"/>
        </a:xfrm>
        <a:prstGeom prst="ellipse">
          <a:avLst/>
        </a:prstGeom>
        <a:solidFill>
          <a:schemeClr val="accent1">
            <a:shade val="50000"/>
            <a:hueOff val="194076"/>
            <a:satOff val="-12991"/>
            <a:lumOff val="3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81045-9C3D-41A4-ACEB-B30AB79DB56D}">
      <dsp:nvSpPr>
        <dsp:cNvPr id="0" name=""/>
        <dsp:cNvSpPr/>
      </dsp:nvSpPr>
      <dsp:spPr>
        <a:xfrm>
          <a:off x="2756216" y="791084"/>
          <a:ext cx="1047022" cy="1047022"/>
        </a:xfrm>
        <a:prstGeom prst="ellipse">
          <a:avLst/>
        </a:prstGeom>
        <a:solidFill>
          <a:schemeClr val="accent1">
            <a:shade val="50000"/>
            <a:hueOff val="218336"/>
            <a:satOff val="-14615"/>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22E89-6E7C-4504-AB3F-C4F7DA1382BD}">
      <dsp:nvSpPr>
        <dsp:cNvPr id="0" name=""/>
        <dsp:cNvSpPr/>
      </dsp:nvSpPr>
      <dsp:spPr>
        <a:xfrm>
          <a:off x="533038" y="2957257"/>
          <a:ext cx="407175" cy="407175"/>
        </a:xfrm>
        <a:prstGeom prst="ellipse">
          <a:avLst/>
        </a:prstGeom>
        <a:solidFill>
          <a:schemeClr val="accent1">
            <a:shade val="50000"/>
            <a:hueOff val="218336"/>
            <a:satOff val="-14615"/>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A7E52-4A13-45E9-8A2E-7250921A7338}">
      <dsp:nvSpPr>
        <dsp:cNvPr id="0" name=""/>
        <dsp:cNvSpPr/>
      </dsp:nvSpPr>
      <dsp:spPr>
        <a:xfrm>
          <a:off x="875066" y="3470298"/>
          <a:ext cx="639847" cy="639847"/>
        </a:xfrm>
        <a:prstGeom prst="ellipse">
          <a:avLst/>
        </a:prstGeom>
        <a:solidFill>
          <a:schemeClr val="accent1">
            <a:shade val="50000"/>
            <a:hueOff val="194076"/>
            <a:satOff val="-12991"/>
            <a:lumOff val="3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E0D65-E1C7-43E2-8A52-6097AA15EB16}">
      <dsp:nvSpPr>
        <dsp:cNvPr id="0" name=""/>
        <dsp:cNvSpPr/>
      </dsp:nvSpPr>
      <dsp:spPr>
        <a:xfrm>
          <a:off x="1730134" y="3926335"/>
          <a:ext cx="930686" cy="930686"/>
        </a:xfrm>
        <a:prstGeom prst="ellipse">
          <a:avLst/>
        </a:prstGeom>
        <a:solidFill>
          <a:schemeClr val="accent1">
            <a:shade val="50000"/>
            <a:hueOff val="169817"/>
            <a:satOff val="-11367"/>
            <a:lumOff val="32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60145-B56E-4574-9671-C4F45C742775}">
      <dsp:nvSpPr>
        <dsp:cNvPr id="0" name=""/>
        <dsp:cNvSpPr/>
      </dsp:nvSpPr>
      <dsp:spPr>
        <a:xfrm>
          <a:off x="2927230" y="4667394"/>
          <a:ext cx="407175" cy="407175"/>
        </a:xfrm>
        <a:prstGeom prst="ellipse">
          <a:avLst/>
        </a:prstGeom>
        <a:solidFill>
          <a:schemeClr val="accent1">
            <a:shade val="50000"/>
            <a:hueOff val="145557"/>
            <a:satOff val="-9743"/>
            <a:lumOff val="27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FAE9C-512A-4BCC-BF5E-7D77D6CBC502}">
      <dsp:nvSpPr>
        <dsp:cNvPr id="0" name=""/>
        <dsp:cNvSpPr/>
      </dsp:nvSpPr>
      <dsp:spPr>
        <a:xfrm>
          <a:off x="3155248" y="3926335"/>
          <a:ext cx="639847" cy="639847"/>
        </a:xfrm>
        <a:prstGeom prst="ellipse">
          <a:avLst/>
        </a:prstGeom>
        <a:solidFill>
          <a:schemeClr val="accent1">
            <a:shade val="50000"/>
            <a:hueOff val="121298"/>
            <a:satOff val="-8119"/>
            <a:lumOff val="23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0E893-AD77-4409-9E6E-AB33E8B2B72C}">
      <dsp:nvSpPr>
        <dsp:cNvPr id="0" name=""/>
        <dsp:cNvSpPr/>
      </dsp:nvSpPr>
      <dsp:spPr>
        <a:xfrm>
          <a:off x="3725293" y="4724399"/>
          <a:ext cx="407175" cy="407175"/>
        </a:xfrm>
        <a:prstGeom prst="ellipse">
          <a:avLst/>
        </a:prstGeom>
        <a:solidFill>
          <a:schemeClr val="accent1">
            <a:shade val="50000"/>
            <a:hueOff val="97038"/>
            <a:satOff val="-6496"/>
            <a:lumOff val="1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E48C3-7C76-450F-AB77-5C2D63EF8B15}">
      <dsp:nvSpPr>
        <dsp:cNvPr id="0" name=""/>
        <dsp:cNvSpPr/>
      </dsp:nvSpPr>
      <dsp:spPr>
        <a:xfrm>
          <a:off x="4238334" y="3812326"/>
          <a:ext cx="930686" cy="930686"/>
        </a:xfrm>
        <a:prstGeom prst="ellipse">
          <a:avLst/>
        </a:prstGeom>
        <a:solidFill>
          <a:schemeClr val="accent1">
            <a:shade val="50000"/>
            <a:hueOff val="72779"/>
            <a:satOff val="-4872"/>
            <a:lumOff val="13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08474-84E3-4532-A666-B1AC6EBF6414}">
      <dsp:nvSpPr>
        <dsp:cNvPr id="0" name=""/>
        <dsp:cNvSpPr/>
      </dsp:nvSpPr>
      <dsp:spPr>
        <a:xfrm>
          <a:off x="5492435" y="3584307"/>
          <a:ext cx="639847" cy="639847"/>
        </a:xfrm>
        <a:prstGeom prst="ellipse">
          <a:avLst/>
        </a:prstGeom>
        <a:solidFill>
          <a:schemeClr val="accent1">
            <a:shade val="50000"/>
            <a:hueOff val="48519"/>
            <a:satOff val="-3248"/>
            <a:lumOff val="9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E8BC6-7109-4FAA-977C-7D42682488EA}">
      <dsp:nvSpPr>
        <dsp:cNvPr id="0" name=""/>
        <dsp:cNvSpPr/>
      </dsp:nvSpPr>
      <dsp:spPr>
        <a:xfrm>
          <a:off x="6159999" y="881078"/>
          <a:ext cx="1879139" cy="3587482"/>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7EB746-E257-4BFA-9323-F45E0FA44ACB}">
      <dsp:nvSpPr>
        <dsp:cNvPr id="0" name=""/>
        <dsp:cNvSpPr/>
      </dsp:nvSpPr>
      <dsp:spPr>
        <a:xfrm>
          <a:off x="8011421" y="905888"/>
          <a:ext cx="5124926" cy="358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011421" y="905888"/>
        <a:ext cx="5124926" cy="3587448"/>
      </dsp:txXfrm>
    </dsp:sp>
    <dsp:sp modelId="{9DE8E521-718C-4EEF-9AA3-41E1EE53C982}">
      <dsp:nvSpPr>
        <dsp:cNvPr id="0" name=""/>
        <dsp:cNvSpPr/>
      </dsp:nvSpPr>
      <dsp:spPr>
        <a:xfrm>
          <a:off x="9691471" y="821023"/>
          <a:ext cx="1879139" cy="3587482"/>
        </a:xfrm>
        <a:prstGeom prst="chevron">
          <a:avLst>
            <a:gd name="adj" fmla="val 62310"/>
          </a:avLst>
        </a:prstGeom>
        <a:solidFill>
          <a:schemeClr val="accent1">
            <a:shade val="90000"/>
            <a:hueOff val="241473"/>
            <a:satOff val="-14272"/>
            <a:lumOff val="347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E47AF-459E-4798-BD3D-143A4E870A72}">
      <dsp:nvSpPr>
        <dsp:cNvPr id="0" name=""/>
        <dsp:cNvSpPr/>
      </dsp:nvSpPr>
      <dsp:spPr>
        <a:xfrm>
          <a:off x="15220484" y="607668"/>
          <a:ext cx="4356187" cy="4356187"/>
        </a:xfrm>
        <a:prstGeom prst="ellipse">
          <a:avLst/>
        </a:prstGeom>
        <a:solidFill>
          <a:schemeClr val="accent1">
            <a:shade val="50000"/>
            <a:hueOff val="24260"/>
            <a:satOff val="-1624"/>
            <a:lumOff val="4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Desired State</a:t>
          </a:r>
        </a:p>
      </dsp:txBody>
      <dsp:txXfrm>
        <a:off x="15858433" y="1245617"/>
        <a:ext cx="3080289" cy="308028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1D9F6D2-C4A9-47E0-A5B4-03176D8BEE4F}" type="datetimeFigureOut">
              <a:rPr lang="en-US" smtClean="0"/>
              <a:t>3/5/2019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66F7A9A-70C2-4F82-811B-2BE2F096BD17}" type="slidenum">
              <a:rPr lang="en-US" smtClean="0"/>
              <a:t>‹#›</a:t>
            </a:fld>
            <a:endParaRPr lang="en-US"/>
          </a:p>
        </p:txBody>
      </p:sp>
    </p:spTree>
    <p:extLst>
      <p:ext uri="{BB962C8B-B14F-4D97-AF65-F5344CB8AC3E}">
        <p14:creationId xmlns:p14="http://schemas.microsoft.com/office/powerpoint/2010/main" val="2012184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Open Sans Light" charset="0"/>
              </a:defRPr>
            </a:lvl1pPr>
          </a:lstStyle>
          <a:p>
            <a:fld id="{EFC10EE1-B198-C942-8235-326C972CBB30}" type="datetimeFigureOut">
              <a:rPr lang="en-US" smtClean="0"/>
              <a:pPr/>
              <a:t>3/5/2019</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056" rtl="0" eaLnBrk="1" latinLnBrk="0" hangingPunct="1">
      <a:defRPr sz="2400" b="0" i="0" kern="1200">
        <a:solidFill>
          <a:schemeClr val="tx1"/>
        </a:solidFill>
        <a:latin typeface="Open Sans Light" charset="0"/>
        <a:ea typeface="+mn-ea"/>
        <a:cs typeface="+mn-cs"/>
      </a:defRPr>
    </a:lvl1pPr>
    <a:lvl2pPr marL="914056" algn="l" defTabSz="914056" rtl="0" eaLnBrk="1" latinLnBrk="0" hangingPunct="1">
      <a:defRPr sz="2400" b="0" i="0" kern="1200">
        <a:solidFill>
          <a:schemeClr val="tx1"/>
        </a:solidFill>
        <a:latin typeface="Open Sans Light" charset="0"/>
        <a:ea typeface="+mn-ea"/>
        <a:cs typeface="+mn-cs"/>
      </a:defRPr>
    </a:lvl2pPr>
    <a:lvl3pPr marL="1828115" algn="l" defTabSz="914056" rtl="0" eaLnBrk="1" latinLnBrk="0" hangingPunct="1">
      <a:defRPr sz="2400" b="0" i="0" kern="1200">
        <a:solidFill>
          <a:schemeClr val="tx1"/>
        </a:solidFill>
        <a:latin typeface="Open Sans Light" charset="0"/>
        <a:ea typeface="+mn-ea"/>
        <a:cs typeface="+mn-cs"/>
      </a:defRPr>
    </a:lvl3pPr>
    <a:lvl4pPr marL="2742171" algn="l" defTabSz="914056" rtl="0" eaLnBrk="1" latinLnBrk="0" hangingPunct="1">
      <a:defRPr sz="2400" b="0" i="0" kern="1200">
        <a:solidFill>
          <a:schemeClr val="tx1"/>
        </a:solidFill>
        <a:latin typeface="Open Sans Light" charset="0"/>
        <a:ea typeface="+mn-ea"/>
        <a:cs typeface="+mn-cs"/>
      </a:defRPr>
    </a:lvl4pPr>
    <a:lvl5pPr marL="3656229" algn="l" defTabSz="914056" rtl="0" eaLnBrk="1" latinLnBrk="0" hangingPunct="1">
      <a:defRPr sz="2400" b="0" i="0" kern="1200">
        <a:solidFill>
          <a:schemeClr val="tx1"/>
        </a:solidFill>
        <a:latin typeface="Open Sans Light" charset="0"/>
        <a:ea typeface="+mn-ea"/>
        <a:cs typeface="+mn-cs"/>
      </a:defRPr>
    </a:lvl5pPr>
    <a:lvl6pPr marL="4570285" algn="l" defTabSz="914056" rtl="0" eaLnBrk="1" latinLnBrk="0" hangingPunct="1">
      <a:defRPr sz="2400" kern="1200">
        <a:solidFill>
          <a:schemeClr val="tx1"/>
        </a:solidFill>
        <a:latin typeface="+mn-lt"/>
        <a:ea typeface="+mn-ea"/>
        <a:cs typeface="+mn-cs"/>
      </a:defRPr>
    </a:lvl6pPr>
    <a:lvl7pPr marL="5484344" algn="l" defTabSz="914056" rtl="0" eaLnBrk="1" latinLnBrk="0" hangingPunct="1">
      <a:defRPr sz="2400" kern="1200">
        <a:solidFill>
          <a:schemeClr val="tx1"/>
        </a:solidFill>
        <a:latin typeface="+mn-lt"/>
        <a:ea typeface="+mn-ea"/>
        <a:cs typeface="+mn-cs"/>
      </a:defRPr>
    </a:lvl7pPr>
    <a:lvl8pPr marL="6398400" algn="l" defTabSz="914056" rtl="0" eaLnBrk="1" latinLnBrk="0" hangingPunct="1">
      <a:defRPr sz="2400" kern="1200">
        <a:solidFill>
          <a:schemeClr val="tx1"/>
        </a:solidFill>
        <a:latin typeface="+mn-lt"/>
        <a:ea typeface="+mn-ea"/>
        <a:cs typeface="+mn-cs"/>
      </a:defRPr>
    </a:lvl8pPr>
    <a:lvl9pPr marL="7312456" algn="l" defTabSz="91405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88389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90158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89954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Let’s start with the layout of the Guidelines and Process document . .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416792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13</a:t>
            </a:fld>
            <a:endParaRPr lang="en-US">
              <a:solidFill>
                <a:prstClr val="black"/>
              </a:solidFill>
            </a:endParaRPr>
          </a:p>
        </p:txBody>
      </p:sp>
    </p:spTree>
    <p:extLst>
      <p:ext uri="{BB962C8B-B14F-4D97-AF65-F5344CB8AC3E}">
        <p14:creationId xmlns:p14="http://schemas.microsoft.com/office/powerpoint/2010/main" val="91268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14</a:t>
            </a:fld>
            <a:endParaRPr lang="en-US">
              <a:solidFill>
                <a:prstClr val="black"/>
              </a:solidFill>
            </a:endParaRPr>
          </a:p>
        </p:txBody>
      </p:sp>
    </p:spTree>
    <p:extLst>
      <p:ext uri="{BB962C8B-B14F-4D97-AF65-F5344CB8AC3E}">
        <p14:creationId xmlns:p14="http://schemas.microsoft.com/office/powerpoint/2010/main" val="81979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15</a:t>
            </a:fld>
            <a:endParaRPr lang="en-US">
              <a:solidFill>
                <a:prstClr val="black"/>
              </a:solidFill>
            </a:endParaRPr>
          </a:p>
        </p:txBody>
      </p:sp>
    </p:spTree>
    <p:extLst>
      <p:ext uri="{BB962C8B-B14F-4D97-AF65-F5344CB8AC3E}">
        <p14:creationId xmlns:p14="http://schemas.microsoft.com/office/powerpoint/2010/main" val="418514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16</a:t>
            </a:fld>
            <a:endParaRPr lang="en-US">
              <a:solidFill>
                <a:prstClr val="black"/>
              </a:solidFill>
            </a:endParaRPr>
          </a:p>
        </p:txBody>
      </p:sp>
    </p:spTree>
    <p:extLst>
      <p:ext uri="{BB962C8B-B14F-4D97-AF65-F5344CB8AC3E}">
        <p14:creationId xmlns:p14="http://schemas.microsoft.com/office/powerpoint/2010/main" val="478870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17</a:t>
            </a:fld>
            <a:endParaRPr lang="en-US">
              <a:solidFill>
                <a:prstClr val="black"/>
              </a:solidFill>
            </a:endParaRPr>
          </a:p>
        </p:txBody>
      </p:sp>
    </p:spTree>
    <p:extLst>
      <p:ext uri="{BB962C8B-B14F-4D97-AF65-F5344CB8AC3E}">
        <p14:creationId xmlns:p14="http://schemas.microsoft.com/office/powerpoint/2010/main" val="125719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stands out for you?</a:t>
            </a:r>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18</a:t>
            </a:fld>
            <a:endParaRPr lang="en-US">
              <a:solidFill>
                <a:prstClr val="black"/>
              </a:solidFill>
            </a:endParaRPr>
          </a:p>
        </p:txBody>
      </p:sp>
    </p:spTree>
    <p:extLst>
      <p:ext uri="{BB962C8B-B14F-4D97-AF65-F5344CB8AC3E}">
        <p14:creationId xmlns:p14="http://schemas.microsoft.com/office/powerpoint/2010/main" val="154037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stands out for you?</a:t>
            </a:r>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19</a:t>
            </a:fld>
            <a:endParaRPr lang="en-US">
              <a:solidFill>
                <a:prstClr val="black"/>
              </a:solidFill>
            </a:endParaRPr>
          </a:p>
        </p:txBody>
      </p:sp>
    </p:spTree>
    <p:extLst>
      <p:ext uri="{BB962C8B-B14F-4D97-AF65-F5344CB8AC3E}">
        <p14:creationId xmlns:p14="http://schemas.microsoft.com/office/powerpoint/2010/main" val="274014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a:t>
            </a:fld>
            <a:endParaRPr lang="en-US">
              <a:solidFill>
                <a:prstClr val="black"/>
              </a:solidFill>
            </a:endParaRPr>
          </a:p>
        </p:txBody>
      </p:sp>
    </p:spTree>
    <p:extLst>
      <p:ext uri="{BB962C8B-B14F-4D97-AF65-F5344CB8AC3E}">
        <p14:creationId xmlns:p14="http://schemas.microsoft.com/office/powerpoint/2010/main" val="86888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stands out for you?</a:t>
            </a:r>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20</a:t>
            </a:fld>
            <a:endParaRPr lang="en-US">
              <a:solidFill>
                <a:prstClr val="black"/>
              </a:solidFill>
            </a:endParaRPr>
          </a:p>
        </p:txBody>
      </p:sp>
    </p:spTree>
    <p:extLst>
      <p:ext uri="{BB962C8B-B14F-4D97-AF65-F5344CB8AC3E}">
        <p14:creationId xmlns:p14="http://schemas.microsoft.com/office/powerpoint/2010/main" val="365563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21</a:t>
            </a:fld>
            <a:endParaRPr lang="en-US">
              <a:solidFill>
                <a:prstClr val="black"/>
              </a:solidFill>
            </a:endParaRPr>
          </a:p>
        </p:txBody>
      </p:sp>
    </p:spTree>
    <p:extLst>
      <p:ext uri="{BB962C8B-B14F-4D97-AF65-F5344CB8AC3E}">
        <p14:creationId xmlns:p14="http://schemas.microsoft.com/office/powerpoint/2010/main" val="252806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22</a:t>
            </a:fld>
            <a:endParaRPr lang="en-US">
              <a:solidFill>
                <a:prstClr val="black"/>
              </a:solidFill>
            </a:endParaRPr>
          </a:p>
        </p:txBody>
      </p:sp>
    </p:spTree>
    <p:extLst>
      <p:ext uri="{BB962C8B-B14F-4D97-AF65-F5344CB8AC3E}">
        <p14:creationId xmlns:p14="http://schemas.microsoft.com/office/powerpoint/2010/main" val="1025512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23</a:t>
            </a:fld>
            <a:endParaRPr lang="en-US">
              <a:solidFill>
                <a:prstClr val="black"/>
              </a:solidFill>
            </a:endParaRPr>
          </a:p>
        </p:txBody>
      </p:sp>
    </p:spTree>
    <p:extLst>
      <p:ext uri="{BB962C8B-B14F-4D97-AF65-F5344CB8AC3E}">
        <p14:creationId xmlns:p14="http://schemas.microsoft.com/office/powerpoint/2010/main" val="298662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24</a:t>
            </a:fld>
            <a:endParaRPr lang="en-US">
              <a:solidFill>
                <a:prstClr val="black"/>
              </a:solidFill>
            </a:endParaRPr>
          </a:p>
        </p:txBody>
      </p:sp>
    </p:spTree>
    <p:extLst>
      <p:ext uri="{BB962C8B-B14F-4D97-AF65-F5344CB8AC3E}">
        <p14:creationId xmlns:p14="http://schemas.microsoft.com/office/powerpoint/2010/main" val="4096849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25</a:t>
            </a:fld>
            <a:endParaRPr lang="en-US">
              <a:solidFill>
                <a:prstClr val="black"/>
              </a:solidFill>
            </a:endParaRPr>
          </a:p>
        </p:txBody>
      </p:sp>
    </p:spTree>
    <p:extLst>
      <p:ext uri="{BB962C8B-B14F-4D97-AF65-F5344CB8AC3E}">
        <p14:creationId xmlns:p14="http://schemas.microsoft.com/office/powerpoint/2010/main" val="46522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ESSA’s evidence provisions create </a:t>
            </a:r>
            <a:r>
              <a:rPr lang="en-US" sz="1000" i="1" dirty="0">
                <a:latin typeface="Times New Roman" panose="02020603050405020304" pitchFamily="18" charset="0"/>
                <a:cs typeface="Times New Roman" panose="02020603050405020304" pitchFamily="18" charset="0"/>
              </a:rPr>
              <a:t>requirements </a:t>
            </a:r>
            <a:r>
              <a:rPr lang="en-US" sz="1000" dirty="0">
                <a:latin typeface="Times New Roman" panose="02020603050405020304" pitchFamily="18" charset="0"/>
                <a:cs typeface="Times New Roman" panose="02020603050405020304" pitchFamily="18" charset="0"/>
              </a:rPr>
              <a:t>and </a:t>
            </a:r>
            <a:r>
              <a:rPr lang="en-US" sz="1000" i="1" dirty="0">
                <a:latin typeface="Times New Roman" panose="02020603050405020304" pitchFamily="18" charset="0"/>
                <a:cs typeface="Times New Roman" panose="02020603050405020304" pitchFamily="18" charset="0"/>
              </a:rPr>
              <a:t>opportunities </a:t>
            </a:r>
            <a:r>
              <a:rPr lang="en-US" sz="1000" dirty="0">
                <a:latin typeface="Times New Roman" panose="02020603050405020304" pitchFamily="18" charset="0"/>
                <a:cs typeface="Times New Roman" panose="02020603050405020304" pitchFamily="18" charset="0"/>
              </a:rPr>
              <a:t>for states to both use and build evidence. When implemented well, these provisions can improve student outcomes and increase the return on education investments.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ESSA’s new, tiered definition of “evidence-based” includes four levels of evidence, the top three of which require findings of a statistically significant effect on improving student outcomes or other relevant outcomes based on Strong, Moderate, or Promising evidence, as defined by the statute. </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fourth level is designed for ideas that hold promise but do not yet have an evidence base qualifying for the top three levels, as long as those approaches are coupled with “ongoing efforts to examine the effects” of the approach. Given this requirement to evaluate the impact of approaches that are not supported by evidence meeting the top three levels, level four can be referred to as “evidence-building.”</a:t>
            </a:r>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26</a:t>
            </a:fld>
            <a:endParaRPr lang="en-US">
              <a:solidFill>
                <a:prstClr val="black"/>
              </a:solidFill>
            </a:endParaRPr>
          </a:p>
        </p:txBody>
      </p:sp>
    </p:spTree>
    <p:extLst>
      <p:ext uri="{BB962C8B-B14F-4D97-AF65-F5344CB8AC3E}">
        <p14:creationId xmlns:p14="http://schemas.microsoft.com/office/powerpoint/2010/main" val="70863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27</a:t>
            </a:fld>
            <a:endParaRPr lang="en-US">
              <a:solidFill>
                <a:prstClr val="black"/>
              </a:solidFill>
            </a:endParaRPr>
          </a:p>
        </p:txBody>
      </p:sp>
    </p:spTree>
    <p:extLst>
      <p:ext uri="{BB962C8B-B14F-4D97-AF65-F5344CB8AC3E}">
        <p14:creationId xmlns:p14="http://schemas.microsoft.com/office/powerpoint/2010/main" val="101445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28</a:t>
            </a:fld>
            <a:endParaRPr lang="en-US">
              <a:solidFill>
                <a:prstClr val="black"/>
              </a:solidFill>
            </a:endParaRPr>
          </a:p>
        </p:txBody>
      </p:sp>
    </p:spTree>
    <p:extLst>
      <p:ext uri="{BB962C8B-B14F-4D97-AF65-F5344CB8AC3E}">
        <p14:creationId xmlns:p14="http://schemas.microsoft.com/office/powerpoint/2010/main" val="2677029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29</a:t>
            </a:fld>
            <a:endParaRPr lang="en-US">
              <a:solidFill>
                <a:prstClr val="black"/>
              </a:solidFill>
            </a:endParaRPr>
          </a:p>
        </p:txBody>
      </p:sp>
    </p:spTree>
    <p:extLst>
      <p:ext uri="{BB962C8B-B14F-4D97-AF65-F5344CB8AC3E}">
        <p14:creationId xmlns:p14="http://schemas.microsoft.com/office/powerpoint/2010/main" val="41329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a:t>
            </a:fld>
            <a:endParaRPr lang="en-US">
              <a:solidFill>
                <a:prstClr val="black"/>
              </a:solidFill>
            </a:endParaRPr>
          </a:p>
        </p:txBody>
      </p:sp>
    </p:spTree>
    <p:extLst>
      <p:ext uri="{BB962C8B-B14F-4D97-AF65-F5344CB8AC3E}">
        <p14:creationId xmlns:p14="http://schemas.microsoft.com/office/powerpoint/2010/main" val="2281633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30</a:t>
            </a:fld>
            <a:endParaRPr lang="en-US">
              <a:solidFill>
                <a:prstClr val="black"/>
              </a:solidFill>
            </a:endParaRPr>
          </a:p>
        </p:txBody>
      </p:sp>
    </p:spTree>
    <p:extLst>
      <p:ext uri="{BB962C8B-B14F-4D97-AF65-F5344CB8AC3E}">
        <p14:creationId xmlns:p14="http://schemas.microsoft.com/office/powerpoint/2010/main" val="4085675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31</a:t>
            </a:fld>
            <a:endParaRPr lang="en-US">
              <a:solidFill>
                <a:prstClr val="black"/>
              </a:solidFill>
            </a:endParaRPr>
          </a:p>
        </p:txBody>
      </p:sp>
    </p:spTree>
    <p:extLst>
      <p:ext uri="{BB962C8B-B14F-4D97-AF65-F5344CB8AC3E}">
        <p14:creationId xmlns:p14="http://schemas.microsoft.com/office/powerpoint/2010/main" val="2276232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32</a:t>
            </a:fld>
            <a:endParaRPr lang="en-US">
              <a:solidFill>
                <a:prstClr val="black"/>
              </a:solidFill>
            </a:endParaRPr>
          </a:p>
        </p:txBody>
      </p:sp>
    </p:spTree>
    <p:extLst>
      <p:ext uri="{BB962C8B-B14F-4D97-AF65-F5344CB8AC3E}">
        <p14:creationId xmlns:p14="http://schemas.microsoft.com/office/powerpoint/2010/main" val="4251942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33</a:t>
            </a:fld>
            <a:endParaRPr lang="en-US">
              <a:solidFill>
                <a:prstClr val="black"/>
              </a:solidFill>
            </a:endParaRPr>
          </a:p>
        </p:txBody>
      </p:sp>
    </p:spTree>
    <p:extLst>
      <p:ext uri="{BB962C8B-B14F-4D97-AF65-F5344CB8AC3E}">
        <p14:creationId xmlns:p14="http://schemas.microsoft.com/office/powerpoint/2010/main" val="3302350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34</a:t>
            </a:fld>
            <a:endParaRPr lang="en-US">
              <a:solidFill>
                <a:prstClr val="black"/>
              </a:solidFill>
            </a:endParaRPr>
          </a:p>
        </p:txBody>
      </p:sp>
    </p:spTree>
    <p:extLst>
      <p:ext uri="{BB962C8B-B14F-4D97-AF65-F5344CB8AC3E}">
        <p14:creationId xmlns:p14="http://schemas.microsoft.com/office/powerpoint/2010/main" val="144002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35</a:t>
            </a:fld>
            <a:endParaRPr lang="en-US">
              <a:solidFill>
                <a:prstClr val="black"/>
              </a:solidFill>
            </a:endParaRPr>
          </a:p>
        </p:txBody>
      </p:sp>
    </p:spTree>
    <p:extLst>
      <p:ext uri="{BB962C8B-B14F-4D97-AF65-F5344CB8AC3E}">
        <p14:creationId xmlns:p14="http://schemas.microsoft.com/office/powerpoint/2010/main" val="673120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36</a:t>
            </a:fld>
            <a:endParaRPr lang="en-US">
              <a:solidFill>
                <a:prstClr val="black"/>
              </a:solidFill>
            </a:endParaRPr>
          </a:p>
        </p:txBody>
      </p:sp>
    </p:spTree>
    <p:extLst>
      <p:ext uri="{BB962C8B-B14F-4D97-AF65-F5344CB8AC3E}">
        <p14:creationId xmlns:p14="http://schemas.microsoft.com/office/powerpoint/2010/main" val="329444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37</a:t>
            </a:fld>
            <a:endParaRPr lang="en-US">
              <a:solidFill>
                <a:prstClr val="black"/>
              </a:solidFill>
            </a:endParaRPr>
          </a:p>
        </p:txBody>
      </p:sp>
    </p:spTree>
    <p:extLst>
      <p:ext uri="{BB962C8B-B14F-4D97-AF65-F5344CB8AC3E}">
        <p14:creationId xmlns:p14="http://schemas.microsoft.com/office/powerpoint/2010/main" val="2916826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38</a:t>
            </a:fld>
            <a:endParaRPr lang="en-US">
              <a:solidFill>
                <a:prstClr val="black"/>
              </a:solidFill>
            </a:endParaRPr>
          </a:p>
        </p:txBody>
      </p:sp>
    </p:spTree>
    <p:extLst>
      <p:ext uri="{BB962C8B-B14F-4D97-AF65-F5344CB8AC3E}">
        <p14:creationId xmlns:p14="http://schemas.microsoft.com/office/powerpoint/2010/main" val="3117781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863174">
              <a:defRPr/>
            </a:pPr>
            <a:fld id="{3C0DDAA2-1C43-4F84-BCB8-BB799C3B521C}" type="slidenum">
              <a:rPr lang="en-US">
                <a:solidFill>
                  <a:prstClr val="black"/>
                </a:solidFill>
              </a:rPr>
              <a:pPr defTabSz="1863174">
                <a:defRPr/>
              </a:pPr>
              <a:t>39</a:t>
            </a:fld>
            <a:endParaRPr lang="en-US">
              <a:solidFill>
                <a:prstClr val="black"/>
              </a:solidFill>
            </a:endParaRPr>
          </a:p>
        </p:txBody>
      </p:sp>
    </p:spTree>
    <p:extLst>
      <p:ext uri="{BB962C8B-B14F-4D97-AF65-F5344CB8AC3E}">
        <p14:creationId xmlns:p14="http://schemas.microsoft.com/office/powerpoint/2010/main" val="363382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Times New Roman" panose="02020603050405020304" pitchFamily="18" charset="0"/>
                <a:cs typeface="Times New Roman" panose="02020603050405020304" pitchFamily="18" charset="0"/>
              </a:rPr>
              <a:t>Under the No Child Left Behind (NCLB) Act, the federal government assigned state education agencies a standard playbook for intervening in schools that needed support. However, the federally-prescribed policies didn’t account for local context or conditions, build on evidence-based practices, or involve educator voice.</a:t>
            </a:r>
          </a:p>
          <a:p>
            <a:br>
              <a:rPr lang="en-US" sz="1000" dirty="0">
                <a:effectLst/>
                <a:latin typeface="Times New Roman" panose="02020603050405020304" pitchFamily="18" charset="0"/>
                <a:cs typeface="Times New Roman" panose="02020603050405020304" pitchFamily="18" charset="0"/>
              </a:rPr>
            </a:br>
            <a:r>
              <a:rPr lang="en-US" sz="1000" dirty="0">
                <a:effectLst/>
                <a:latin typeface="Times New Roman" panose="02020603050405020304" pitchFamily="18" charset="0"/>
                <a:cs typeface="Times New Roman" panose="02020603050405020304" pitchFamily="18" charset="0"/>
              </a:rPr>
              <a:t>Now, under the Every Student Succeeds Act (ESSA), which replaced NCLB, states have flexibility to rethink their approach for supporting schools. </a:t>
            </a:r>
          </a:p>
          <a:p>
            <a:br>
              <a:rPr lang="en-US" sz="1000" dirty="0">
                <a:effectLst/>
                <a:latin typeface="Times New Roman" panose="02020603050405020304" pitchFamily="18" charset="0"/>
                <a:cs typeface="Times New Roman" panose="02020603050405020304" pitchFamily="18" charset="0"/>
              </a:rPr>
            </a:br>
            <a:r>
              <a:rPr lang="en-US" sz="1000" dirty="0">
                <a:effectLst/>
                <a:latin typeface="Times New Roman" panose="02020603050405020304" pitchFamily="18" charset="0"/>
                <a:cs typeface="Times New Roman" panose="02020603050405020304" pitchFamily="18" charset="0"/>
              </a:rPr>
              <a:t>When crafting its new plan for school improvement, the Pennsylvania Department of Education (PDE) started with an evaluation of prior efforts and determined NCLB-era initiatives didn’t consider the root causes of achievement and other challenges. </a:t>
            </a:r>
          </a:p>
          <a:p>
            <a:endParaRPr lang="en-US" sz="1000" dirty="0">
              <a:effectLst/>
              <a:latin typeface="Times New Roman" panose="02020603050405020304" pitchFamily="18" charset="0"/>
              <a:cs typeface="Times New Roman" panose="02020603050405020304" pitchFamily="18" charset="0"/>
            </a:endParaRPr>
          </a:p>
          <a:p>
            <a:r>
              <a:rPr lang="en-US" sz="1000" dirty="0">
                <a:effectLst/>
                <a:latin typeface="Times New Roman" panose="02020603050405020304" pitchFamily="18" charset="0"/>
                <a:cs typeface="Times New Roman" panose="02020603050405020304" pitchFamily="18" charset="0"/>
              </a:rPr>
              <a:t>Following that analysis, as well as a review of school improvement efforts in other states and existing research, PDE believes a better approach to school improvement emphasizes four key conditions:</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Focusing on continuous improvement of instruction, </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Empowering leadership, </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Providing student-centered support systems, and </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Fostering high-quality professional learning for leaders, educators, and support staff</a:t>
            </a:r>
          </a:p>
          <a:p>
            <a:endParaRPr lang="en-US" sz="1000" dirty="0">
              <a:effectLst/>
              <a:latin typeface="Times New Roman" panose="02020603050405020304" pitchFamily="18" charset="0"/>
              <a:cs typeface="Times New Roman" panose="02020603050405020304" pitchFamily="18" charset="0"/>
            </a:endParaRPr>
          </a:p>
          <a:p>
            <a:r>
              <a:rPr lang="en-US" sz="1000" dirty="0">
                <a:effectLst/>
                <a:latin typeface="Times New Roman" panose="02020603050405020304" pitchFamily="18" charset="0"/>
                <a:cs typeface="Times New Roman" panose="02020603050405020304" pitchFamily="18" charset="0"/>
              </a:rPr>
              <a:t>As a result, in its new school improvement process, Pennsylvania has set conditions for school improvement that:</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Incentivize the right practices for teaching and learning, </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Ensure educators have meaningful voice in the formulation, implementation, and evaluation of policies, and</a:t>
            </a:r>
          </a:p>
          <a:p>
            <a:pPr marL="628615" lvl="1" indent="-171441">
              <a:buFont typeface="Arial" panose="020B0604020202020204" pitchFamily="34" charset="0"/>
              <a:buChar char="•"/>
            </a:pPr>
            <a:r>
              <a:rPr lang="en-US" sz="1000" dirty="0">
                <a:effectLst/>
                <a:latin typeface="Times New Roman" panose="02020603050405020304" pitchFamily="18" charset="0"/>
                <a:cs typeface="Times New Roman" panose="02020603050405020304" pitchFamily="18" charset="0"/>
              </a:rPr>
              <a:t>Support the agency’s overarching goals of equity, innovation, and transparency in every school, and across all zip codes. </a:t>
            </a:r>
            <a:endParaRPr lang="en-US" sz="1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4</a:t>
            </a:fld>
            <a:endParaRPr lang="en-US">
              <a:solidFill>
                <a:prstClr val="black"/>
              </a:solidFill>
            </a:endParaRPr>
          </a:p>
        </p:txBody>
      </p:sp>
    </p:spTree>
    <p:extLst>
      <p:ext uri="{BB962C8B-B14F-4D97-AF65-F5344CB8AC3E}">
        <p14:creationId xmlns:p14="http://schemas.microsoft.com/office/powerpoint/2010/main" val="3769489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40</a:t>
            </a:fld>
            <a:endParaRPr lang="en-US" dirty="0"/>
          </a:p>
        </p:txBody>
      </p:sp>
    </p:spTree>
    <p:extLst>
      <p:ext uri="{BB962C8B-B14F-4D97-AF65-F5344CB8AC3E}">
        <p14:creationId xmlns:p14="http://schemas.microsoft.com/office/powerpoint/2010/main" val="824047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41</a:t>
            </a:fld>
            <a:endParaRPr lang="en-US" dirty="0"/>
          </a:p>
        </p:txBody>
      </p:sp>
    </p:spTree>
    <p:extLst>
      <p:ext uri="{BB962C8B-B14F-4D97-AF65-F5344CB8AC3E}">
        <p14:creationId xmlns:p14="http://schemas.microsoft.com/office/powerpoint/2010/main" val="176805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5</a:t>
            </a:fld>
            <a:endParaRPr lang="en-US">
              <a:solidFill>
                <a:prstClr val="black"/>
              </a:solidFill>
            </a:endParaRPr>
          </a:p>
        </p:txBody>
      </p:sp>
    </p:spTree>
    <p:extLst>
      <p:ext uri="{BB962C8B-B14F-4D97-AF65-F5344CB8AC3E}">
        <p14:creationId xmlns:p14="http://schemas.microsoft.com/office/powerpoint/2010/main" val="189369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The plan includes strategies (effective practices), milestones (implementation indicators), actions (steps to the milestone), outputs (produced in completing actions), and a timeline (for completion actions and meeting of milestones). </a:t>
            </a:r>
          </a:p>
          <a:p>
            <a:endParaRPr lang="en-US" sz="1000" dirty="0">
              <a:latin typeface="Times New Roman" panose="02020603050405020304" pitchFamily="18" charset="0"/>
              <a:cs typeface="Times New Roman" panose="02020603050405020304" pitchFamily="18" charset="0"/>
            </a:endParaRPr>
          </a:p>
          <a:p>
            <a:pPr marL="349415" indent="-349415">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At the SEA level, the focus is on supporting LEAs in their own improvement and in supporting the improvement of their schools. </a:t>
            </a:r>
          </a:p>
          <a:p>
            <a:pPr marL="349415" indent="-349415">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At the LEA level, the focus is on determining and providing responsive support to schools.</a:t>
            </a:r>
          </a:p>
          <a:p>
            <a:pPr marL="349415" indent="-349415">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At the school level, the focus is on implementing effective practices to rapidly improve results for students as specified in their goals and goal performance measures.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23">
              <a:defRPr/>
            </a:pPr>
            <a:r>
              <a:rPr lang="en-US" sz="1000" dirty="0">
                <a:latin typeface="Times New Roman" panose="02020603050405020304" pitchFamily="18" charset="0"/>
                <a:cs typeface="Times New Roman" panose="02020603050405020304" pitchFamily="18" charset="0"/>
              </a:rPr>
              <a:t>Articulate an overarching goal, but then distills this to a small set of the most important levers that can be integrated and incorporated into all district or school activities to drive improvement. </a:t>
            </a:r>
          </a:p>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7</a:t>
            </a:fld>
            <a:endParaRPr lang="en-US">
              <a:solidFill>
                <a:prstClr val="black"/>
              </a:solidFill>
            </a:endParaRPr>
          </a:p>
        </p:txBody>
      </p:sp>
    </p:spTree>
    <p:extLst>
      <p:ext uri="{BB962C8B-B14F-4D97-AF65-F5344CB8AC3E}">
        <p14:creationId xmlns:p14="http://schemas.microsoft.com/office/powerpoint/2010/main" val="326872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8</a:t>
            </a:fld>
            <a:endParaRPr lang="en-US">
              <a:solidFill>
                <a:prstClr val="black"/>
              </a:solidFill>
            </a:endParaRPr>
          </a:p>
        </p:txBody>
      </p:sp>
    </p:spTree>
    <p:extLst>
      <p:ext uri="{BB962C8B-B14F-4D97-AF65-F5344CB8AC3E}">
        <p14:creationId xmlns:p14="http://schemas.microsoft.com/office/powerpoint/2010/main" val="233170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63174">
              <a:defRPr/>
            </a:pPr>
            <a:fld id="{3C0DDAA2-1C43-4F84-BCB8-BB799C3B521C}" type="slidenum">
              <a:rPr lang="en-US">
                <a:solidFill>
                  <a:prstClr val="black"/>
                </a:solidFill>
              </a:rPr>
              <a:pPr defTabSz="1863174">
                <a:defRPr/>
              </a:pPr>
              <a:t>9</a:t>
            </a:fld>
            <a:endParaRPr lang="en-US">
              <a:solidFill>
                <a:prstClr val="black"/>
              </a:solidFill>
            </a:endParaRPr>
          </a:p>
        </p:txBody>
      </p:sp>
    </p:spTree>
    <p:extLst>
      <p:ext uri="{BB962C8B-B14F-4D97-AF65-F5344CB8AC3E}">
        <p14:creationId xmlns:p14="http://schemas.microsoft.com/office/powerpoint/2010/main" val="358903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1" y="0"/>
            <a:ext cx="14255697"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2"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2"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9"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6"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3" y="4693463"/>
            <a:ext cx="19786627" cy="5977053"/>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7"/>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5" y="0"/>
            <a:ext cx="12188825"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3" y="490653"/>
            <a:ext cx="936703"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0" i="0" dirty="0">
              <a:latin typeface="Open Sans Regular" charset="0"/>
            </a:endParaRPr>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3" y="1760998"/>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8" y="6171187"/>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8" y="1760998"/>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1"/>
            <a:ext cx="24377650" cy="767204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7" y="-1088145"/>
            <a:ext cx="11473923" cy="18180328"/>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3" y="-523059"/>
            <a:ext cx="17675969"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8"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6"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1"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59"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8" y="5401794"/>
            <a:ext cx="2872412" cy="2872413"/>
          </a:xfrm>
          <a:prstGeom prst="ellipse">
            <a:avLst/>
          </a:prstGeom>
          <a:solidFill>
            <a:schemeClr val="bg1">
              <a:lumMod val="95000"/>
            </a:schemeClr>
          </a:solidFill>
          <a:effectLst/>
        </p:spPr>
        <p:txBody>
          <a:bodyPr>
            <a:normAutofit/>
          </a:bodyPr>
          <a:lstStyle>
            <a:lvl1pPr marL="0" indent="0">
              <a:buNone/>
              <a:defRPr sz="27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3" y="5554194"/>
            <a:ext cx="2872412" cy="2872413"/>
          </a:xfrm>
          <a:prstGeom prst="ellipse">
            <a:avLst/>
          </a:prstGeom>
          <a:solidFill>
            <a:schemeClr val="bg1">
              <a:lumMod val="95000"/>
            </a:schemeClr>
          </a:solidFill>
          <a:effectLst/>
        </p:spPr>
        <p:txBody>
          <a:bodyPr>
            <a:normAutofit/>
          </a:bodyPr>
          <a:lstStyle>
            <a:lvl1pPr marL="0" indent="0">
              <a:buNone/>
              <a:defRPr sz="27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9"/>
            <a:ext cx="7513272" cy="4522728"/>
          </a:xfrm>
          <a:solidFill>
            <a:schemeClr val="bg1">
              <a:lumMod val="95000"/>
            </a:schemeClr>
          </a:solidFill>
        </p:spPr>
        <p:txBody>
          <a:bodyPr anchor="t">
            <a:normAutofit/>
          </a:bodyPr>
          <a:lstStyle>
            <a:lvl1pPr marL="0" indent="0" algn="ctr">
              <a:buNone/>
              <a:defRPr sz="2100"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2"/>
            <a:ext cx="20721003" cy="2940051"/>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656648" y="7772400"/>
            <a:ext cx="17064355" cy="3505200"/>
          </a:xfrm>
        </p:spPr>
        <p:txBody>
          <a:bodyPr>
            <a:normAutofit/>
          </a:bodyPr>
          <a:lstStyle>
            <a:lvl1pPr marL="0" indent="0" algn="ctr">
              <a:buNone/>
              <a:defRPr sz="5600">
                <a:solidFill>
                  <a:schemeClr val="tx1"/>
                </a:solidFill>
              </a:defRPr>
            </a:lvl1pPr>
            <a:lvl2pPr marL="1088175" indent="0" algn="ctr">
              <a:buNone/>
              <a:defRPr>
                <a:solidFill>
                  <a:schemeClr val="tx1">
                    <a:tint val="75000"/>
                  </a:schemeClr>
                </a:solidFill>
              </a:defRPr>
            </a:lvl2pPr>
            <a:lvl3pPr marL="2176347" indent="0" algn="ctr">
              <a:buNone/>
              <a:defRPr>
                <a:solidFill>
                  <a:schemeClr val="tx1">
                    <a:tint val="75000"/>
                  </a:schemeClr>
                </a:solidFill>
              </a:defRPr>
            </a:lvl3pPr>
            <a:lvl4pPr marL="3264522" indent="0" algn="ctr">
              <a:buNone/>
              <a:defRPr>
                <a:solidFill>
                  <a:schemeClr val="tx1">
                    <a:tint val="75000"/>
                  </a:schemeClr>
                </a:solidFill>
              </a:defRPr>
            </a:lvl4pPr>
            <a:lvl5pPr marL="4352697" indent="0" algn="ctr">
              <a:buNone/>
              <a:defRPr>
                <a:solidFill>
                  <a:schemeClr val="tx1">
                    <a:tint val="75000"/>
                  </a:schemeClr>
                </a:solidFill>
              </a:defRPr>
            </a:lvl5pPr>
            <a:lvl6pPr marL="5440872" indent="0" algn="ctr">
              <a:buNone/>
              <a:defRPr>
                <a:solidFill>
                  <a:schemeClr val="tx1">
                    <a:tint val="75000"/>
                  </a:schemeClr>
                </a:solidFill>
              </a:defRPr>
            </a:lvl6pPr>
            <a:lvl7pPr marL="6529047" indent="0" algn="ctr">
              <a:buNone/>
              <a:defRPr>
                <a:solidFill>
                  <a:schemeClr val="tx1">
                    <a:tint val="75000"/>
                  </a:schemeClr>
                </a:solidFill>
              </a:defRPr>
            </a:lvl7pPr>
            <a:lvl8pPr marL="7617219" indent="0" algn="ctr">
              <a:buNone/>
              <a:defRPr>
                <a:solidFill>
                  <a:schemeClr val="tx1">
                    <a:tint val="75000"/>
                  </a:schemeClr>
                </a:solidFill>
              </a:defRPr>
            </a:lvl8pPr>
            <a:lvl9pPr marL="870539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218883" y="12712701"/>
            <a:ext cx="5688118" cy="730251"/>
          </a:xfrm>
          <a:prstGeom prst="rect">
            <a:avLst/>
          </a:prstGeom>
        </p:spPr>
        <p:txBody>
          <a:bodyPr lIns="217634" tIns="108818" rIns="217634" bIns="108818"/>
          <a:lstStyle/>
          <a:p>
            <a:fld id="{7F13630A-B4C6-440D-8DFA-092D64E442B8}" type="datetime1">
              <a:rPr lang="en-US" smtClean="0"/>
              <a:t>3/5/2019</a:t>
            </a:fld>
            <a:endParaRPr lang="en-US" dirty="0"/>
          </a:p>
        </p:txBody>
      </p:sp>
      <p:sp>
        <p:nvSpPr>
          <p:cNvPr id="5" name="Footer Placeholder 4"/>
          <p:cNvSpPr>
            <a:spLocks noGrp="1"/>
          </p:cNvSpPr>
          <p:nvPr>
            <p:ph type="ftr" sz="quarter" idx="11"/>
          </p:nvPr>
        </p:nvSpPr>
        <p:spPr>
          <a:xfrm>
            <a:off x="8329031" y="12712701"/>
            <a:ext cx="7719589" cy="730251"/>
          </a:xfrm>
          <a:prstGeom prst="rect">
            <a:avLst/>
          </a:prstGeom>
        </p:spPr>
        <p:txBody>
          <a:bodyPr lIns="217634" tIns="108818" rIns="217634" bIns="108818"/>
          <a:lstStyle/>
          <a:p>
            <a:endParaRPr lang="en-US"/>
          </a:p>
        </p:txBody>
      </p:sp>
      <p:sp>
        <p:nvSpPr>
          <p:cNvPr id="6" name="Slide Number Placeholder 5"/>
          <p:cNvSpPr>
            <a:spLocks noGrp="1"/>
          </p:cNvSpPr>
          <p:nvPr>
            <p:ph type="sldNum" sz="quarter" idx="12"/>
          </p:nvPr>
        </p:nvSpPr>
        <p:spPr>
          <a:xfrm>
            <a:off x="17470649" y="12712701"/>
            <a:ext cx="5688118" cy="730251"/>
          </a:xfrm>
          <a:prstGeom prst="rect">
            <a:avLst/>
          </a:prstGeom>
        </p:spPr>
        <p:txBody>
          <a:bodyPr lIns="217634" tIns="108818" rIns="217634" bIns="108818"/>
          <a:lstStyle/>
          <a:p>
            <a:fld id="{680C5762-CF65-4775-9966-A58D40CC61B9}" type="slidenum">
              <a:rPr lang="en-US" smtClean="0"/>
              <a:t>‹#›</a:t>
            </a:fld>
            <a:endParaRPr lang="en-US" dirty="0"/>
          </a:p>
        </p:txBody>
      </p:sp>
    </p:spTree>
    <p:extLst>
      <p:ext uri="{BB962C8B-B14F-4D97-AF65-F5344CB8AC3E}">
        <p14:creationId xmlns:p14="http://schemas.microsoft.com/office/powerpoint/2010/main" val="322907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148-181E-314C-9703-7D24ADD5C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3D67C-4DA4-844B-8A79-529FD11DF9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D7A93-A03F-9846-9138-696ED5B21EE5}"/>
              </a:ext>
            </a:extLst>
          </p:cNvPr>
          <p:cNvSpPr>
            <a:spLocks noGrp="1"/>
          </p:cNvSpPr>
          <p:nvPr>
            <p:ph type="dt" sz="half" idx="10"/>
          </p:nvPr>
        </p:nvSpPr>
        <p:spPr/>
        <p:txBody>
          <a:bodyPr lIns="91424" tIns="45712" rIns="91424" bIns="45712"/>
          <a:lstStyle/>
          <a:p>
            <a:fld id="{4FDED43D-0404-1B4B-8655-205A20D54C34}" type="datetimeFigureOut">
              <a:rPr lang="en-US" smtClean="0"/>
              <a:t>3/5/2019</a:t>
            </a:fld>
            <a:endParaRPr lang="en-US"/>
          </a:p>
        </p:txBody>
      </p:sp>
      <p:sp>
        <p:nvSpPr>
          <p:cNvPr id="5" name="Footer Placeholder 4">
            <a:extLst>
              <a:ext uri="{FF2B5EF4-FFF2-40B4-BE49-F238E27FC236}">
                <a16:creationId xmlns:a16="http://schemas.microsoft.com/office/drawing/2014/main" id="{66EB4C12-67D9-624B-A526-B4FF2D12C5A9}"/>
              </a:ext>
            </a:extLst>
          </p:cNvPr>
          <p:cNvSpPr>
            <a:spLocks noGrp="1"/>
          </p:cNvSpPr>
          <p:nvPr>
            <p:ph type="ftr" sz="quarter" idx="11"/>
          </p:nvPr>
        </p:nvSpPr>
        <p:spPr/>
        <p:txBody>
          <a:bodyPr lIns="91424" tIns="45712" rIns="91424" bIns="45712"/>
          <a:lstStyle/>
          <a:p>
            <a:endParaRPr lang="en-US"/>
          </a:p>
        </p:txBody>
      </p:sp>
      <p:sp>
        <p:nvSpPr>
          <p:cNvPr id="6" name="Slide Number Placeholder 5">
            <a:extLst>
              <a:ext uri="{FF2B5EF4-FFF2-40B4-BE49-F238E27FC236}">
                <a16:creationId xmlns:a16="http://schemas.microsoft.com/office/drawing/2014/main" id="{2BF5DA3E-7FB5-D84E-A3A1-688985F216B1}"/>
              </a:ext>
            </a:extLst>
          </p:cNvPr>
          <p:cNvSpPr>
            <a:spLocks noGrp="1"/>
          </p:cNvSpPr>
          <p:nvPr>
            <p:ph type="sldNum" sz="quarter" idx="12"/>
          </p:nvPr>
        </p:nvSpPr>
        <p:spPr/>
        <p:txBody>
          <a:bodyPr lIns="91424" tIns="45712" rIns="91424" bIns="45712"/>
          <a:lstStyle/>
          <a:p>
            <a:fld id="{59812A2A-E6BB-D946-9871-EDCCC3425B6E}" type="slidenum">
              <a:rPr lang="en-US" smtClean="0"/>
              <a:t>‹#›</a:t>
            </a:fld>
            <a:endParaRPr lang="en-US"/>
          </a:p>
        </p:txBody>
      </p:sp>
    </p:spTree>
    <p:extLst>
      <p:ext uri="{BB962C8B-B14F-4D97-AF65-F5344CB8AC3E}">
        <p14:creationId xmlns:p14="http://schemas.microsoft.com/office/powerpoint/2010/main" val="235045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4260852"/>
            <a:ext cx="20720051" cy="2940051"/>
          </a:xfrm>
        </p:spPr>
        <p:txBody>
          <a:bodyPr/>
          <a:lstStyle/>
          <a:p>
            <a:r>
              <a:rPr lang="en-US"/>
              <a:t>Click to edit Master title style</a:t>
            </a:r>
          </a:p>
        </p:txBody>
      </p:sp>
      <p:sp>
        <p:nvSpPr>
          <p:cNvPr id="3" name="Subtitle 2"/>
          <p:cNvSpPr>
            <a:spLocks noGrp="1"/>
          </p:cNvSpPr>
          <p:nvPr>
            <p:ph type="subTitle" idx="1"/>
          </p:nvPr>
        </p:nvSpPr>
        <p:spPr>
          <a:xfrm>
            <a:off x="3656013" y="7772400"/>
            <a:ext cx="17065624" cy="350520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669C0-B769-E44B-8385-C69910D086D1}"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03468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725962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40" y="8813800"/>
            <a:ext cx="20721637" cy="272414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40" y="5813425"/>
            <a:ext cx="20721637" cy="3000376"/>
          </a:xfrm>
        </p:spPr>
        <p:txBody>
          <a:bodyPr anchor="b"/>
          <a:lstStyle>
            <a:lvl1pPr marL="0" indent="0">
              <a:buNone/>
              <a:defRPr sz="2100">
                <a:solidFill>
                  <a:schemeClr val="tx1">
                    <a:tint val="75000"/>
                  </a:schemeClr>
                </a:solidFill>
              </a:defRPr>
            </a:lvl1pPr>
            <a:lvl2pPr marL="457120" indent="0">
              <a:buNone/>
              <a:defRPr sz="1900">
                <a:solidFill>
                  <a:schemeClr val="tx1">
                    <a:tint val="75000"/>
                  </a:schemeClr>
                </a:solidFill>
              </a:defRPr>
            </a:lvl2pPr>
            <a:lvl3pPr marL="914240" indent="0">
              <a:buNone/>
              <a:defRPr sz="1600">
                <a:solidFill>
                  <a:schemeClr val="tx1">
                    <a:tint val="75000"/>
                  </a:schemeClr>
                </a:solidFill>
              </a:defRPr>
            </a:lvl3pPr>
            <a:lvl4pPr marL="1371360" indent="0">
              <a:buNone/>
              <a:defRPr sz="1300">
                <a:solidFill>
                  <a:schemeClr val="tx1">
                    <a:tint val="75000"/>
                  </a:schemeClr>
                </a:solidFill>
              </a:defRPr>
            </a:lvl4pPr>
            <a:lvl5pPr marL="1828480" indent="0">
              <a:buNone/>
              <a:defRPr sz="1300">
                <a:solidFill>
                  <a:schemeClr val="tx1">
                    <a:tint val="75000"/>
                  </a:schemeClr>
                </a:solidFill>
              </a:defRPr>
            </a:lvl5pPr>
            <a:lvl6pPr marL="2285600" indent="0">
              <a:buNone/>
              <a:defRPr sz="1300">
                <a:solidFill>
                  <a:schemeClr val="tx1">
                    <a:tint val="75000"/>
                  </a:schemeClr>
                </a:solidFill>
              </a:defRPr>
            </a:lvl6pPr>
            <a:lvl7pPr marL="2742720" indent="0">
              <a:buNone/>
              <a:defRPr sz="1300">
                <a:solidFill>
                  <a:schemeClr val="tx1">
                    <a:tint val="75000"/>
                  </a:schemeClr>
                </a:solidFill>
              </a:defRPr>
            </a:lvl7pPr>
            <a:lvl8pPr marL="3199840" indent="0">
              <a:buNone/>
              <a:defRPr sz="1300">
                <a:solidFill>
                  <a:schemeClr val="tx1">
                    <a:tint val="75000"/>
                  </a:schemeClr>
                </a:solidFill>
              </a:defRPr>
            </a:lvl8pPr>
            <a:lvl9pPr marL="365696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69C0-B769-E44B-8385-C69910D086D1}"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3792683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2" y="3200400"/>
            <a:ext cx="10893424" cy="9051925"/>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5026" y="3200400"/>
            <a:ext cx="10893424" cy="9051925"/>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669C0-B769-E44B-8385-C69910D086D1}"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316158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7"/>
            <a:ext cx="10771189" cy="1279525"/>
          </a:xfrm>
        </p:spPr>
        <p:txBody>
          <a:bodyPr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49"/>
            <a:ext cx="10771189" cy="7902576"/>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4089" y="3070227"/>
            <a:ext cx="10774361" cy="1279525"/>
          </a:xfrm>
        </p:spPr>
        <p:txBody>
          <a:bodyPr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4089" y="4349749"/>
            <a:ext cx="10774361" cy="7902576"/>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669C0-B769-E44B-8385-C69910D086D1}"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01379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669C0-B769-E44B-8385-C69910D086D1}"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19754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2"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2"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69C0-B769-E44B-8385-C69910D086D1}"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269474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099"/>
            <a:ext cx="8020050" cy="2324101"/>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9531349" y="546101"/>
            <a:ext cx="13627101" cy="11706224"/>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2"/>
            <a:ext cx="8020050" cy="9382125"/>
          </a:xfrm>
        </p:spPr>
        <p:txBody>
          <a:bodyPr/>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ED669C0-B769-E44B-8385-C69910D086D1}"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269301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75" y="9601201"/>
            <a:ext cx="14625638" cy="1133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4778375" y="1225549"/>
            <a:ext cx="14625638" cy="8229600"/>
          </a:xfrm>
        </p:spPr>
        <p:txBody>
          <a:bodyPr/>
          <a:lstStyle>
            <a:lvl1pPr marL="0" indent="0">
              <a:buNone/>
              <a:defRPr sz="3200"/>
            </a:lvl1pPr>
            <a:lvl2pPr marL="457120" indent="0">
              <a:buNone/>
              <a:defRPr sz="2900"/>
            </a:lvl2pPr>
            <a:lvl3pPr marL="914240" indent="0">
              <a:buNone/>
              <a:defRPr sz="2400"/>
            </a:lvl3pPr>
            <a:lvl4pPr marL="1371360" indent="0">
              <a:buNone/>
              <a:defRPr sz="2100"/>
            </a:lvl4pPr>
            <a:lvl5pPr marL="1828480" indent="0">
              <a:buNone/>
              <a:defRPr sz="2100"/>
            </a:lvl5pPr>
            <a:lvl6pPr marL="2285600" indent="0">
              <a:buNone/>
              <a:defRPr sz="2100"/>
            </a:lvl6pPr>
            <a:lvl7pPr marL="2742720" indent="0">
              <a:buNone/>
              <a:defRPr sz="2100"/>
            </a:lvl7pPr>
            <a:lvl8pPr marL="3199840" indent="0">
              <a:buNone/>
              <a:defRPr sz="2100"/>
            </a:lvl8pPr>
            <a:lvl9pPr marL="3656960" indent="0">
              <a:buNone/>
              <a:defRPr sz="2100"/>
            </a:lvl9pPr>
          </a:lstStyle>
          <a:p>
            <a:endParaRPr lang="en-US"/>
          </a:p>
        </p:txBody>
      </p:sp>
      <p:sp>
        <p:nvSpPr>
          <p:cNvPr id="4" name="Text Placeholder 3"/>
          <p:cNvSpPr>
            <a:spLocks noGrp="1"/>
          </p:cNvSpPr>
          <p:nvPr>
            <p:ph type="body" sz="half" idx="2"/>
          </p:nvPr>
        </p:nvSpPr>
        <p:spPr>
          <a:xfrm>
            <a:off x="4778375" y="10734676"/>
            <a:ext cx="14625638" cy="1609725"/>
          </a:xfrm>
        </p:spPr>
        <p:txBody>
          <a:bodyPr/>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ED669C0-B769-E44B-8385-C69910D086D1}"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19319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147026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639" y="549275"/>
            <a:ext cx="5484811"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1" y="549275"/>
            <a:ext cx="16302039"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630244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4260852"/>
            <a:ext cx="20720051" cy="2940051"/>
          </a:xfrm>
          <a:prstGeom prst="rect">
            <a:avLst/>
          </a:prstGeom>
        </p:spPr>
        <p:txBody>
          <a:bodyPr lIns="91424" tIns="45712" rIns="91424" bIns="45712"/>
          <a:lstStyle/>
          <a:p>
            <a:r>
              <a:rPr lang="en-US"/>
              <a:t>Click to edit Master title style</a:t>
            </a:r>
          </a:p>
        </p:txBody>
      </p:sp>
      <p:sp>
        <p:nvSpPr>
          <p:cNvPr id="3" name="Subtitle 2"/>
          <p:cNvSpPr>
            <a:spLocks noGrp="1"/>
          </p:cNvSpPr>
          <p:nvPr>
            <p:ph type="subTitle" idx="1"/>
          </p:nvPr>
        </p:nvSpPr>
        <p:spPr>
          <a:xfrm>
            <a:off x="3656013" y="7772400"/>
            <a:ext cx="17065624" cy="3505200"/>
          </a:xfrm>
          <a:prstGeom prst="rect">
            <a:avLst/>
          </a:prstGeom>
        </p:spPr>
        <p:txBody>
          <a:bodyPr lIns="91424" tIns="45712" rIns="91424" bIns="45712"/>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53183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5720"/>
            <a:ext cx="21939250" cy="2286000"/>
          </a:xfrm>
          <a:prstGeom prst="rect">
            <a:avLst/>
          </a:prstGeom>
        </p:spPr>
        <p:txBody>
          <a:bodyPr lIns="91424" tIns="45712" rIns="91424" bIns="45712"/>
          <a:lstStyle>
            <a:lvl1pPr algn="l">
              <a:defRPr sz="7200" b="1">
                <a:solidFill>
                  <a:srgbClr val="FFFFFF"/>
                </a:solidFill>
                <a:latin typeface="Raleway"/>
                <a:cs typeface="Raleway"/>
              </a:defRPr>
            </a:lvl1pPr>
          </a:lstStyle>
          <a:p>
            <a:r>
              <a:rPr lang="en-US" dirty="0"/>
              <a:t>Click to edit Master title style</a:t>
            </a:r>
          </a:p>
        </p:txBody>
      </p:sp>
      <p:sp>
        <p:nvSpPr>
          <p:cNvPr id="3" name="Content Placeholder 2"/>
          <p:cNvSpPr>
            <a:spLocks noGrp="1"/>
          </p:cNvSpPr>
          <p:nvPr>
            <p:ph idx="1"/>
          </p:nvPr>
        </p:nvSpPr>
        <p:spPr>
          <a:xfrm>
            <a:off x="1219200" y="3200400"/>
            <a:ext cx="21939250" cy="9051925"/>
          </a:xfrm>
          <a:prstGeom prst="rect">
            <a:avLst/>
          </a:prstGeom>
        </p:spPr>
        <p:txBody>
          <a:bodyPr lIns="91424" tIns="45712" rIns="91424" bIns="45712"/>
          <a:lstStyle>
            <a:lvl1pPr>
              <a:defRPr sz="4800">
                <a:latin typeface="Open Sans"/>
                <a:cs typeface="Open Sans"/>
              </a:defRPr>
            </a:lvl1pPr>
            <a:lvl2pPr>
              <a:defRPr sz="4800">
                <a:latin typeface="Open Sans"/>
                <a:cs typeface="Open Sans"/>
              </a:defRPr>
            </a:lvl2pPr>
            <a:lvl3pPr>
              <a:defRPr sz="4800">
                <a:latin typeface="Open Sans"/>
                <a:cs typeface="Open Sans"/>
              </a:defRPr>
            </a:lvl3pPr>
            <a:lvl4pPr>
              <a:defRPr sz="4800">
                <a:latin typeface="Open Sans"/>
                <a:cs typeface="Open Sans"/>
              </a:defRPr>
            </a:lvl4pPr>
            <a:lvl5pPr>
              <a:defRPr sz="4800">
                <a:latin typeface="Open Sans"/>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800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40" y="8813800"/>
            <a:ext cx="20721637" cy="2724149"/>
          </a:xfrm>
          <a:prstGeom prst="rect">
            <a:avLst/>
          </a:prstGeom>
        </p:spPr>
        <p:txBody>
          <a:bodyPr lIns="91424" tIns="45712" rIns="91424" bIns="45712"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40" y="5813425"/>
            <a:ext cx="20721637" cy="3000376"/>
          </a:xfrm>
          <a:prstGeom prst="rect">
            <a:avLst/>
          </a:prstGeom>
        </p:spPr>
        <p:txBody>
          <a:bodyPr lIns="91424" tIns="45712" rIns="91424" bIns="45712" anchor="b"/>
          <a:lstStyle>
            <a:lvl1pPr marL="0" indent="0">
              <a:buNone/>
              <a:defRPr sz="2100">
                <a:solidFill>
                  <a:schemeClr val="tx1">
                    <a:tint val="75000"/>
                  </a:schemeClr>
                </a:solidFill>
              </a:defRPr>
            </a:lvl1pPr>
            <a:lvl2pPr marL="457120" indent="0">
              <a:buNone/>
              <a:defRPr sz="1900">
                <a:solidFill>
                  <a:schemeClr val="tx1">
                    <a:tint val="75000"/>
                  </a:schemeClr>
                </a:solidFill>
              </a:defRPr>
            </a:lvl2pPr>
            <a:lvl3pPr marL="914240" indent="0">
              <a:buNone/>
              <a:defRPr sz="1600">
                <a:solidFill>
                  <a:schemeClr val="tx1">
                    <a:tint val="75000"/>
                  </a:schemeClr>
                </a:solidFill>
              </a:defRPr>
            </a:lvl3pPr>
            <a:lvl4pPr marL="1371360" indent="0">
              <a:buNone/>
              <a:defRPr sz="1300">
                <a:solidFill>
                  <a:schemeClr val="tx1">
                    <a:tint val="75000"/>
                  </a:schemeClr>
                </a:solidFill>
              </a:defRPr>
            </a:lvl4pPr>
            <a:lvl5pPr marL="1828480" indent="0">
              <a:buNone/>
              <a:defRPr sz="1300">
                <a:solidFill>
                  <a:schemeClr val="tx1">
                    <a:tint val="75000"/>
                  </a:schemeClr>
                </a:solidFill>
              </a:defRPr>
            </a:lvl5pPr>
            <a:lvl6pPr marL="2285600" indent="0">
              <a:buNone/>
              <a:defRPr sz="1300">
                <a:solidFill>
                  <a:schemeClr val="tx1">
                    <a:tint val="75000"/>
                  </a:schemeClr>
                </a:solidFill>
              </a:defRPr>
            </a:lvl6pPr>
            <a:lvl7pPr marL="2742720" indent="0">
              <a:buNone/>
              <a:defRPr sz="1300">
                <a:solidFill>
                  <a:schemeClr val="tx1">
                    <a:tint val="75000"/>
                  </a:schemeClr>
                </a:solidFill>
              </a:defRPr>
            </a:lvl7pPr>
            <a:lvl8pPr marL="3199840" indent="0">
              <a:buNone/>
              <a:defRPr sz="1300">
                <a:solidFill>
                  <a:schemeClr val="tx1">
                    <a:tint val="75000"/>
                  </a:schemeClr>
                </a:solidFill>
              </a:defRPr>
            </a:lvl8pPr>
            <a:lvl9pPr marL="365696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669174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Content Placeholder 2"/>
          <p:cNvSpPr>
            <a:spLocks noGrp="1"/>
          </p:cNvSpPr>
          <p:nvPr>
            <p:ph sz="half" idx="1"/>
          </p:nvPr>
        </p:nvSpPr>
        <p:spPr>
          <a:xfrm>
            <a:off x="1219202" y="3200400"/>
            <a:ext cx="10893424" cy="9051925"/>
          </a:xfrm>
          <a:prstGeom prst="rect">
            <a:avLst/>
          </a:prstGeom>
        </p:spPr>
        <p:txBody>
          <a:bodyPr lIns="91424" tIns="45712" rIns="91424" bIns="45712"/>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5026" y="3200400"/>
            <a:ext cx="10893424" cy="9051925"/>
          </a:xfrm>
          <a:prstGeom prst="rect">
            <a:avLst/>
          </a:prstGeom>
        </p:spPr>
        <p:txBody>
          <a:bodyPr lIns="91424" tIns="45712" rIns="91424" bIns="45712"/>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2781388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lvl1pPr>
              <a:defRPr/>
            </a:lvl1pPr>
          </a:lstStyle>
          <a:p>
            <a:r>
              <a:rPr lang="en-US"/>
              <a:t>Click to edit Master title style</a:t>
            </a:r>
          </a:p>
        </p:txBody>
      </p:sp>
      <p:sp>
        <p:nvSpPr>
          <p:cNvPr id="3" name="Text Placeholder 2"/>
          <p:cNvSpPr>
            <a:spLocks noGrp="1"/>
          </p:cNvSpPr>
          <p:nvPr>
            <p:ph type="body" idx="1"/>
          </p:nvPr>
        </p:nvSpPr>
        <p:spPr>
          <a:xfrm>
            <a:off x="1219200" y="3070227"/>
            <a:ext cx="10771189" cy="1279525"/>
          </a:xfrm>
          <a:prstGeom prst="rect">
            <a:avLst/>
          </a:prstGeom>
        </p:spPr>
        <p:txBody>
          <a:bodyPr lIns="91424" tIns="45712" rIns="91424" bIns="45712"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49"/>
            <a:ext cx="10771189" cy="7902576"/>
          </a:xfrm>
          <a:prstGeom prst="rect">
            <a:avLst/>
          </a:prstGeom>
        </p:spPr>
        <p:txBody>
          <a:bodyPr lIns="91424" tIns="45712" rIns="91424" bIns="45712"/>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4089" y="3070227"/>
            <a:ext cx="10774361" cy="1279525"/>
          </a:xfrm>
          <a:prstGeom prst="rect">
            <a:avLst/>
          </a:prstGeom>
        </p:spPr>
        <p:txBody>
          <a:bodyPr lIns="91424" tIns="45712" rIns="91424" bIns="45712"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4089" y="4349749"/>
            <a:ext cx="10774361" cy="7902576"/>
          </a:xfrm>
          <a:prstGeom prst="rect">
            <a:avLst/>
          </a:prstGeom>
        </p:spPr>
        <p:txBody>
          <a:bodyPr lIns="91424" tIns="45712" rIns="91424" bIns="45712"/>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8" name="Footer Placeholder 7"/>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9" name="Slide Number Placeholder 8"/>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64166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3"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Date Placeholder 2"/>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4" name="Footer Placeholder 3"/>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5" name="Slide Number Placeholder 4"/>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3034904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3" name="Footer Placeholder 2"/>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4" name="Slide Number Placeholder 3"/>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999235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099"/>
            <a:ext cx="8020050" cy="2324101"/>
          </a:xfrm>
          <a:prstGeom prst="rect">
            <a:avLst/>
          </a:prstGeom>
        </p:spPr>
        <p:txBody>
          <a:bodyPr lIns="91424" tIns="45712" rIns="91424" bIns="45712" anchor="b"/>
          <a:lstStyle>
            <a:lvl1pPr algn="l">
              <a:defRPr sz="2100" b="1"/>
            </a:lvl1pPr>
          </a:lstStyle>
          <a:p>
            <a:r>
              <a:rPr lang="en-US"/>
              <a:t>Click to edit Master title style</a:t>
            </a:r>
          </a:p>
        </p:txBody>
      </p:sp>
      <p:sp>
        <p:nvSpPr>
          <p:cNvPr id="3" name="Content Placeholder 2"/>
          <p:cNvSpPr>
            <a:spLocks noGrp="1"/>
          </p:cNvSpPr>
          <p:nvPr>
            <p:ph idx="1"/>
          </p:nvPr>
        </p:nvSpPr>
        <p:spPr>
          <a:xfrm>
            <a:off x="9531349" y="546101"/>
            <a:ext cx="13627101" cy="11706224"/>
          </a:xfrm>
          <a:prstGeom prst="rect">
            <a:avLst/>
          </a:prstGeom>
        </p:spPr>
        <p:txBody>
          <a:bodyPr lIns="91424" tIns="45712" rIns="91424" bIns="45712"/>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2"/>
            <a:ext cx="8020050" cy="9382125"/>
          </a:xfrm>
          <a:prstGeom prst="rect">
            <a:avLst/>
          </a:prstGeom>
        </p:spPr>
        <p:txBody>
          <a:bodyPr lIns="91424" tIns="45712" rIns="91424" bIns="45712"/>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071122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75" y="9601201"/>
            <a:ext cx="14625638" cy="1133475"/>
          </a:xfrm>
          <a:prstGeom prst="rect">
            <a:avLst/>
          </a:prstGeom>
        </p:spPr>
        <p:txBody>
          <a:bodyPr lIns="91424" tIns="45712" rIns="91424" bIns="45712"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4778375" y="1225549"/>
            <a:ext cx="14625638" cy="8229600"/>
          </a:xfrm>
          <a:prstGeom prst="rect">
            <a:avLst/>
          </a:prstGeom>
        </p:spPr>
        <p:txBody>
          <a:bodyPr lIns="91424" tIns="45712" rIns="91424" bIns="45712"/>
          <a:lstStyle>
            <a:lvl1pPr marL="0" indent="0">
              <a:buNone/>
              <a:defRPr sz="3200"/>
            </a:lvl1pPr>
            <a:lvl2pPr marL="457120" indent="0">
              <a:buNone/>
              <a:defRPr sz="2900"/>
            </a:lvl2pPr>
            <a:lvl3pPr marL="914240" indent="0">
              <a:buNone/>
              <a:defRPr sz="2400"/>
            </a:lvl3pPr>
            <a:lvl4pPr marL="1371360" indent="0">
              <a:buNone/>
              <a:defRPr sz="2100"/>
            </a:lvl4pPr>
            <a:lvl5pPr marL="1828480" indent="0">
              <a:buNone/>
              <a:defRPr sz="2100"/>
            </a:lvl5pPr>
            <a:lvl6pPr marL="2285600" indent="0">
              <a:buNone/>
              <a:defRPr sz="2100"/>
            </a:lvl6pPr>
            <a:lvl7pPr marL="2742720" indent="0">
              <a:buNone/>
              <a:defRPr sz="2100"/>
            </a:lvl7pPr>
            <a:lvl8pPr marL="3199840" indent="0">
              <a:buNone/>
              <a:defRPr sz="2100"/>
            </a:lvl8pPr>
            <a:lvl9pPr marL="3656960" indent="0">
              <a:buNone/>
              <a:defRPr sz="2100"/>
            </a:lvl9pPr>
          </a:lstStyle>
          <a:p>
            <a:endParaRPr lang="en-US"/>
          </a:p>
        </p:txBody>
      </p:sp>
      <p:sp>
        <p:nvSpPr>
          <p:cNvPr id="4" name="Text Placeholder 3"/>
          <p:cNvSpPr>
            <a:spLocks noGrp="1"/>
          </p:cNvSpPr>
          <p:nvPr>
            <p:ph type="body" sz="half" idx="2"/>
          </p:nvPr>
        </p:nvSpPr>
        <p:spPr>
          <a:xfrm>
            <a:off x="4778375" y="10734676"/>
            <a:ext cx="14625638" cy="1609725"/>
          </a:xfrm>
          <a:prstGeom prst="rect">
            <a:avLst/>
          </a:prstGeom>
        </p:spPr>
        <p:txBody>
          <a:bodyPr lIns="91424" tIns="45712" rIns="91424" bIns="45712"/>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262727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Vertical Text Placeholder 2"/>
          <p:cNvSpPr>
            <a:spLocks noGrp="1"/>
          </p:cNvSpPr>
          <p:nvPr>
            <p:ph type="body" orient="vert" idx="1"/>
          </p:nvPr>
        </p:nvSpPr>
        <p:spPr>
          <a:xfrm>
            <a:off x="1219200" y="3200400"/>
            <a:ext cx="21939250" cy="9051925"/>
          </a:xfrm>
          <a:prstGeom prst="rect">
            <a:avLst/>
          </a:prstGeom>
        </p:spPr>
        <p:txBody>
          <a:bodyPr vert="eaVert"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46413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639" y="549275"/>
            <a:ext cx="5484811" cy="11703051"/>
          </a:xfrm>
          <a:prstGeom prst="rect">
            <a:avLst/>
          </a:prstGeom>
        </p:spPr>
        <p:txBody>
          <a:bodyPr vert="eaVert" lIns="91424" tIns="45712" rIns="91424" bIns="45712"/>
          <a:lstStyle/>
          <a:p>
            <a:r>
              <a:rPr lang="en-US"/>
              <a:t>Click to edit Master title style</a:t>
            </a:r>
          </a:p>
        </p:txBody>
      </p:sp>
      <p:sp>
        <p:nvSpPr>
          <p:cNvPr id="3" name="Vertical Text Placeholder 2"/>
          <p:cNvSpPr>
            <a:spLocks noGrp="1"/>
          </p:cNvSpPr>
          <p:nvPr>
            <p:ph type="body" orient="vert" idx="1"/>
          </p:nvPr>
        </p:nvSpPr>
        <p:spPr>
          <a:xfrm>
            <a:off x="1219201" y="549275"/>
            <a:ext cx="16302039" cy="11703051"/>
          </a:xfrm>
          <a:prstGeom prst="rect">
            <a:avLst/>
          </a:prstGeom>
        </p:spPr>
        <p:txBody>
          <a:bodyPr vert="eaVert"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3/5/2019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556931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7772400"/>
            <a:ext cx="24377650" cy="59436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72" tIns="91438" rIns="182872" bIns="91438" rtlCol="0" anchor="ctr"/>
          <a:lstStyle/>
          <a:p>
            <a:pPr algn="ctr"/>
            <a:endParaRPr lang="en-US" sz="7400">
              <a:solidFill>
                <a:prstClr val="white"/>
              </a:solidFill>
            </a:endParaRPr>
          </a:p>
        </p:txBody>
      </p:sp>
      <p:sp>
        <p:nvSpPr>
          <p:cNvPr id="2" name="Title 1"/>
          <p:cNvSpPr>
            <a:spLocks noGrp="1"/>
          </p:cNvSpPr>
          <p:nvPr>
            <p:ph type="ctrTitle"/>
          </p:nvPr>
        </p:nvSpPr>
        <p:spPr>
          <a:xfrm>
            <a:off x="1828324" y="7774234"/>
            <a:ext cx="20721003" cy="1221640"/>
          </a:xfrm>
        </p:spPr>
        <p:txBody>
          <a:bodyPr/>
          <a:lstStyle>
            <a:lvl1pPr algn="ctr">
              <a:defRPr lang="en-US" sz="8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3656648" y="8798040"/>
            <a:ext cx="17064355" cy="1528880"/>
          </a:xfrm>
        </p:spPr>
        <p:txBody>
          <a:bodyPr>
            <a:normAutofit/>
          </a:bodyPr>
          <a:lstStyle>
            <a:lvl1pPr marL="0" indent="0" algn="ctr">
              <a:buNone/>
              <a:defRPr lang="en-US" sz="4800" kern="1200" smtClean="0">
                <a:solidFill>
                  <a:schemeClr val="tx1">
                    <a:lumMod val="65000"/>
                    <a:lumOff val="35000"/>
                  </a:schemeClr>
                </a:solidFill>
                <a:latin typeface="+mj-lt"/>
                <a:ea typeface="+mj-ea"/>
                <a:cs typeface="+mj-cs"/>
              </a:defRPr>
            </a:lvl1pPr>
            <a:lvl2pPr marL="1218936" indent="0" algn="ctr">
              <a:buNone/>
              <a:defRPr>
                <a:solidFill>
                  <a:schemeClr val="tx1">
                    <a:tint val="75000"/>
                  </a:schemeClr>
                </a:solidFill>
              </a:defRPr>
            </a:lvl2pPr>
            <a:lvl3pPr marL="2437872" indent="0" algn="ctr">
              <a:buNone/>
              <a:defRPr>
                <a:solidFill>
                  <a:schemeClr val="tx1">
                    <a:tint val="75000"/>
                  </a:schemeClr>
                </a:solidFill>
              </a:defRPr>
            </a:lvl3pPr>
            <a:lvl4pPr marL="3656808" indent="0" algn="ctr">
              <a:buNone/>
              <a:defRPr>
                <a:solidFill>
                  <a:schemeClr val="tx1">
                    <a:tint val="75000"/>
                  </a:schemeClr>
                </a:solidFill>
              </a:defRPr>
            </a:lvl4pPr>
            <a:lvl5pPr marL="4875744" indent="0" algn="ctr">
              <a:buNone/>
              <a:defRPr>
                <a:solidFill>
                  <a:schemeClr val="tx1">
                    <a:tint val="75000"/>
                  </a:schemeClr>
                </a:solidFill>
              </a:defRPr>
            </a:lvl5pPr>
            <a:lvl6pPr marL="6094680" indent="0" algn="ctr">
              <a:buNone/>
              <a:defRPr>
                <a:solidFill>
                  <a:schemeClr val="tx1">
                    <a:tint val="75000"/>
                  </a:schemeClr>
                </a:solidFill>
              </a:defRPr>
            </a:lvl6pPr>
            <a:lvl7pPr marL="7313616" indent="0" algn="ctr">
              <a:buNone/>
              <a:defRPr>
                <a:solidFill>
                  <a:schemeClr val="tx1">
                    <a:tint val="75000"/>
                  </a:schemeClr>
                </a:solidFill>
              </a:defRPr>
            </a:lvl7pPr>
            <a:lvl8pPr marL="8532550" indent="0" algn="ctr">
              <a:buNone/>
              <a:defRPr>
                <a:solidFill>
                  <a:schemeClr val="tx1">
                    <a:tint val="75000"/>
                  </a:schemeClr>
                </a:solidFill>
              </a:defRPr>
            </a:lvl8pPr>
            <a:lvl9pPr marL="97514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2962763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9"/>
            <a:ext cx="20721003" cy="2940050"/>
          </a:xfrm>
        </p:spPr>
        <p:txBody>
          <a:bodyPr/>
          <a:lstStyle/>
          <a:p>
            <a:r>
              <a:rPr lang="en-US"/>
              <a:t>Click to edit Master title style</a:t>
            </a:r>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1218986" indent="0" algn="ctr">
              <a:buNone/>
              <a:defRPr>
                <a:solidFill>
                  <a:schemeClr val="tx1">
                    <a:tint val="75000"/>
                  </a:schemeClr>
                </a:solidFill>
              </a:defRPr>
            </a:lvl2pPr>
            <a:lvl3pPr marL="2437974" indent="0" algn="ctr">
              <a:buNone/>
              <a:defRPr>
                <a:solidFill>
                  <a:schemeClr val="tx1">
                    <a:tint val="75000"/>
                  </a:schemeClr>
                </a:solidFill>
              </a:defRPr>
            </a:lvl3pPr>
            <a:lvl4pPr marL="3656960" indent="0" algn="ctr">
              <a:buNone/>
              <a:defRPr>
                <a:solidFill>
                  <a:schemeClr val="tx1">
                    <a:tint val="75000"/>
                  </a:schemeClr>
                </a:solidFill>
              </a:defRPr>
            </a:lvl4pPr>
            <a:lvl5pPr marL="4875946" indent="0" algn="ctr">
              <a:buNone/>
              <a:defRPr>
                <a:solidFill>
                  <a:schemeClr val="tx1">
                    <a:tint val="75000"/>
                  </a:schemeClr>
                </a:solidFill>
              </a:defRPr>
            </a:lvl5pPr>
            <a:lvl6pPr marL="6094934" indent="0" algn="ctr">
              <a:buNone/>
              <a:defRPr>
                <a:solidFill>
                  <a:schemeClr val="tx1">
                    <a:tint val="75000"/>
                  </a:schemeClr>
                </a:solidFill>
              </a:defRPr>
            </a:lvl6pPr>
            <a:lvl7pPr marL="7313920" indent="0" algn="ctr">
              <a:buNone/>
              <a:defRPr>
                <a:solidFill>
                  <a:schemeClr val="tx1">
                    <a:tint val="75000"/>
                  </a:schemeClr>
                </a:solidFill>
              </a:defRPr>
            </a:lvl7pPr>
            <a:lvl8pPr marL="8532906" indent="0" algn="ctr">
              <a:buNone/>
              <a:defRPr>
                <a:solidFill>
                  <a:schemeClr val="tx1">
                    <a:tint val="75000"/>
                  </a:schemeClr>
                </a:solidFill>
              </a:defRPr>
            </a:lvl8pPr>
            <a:lvl9pPr marL="97518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6561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51699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09"/>
            <a:ext cx="20721003" cy="2724150"/>
          </a:xfrm>
        </p:spPr>
        <p:txBody>
          <a:bodyPr anchor="t"/>
          <a:lstStyle>
            <a:lvl1pPr algn="l">
              <a:defRPr sz="10600" b="1" cap="all"/>
            </a:lvl1pPr>
          </a:lstStyle>
          <a:p>
            <a:r>
              <a:rPr lang="en-US"/>
              <a:t>Click to edit Master title style</a:t>
            </a:r>
          </a:p>
        </p:txBody>
      </p:sp>
      <p:sp>
        <p:nvSpPr>
          <p:cNvPr id="3" name="Text Placeholder 2"/>
          <p:cNvSpPr>
            <a:spLocks noGrp="1"/>
          </p:cNvSpPr>
          <p:nvPr>
            <p:ph type="body" idx="1"/>
          </p:nvPr>
        </p:nvSpPr>
        <p:spPr>
          <a:xfrm>
            <a:off x="1925666" y="5813433"/>
            <a:ext cx="20721003" cy="3000374"/>
          </a:xfrm>
        </p:spPr>
        <p:txBody>
          <a:bodyPr anchor="b"/>
          <a:lstStyle>
            <a:lvl1pPr marL="0" indent="0">
              <a:buNone/>
              <a:defRPr sz="5400">
                <a:solidFill>
                  <a:schemeClr val="tx1">
                    <a:tint val="75000"/>
                  </a:schemeClr>
                </a:solidFill>
              </a:defRPr>
            </a:lvl1pPr>
            <a:lvl2pPr marL="1218986" indent="0">
              <a:buNone/>
              <a:defRPr sz="4800">
                <a:solidFill>
                  <a:schemeClr val="tx1">
                    <a:tint val="75000"/>
                  </a:schemeClr>
                </a:solidFill>
              </a:defRPr>
            </a:lvl2pPr>
            <a:lvl3pPr marL="2437974" indent="0">
              <a:buNone/>
              <a:defRPr sz="4200">
                <a:solidFill>
                  <a:schemeClr val="tx1">
                    <a:tint val="75000"/>
                  </a:schemeClr>
                </a:solidFill>
              </a:defRPr>
            </a:lvl3pPr>
            <a:lvl4pPr marL="3656960" indent="0">
              <a:buNone/>
              <a:defRPr sz="3800">
                <a:solidFill>
                  <a:schemeClr val="tx1">
                    <a:tint val="75000"/>
                  </a:schemeClr>
                </a:solidFill>
              </a:defRPr>
            </a:lvl4pPr>
            <a:lvl5pPr marL="4875946" indent="0">
              <a:buNone/>
              <a:defRPr sz="3800">
                <a:solidFill>
                  <a:schemeClr val="tx1">
                    <a:tint val="75000"/>
                  </a:schemeClr>
                </a:solidFill>
              </a:defRPr>
            </a:lvl5pPr>
            <a:lvl6pPr marL="6094934" indent="0">
              <a:buNone/>
              <a:defRPr sz="3800">
                <a:solidFill>
                  <a:schemeClr val="tx1">
                    <a:tint val="75000"/>
                  </a:schemeClr>
                </a:solidFill>
              </a:defRPr>
            </a:lvl6pPr>
            <a:lvl7pPr marL="7313920" indent="0">
              <a:buNone/>
              <a:defRPr sz="3800">
                <a:solidFill>
                  <a:schemeClr val="tx1">
                    <a:tint val="75000"/>
                  </a:schemeClr>
                </a:solidFill>
              </a:defRPr>
            </a:lvl7pPr>
            <a:lvl8pPr marL="8532906" indent="0">
              <a:buNone/>
              <a:defRPr sz="3800">
                <a:solidFill>
                  <a:schemeClr val="tx1">
                    <a:tint val="75000"/>
                  </a:schemeClr>
                </a:solidFill>
              </a:defRPr>
            </a:lvl8pPr>
            <a:lvl9pPr marL="9751894"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3715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3" y="3563153"/>
            <a:ext cx="9010186" cy="7188136"/>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0" y="3563153"/>
            <a:ext cx="9010186" cy="7188136"/>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200409"/>
            <a:ext cx="10766795" cy="9051926"/>
          </a:xfrm>
        </p:spPr>
        <p:txBody>
          <a:bodyPr/>
          <a:lstStyle>
            <a:lvl1pPr>
              <a:defRPr sz="7400"/>
            </a:lvl1pPr>
            <a:lvl2pPr>
              <a:defRPr sz="64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1972" y="3200409"/>
            <a:ext cx="10766795" cy="9051926"/>
          </a:xfrm>
        </p:spPr>
        <p:txBody>
          <a:bodyPr/>
          <a:lstStyle>
            <a:lvl1pPr>
              <a:defRPr sz="7400"/>
            </a:lvl1pPr>
            <a:lvl2pPr>
              <a:defRPr sz="64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03376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882" y="3070233"/>
            <a:ext cx="10771029" cy="1279526"/>
          </a:xfrm>
        </p:spPr>
        <p:txBody>
          <a:bodyPr anchor="b"/>
          <a:lstStyle>
            <a:lvl1pPr marL="0" indent="0">
              <a:buNone/>
              <a:defRPr sz="6400" b="1"/>
            </a:lvl1pPr>
            <a:lvl2pPr marL="1218986" indent="0">
              <a:buNone/>
              <a:defRPr sz="5400" b="1"/>
            </a:lvl2pPr>
            <a:lvl3pPr marL="2437974" indent="0">
              <a:buNone/>
              <a:defRPr sz="4800" b="1"/>
            </a:lvl3pPr>
            <a:lvl4pPr marL="3656960" indent="0">
              <a:buNone/>
              <a:defRPr sz="4200" b="1"/>
            </a:lvl4pPr>
            <a:lvl5pPr marL="4875946" indent="0">
              <a:buNone/>
              <a:defRPr sz="4200" b="1"/>
            </a:lvl5pPr>
            <a:lvl6pPr marL="6094934" indent="0">
              <a:buNone/>
              <a:defRPr sz="4200" b="1"/>
            </a:lvl6pPr>
            <a:lvl7pPr marL="7313920" indent="0">
              <a:buNone/>
              <a:defRPr sz="4200" b="1"/>
            </a:lvl7pPr>
            <a:lvl8pPr marL="8532906" indent="0">
              <a:buNone/>
              <a:defRPr sz="4200" b="1"/>
            </a:lvl8pPr>
            <a:lvl9pPr marL="9751894" indent="0">
              <a:buNone/>
              <a:defRPr sz="4200" b="1"/>
            </a:lvl9pPr>
          </a:lstStyle>
          <a:p>
            <a:pPr lvl="0"/>
            <a:r>
              <a:rPr lang="en-US"/>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a:defRPr sz="6400"/>
            </a:lvl1pPr>
            <a:lvl2pPr>
              <a:defRPr sz="54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3514" y="3070233"/>
            <a:ext cx="10775260" cy="1279526"/>
          </a:xfrm>
        </p:spPr>
        <p:txBody>
          <a:bodyPr anchor="b"/>
          <a:lstStyle>
            <a:lvl1pPr marL="0" indent="0">
              <a:buNone/>
              <a:defRPr sz="6400" b="1"/>
            </a:lvl1pPr>
            <a:lvl2pPr marL="1218986" indent="0">
              <a:buNone/>
              <a:defRPr sz="5400" b="1"/>
            </a:lvl2pPr>
            <a:lvl3pPr marL="2437974" indent="0">
              <a:buNone/>
              <a:defRPr sz="4800" b="1"/>
            </a:lvl3pPr>
            <a:lvl4pPr marL="3656960" indent="0">
              <a:buNone/>
              <a:defRPr sz="4200" b="1"/>
            </a:lvl4pPr>
            <a:lvl5pPr marL="4875946" indent="0">
              <a:buNone/>
              <a:defRPr sz="4200" b="1"/>
            </a:lvl5pPr>
            <a:lvl6pPr marL="6094934" indent="0">
              <a:buNone/>
              <a:defRPr sz="4200" b="1"/>
            </a:lvl6pPr>
            <a:lvl7pPr marL="7313920" indent="0">
              <a:buNone/>
              <a:defRPr sz="4200" b="1"/>
            </a:lvl7pPr>
            <a:lvl8pPr marL="8532906" indent="0">
              <a:buNone/>
              <a:defRPr sz="4200" b="1"/>
            </a:lvl8pPr>
            <a:lvl9pPr marL="9751894" indent="0">
              <a:buNone/>
              <a:defRPr sz="4200" b="1"/>
            </a:lvl9pPr>
          </a:lstStyle>
          <a:p>
            <a:pPr lvl="0"/>
            <a:r>
              <a:rPr lang="en-US"/>
              <a:t>Click to edit Master text styles</a:t>
            </a:r>
          </a:p>
        </p:txBody>
      </p:sp>
      <p:sp>
        <p:nvSpPr>
          <p:cNvPr id="6" name="Content Placeholder 5"/>
          <p:cNvSpPr>
            <a:spLocks noGrp="1"/>
          </p:cNvSpPr>
          <p:nvPr>
            <p:ph sz="quarter" idx="4"/>
          </p:nvPr>
        </p:nvSpPr>
        <p:spPr>
          <a:xfrm>
            <a:off x="12383514" y="4349750"/>
            <a:ext cx="10775260" cy="7902576"/>
          </a:xfrm>
        </p:spPr>
        <p:txBody>
          <a:bodyPr/>
          <a:lstStyle>
            <a:lvl1pPr>
              <a:defRPr sz="6400"/>
            </a:lvl1pPr>
            <a:lvl2pPr>
              <a:defRPr sz="54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79868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72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73212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0209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92" y="546105"/>
            <a:ext cx="8020079" cy="2324102"/>
          </a:xfrm>
        </p:spPr>
        <p:txBody>
          <a:bodyPr anchor="b"/>
          <a:lstStyle>
            <a:lvl1pPr algn="l">
              <a:defRPr sz="5400" b="1"/>
            </a:lvl1pPr>
          </a:lstStyle>
          <a:p>
            <a:r>
              <a:rPr lang="en-US"/>
              <a:t>Click to edit Master title style</a:t>
            </a:r>
          </a:p>
        </p:txBody>
      </p:sp>
      <p:sp>
        <p:nvSpPr>
          <p:cNvPr id="3" name="Content Placeholder 2"/>
          <p:cNvSpPr>
            <a:spLocks noGrp="1"/>
          </p:cNvSpPr>
          <p:nvPr>
            <p:ph idx="1"/>
          </p:nvPr>
        </p:nvSpPr>
        <p:spPr>
          <a:xfrm>
            <a:off x="9530984" y="546111"/>
            <a:ext cx="13627784" cy="11706226"/>
          </a:xfrm>
        </p:spPr>
        <p:txBody>
          <a:bodyPr/>
          <a:lstStyle>
            <a:lvl1pPr>
              <a:defRPr sz="8600"/>
            </a:lvl1pPr>
            <a:lvl2pPr>
              <a:defRPr sz="7400"/>
            </a:lvl2pPr>
            <a:lvl3pPr>
              <a:defRPr sz="64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8892" y="2870211"/>
            <a:ext cx="8020079" cy="9382126"/>
          </a:xfrm>
        </p:spPr>
        <p:txBody>
          <a:bodyPr/>
          <a:lstStyle>
            <a:lvl1pPr marL="0" indent="0">
              <a:buNone/>
              <a:defRPr sz="3800"/>
            </a:lvl1pPr>
            <a:lvl2pPr marL="1218986" indent="0">
              <a:buNone/>
              <a:defRPr sz="3200"/>
            </a:lvl2pPr>
            <a:lvl3pPr marL="2437974" indent="0">
              <a:buNone/>
              <a:defRPr sz="2600"/>
            </a:lvl3pPr>
            <a:lvl4pPr marL="3656960" indent="0">
              <a:buNone/>
              <a:defRPr sz="2400"/>
            </a:lvl4pPr>
            <a:lvl5pPr marL="4875946" indent="0">
              <a:buNone/>
              <a:defRPr sz="2400"/>
            </a:lvl5pPr>
            <a:lvl6pPr marL="6094934" indent="0">
              <a:buNone/>
              <a:defRPr sz="2400"/>
            </a:lvl6pPr>
            <a:lvl7pPr marL="7313920" indent="0">
              <a:buNone/>
              <a:defRPr sz="2400"/>
            </a:lvl7pPr>
            <a:lvl8pPr marL="8532906" indent="0">
              <a:buNone/>
              <a:defRPr sz="2400"/>
            </a:lvl8pPr>
            <a:lvl9pPr marL="9751894"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47417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90" y="9601207"/>
            <a:ext cx="14626590" cy="1133478"/>
          </a:xfrm>
        </p:spPr>
        <p:txBody>
          <a:bodyPr anchor="b"/>
          <a:lstStyle>
            <a:lvl1pPr algn="l">
              <a:defRPr sz="5400" b="1"/>
            </a:lvl1pPr>
          </a:lstStyle>
          <a:p>
            <a:r>
              <a:rPr lang="en-US"/>
              <a:t>Click to edit Master title style</a:t>
            </a:r>
          </a:p>
        </p:txBody>
      </p:sp>
      <p:sp>
        <p:nvSpPr>
          <p:cNvPr id="3" name="Picture Placeholder 2"/>
          <p:cNvSpPr>
            <a:spLocks noGrp="1"/>
          </p:cNvSpPr>
          <p:nvPr>
            <p:ph type="pic" idx="1"/>
          </p:nvPr>
        </p:nvSpPr>
        <p:spPr>
          <a:xfrm>
            <a:off x="4778190" y="1225550"/>
            <a:ext cx="14626590" cy="8229600"/>
          </a:xfrm>
        </p:spPr>
        <p:txBody>
          <a:bodyPr/>
          <a:lstStyle>
            <a:lvl1pPr marL="0" indent="0">
              <a:buNone/>
              <a:defRPr sz="8600"/>
            </a:lvl1pPr>
            <a:lvl2pPr marL="1218986" indent="0">
              <a:buNone/>
              <a:defRPr sz="7400"/>
            </a:lvl2pPr>
            <a:lvl3pPr marL="2437974" indent="0">
              <a:buNone/>
              <a:defRPr sz="6400"/>
            </a:lvl3pPr>
            <a:lvl4pPr marL="3656960" indent="0">
              <a:buNone/>
              <a:defRPr sz="5400"/>
            </a:lvl4pPr>
            <a:lvl5pPr marL="4875946" indent="0">
              <a:buNone/>
              <a:defRPr sz="5400"/>
            </a:lvl5pPr>
            <a:lvl6pPr marL="6094934" indent="0">
              <a:buNone/>
              <a:defRPr sz="5400"/>
            </a:lvl6pPr>
            <a:lvl7pPr marL="7313920" indent="0">
              <a:buNone/>
              <a:defRPr sz="5400"/>
            </a:lvl7pPr>
            <a:lvl8pPr marL="8532906" indent="0">
              <a:buNone/>
              <a:defRPr sz="5400"/>
            </a:lvl8pPr>
            <a:lvl9pPr marL="9751894" indent="0">
              <a:buNone/>
              <a:defRPr sz="5400"/>
            </a:lvl9pPr>
          </a:lstStyle>
          <a:p>
            <a:endParaRPr lang="en-US"/>
          </a:p>
        </p:txBody>
      </p:sp>
      <p:sp>
        <p:nvSpPr>
          <p:cNvPr id="4" name="Text Placeholder 3"/>
          <p:cNvSpPr>
            <a:spLocks noGrp="1"/>
          </p:cNvSpPr>
          <p:nvPr>
            <p:ph type="body" sz="half" idx="2"/>
          </p:nvPr>
        </p:nvSpPr>
        <p:spPr>
          <a:xfrm>
            <a:off x="4778190" y="10734683"/>
            <a:ext cx="14626590" cy="1609726"/>
          </a:xfrm>
        </p:spPr>
        <p:txBody>
          <a:bodyPr/>
          <a:lstStyle>
            <a:lvl1pPr marL="0" indent="0">
              <a:buNone/>
              <a:defRPr sz="3800"/>
            </a:lvl1pPr>
            <a:lvl2pPr marL="1218986" indent="0">
              <a:buNone/>
              <a:defRPr sz="3200"/>
            </a:lvl2pPr>
            <a:lvl3pPr marL="2437974" indent="0">
              <a:buNone/>
              <a:defRPr sz="2600"/>
            </a:lvl3pPr>
            <a:lvl4pPr marL="3656960" indent="0">
              <a:buNone/>
              <a:defRPr sz="2400"/>
            </a:lvl4pPr>
            <a:lvl5pPr marL="4875946" indent="0">
              <a:buNone/>
              <a:defRPr sz="2400"/>
            </a:lvl5pPr>
            <a:lvl6pPr marL="6094934" indent="0">
              <a:buNone/>
              <a:defRPr sz="2400"/>
            </a:lvl6pPr>
            <a:lvl7pPr marL="7313920" indent="0">
              <a:buNone/>
              <a:defRPr sz="2400"/>
            </a:lvl7pPr>
            <a:lvl8pPr marL="8532906" indent="0">
              <a:buNone/>
              <a:defRPr sz="2400"/>
            </a:lvl8pPr>
            <a:lvl9pPr marL="9751894"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96288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250280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85"/>
            <a:ext cx="5484971"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8882" y="549285"/>
            <a:ext cx="1604862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172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9"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8"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51"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2" y="5151864"/>
            <a:ext cx="7426711"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2" y="5451744"/>
            <a:ext cx="6904940" cy="4361328"/>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2"/>
            <a:ext cx="24377650" cy="8720253"/>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774" y="0"/>
            <a:ext cx="21025723" cy="2651125"/>
          </a:xfrm>
          <a:prstGeom prst="rect">
            <a:avLst/>
          </a:prstGeom>
        </p:spPr>
        <p:txBody>
          <a:bodyPr vert="horz" lIns="182811" tIns="91405" rIns="182811" bIns="91405"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1"/>
            <a:ext cx="21025723" cy="8702677"/>
          </a:xfrm>
          <a:prstGeom prst="rect">
            <a:avLst/>
          </a:prstGeom>
        </p:spPr>
        <p:txBody>
          <a:bodyPr vert="horz" lIns="182811" tIns="91405" rIns="182811" bIns="914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I_Icon_EveryStudentSucceeds.png"/>
          <p:cNvPicPr>
            <a:picLocks noChangeAspect="1"/>
          </p:cNvPicPr>
          <p:nvPr userDrawn="1"/>
        </p:nvPicPr>
        <p:blipFill>
          <a:blip r:embed="rId25">
            <a:alphaModFix amt="29000"/>
            <a:extLst>
              <a:ext uri="{28A0092B-C50C-407E-A947-70E740481C1C}">
                <a14:useLocalDpi xmlns:a14="http://schemas.microsoft.com/office/drawing/2010/main" val="0"/>
              </a:ext>
            </a:extLst>
          </a:blip>
          <a:stretch>
            <a:fillRect/>
          </a:stretch>
        </p:blipFill>
        <p:spPr>
          <a:xfrm>
            <a:off x="21872499" y="-424020"/>
            <a:ext cx="2267108" cy="2267107"/>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07" r:id="rId1"/>
    <p:sldLayoutId id="2147484021" r:id="rId2"/>
    <p:sldLayoutId id="2147484022" r:id="rId3"/>
    <p:sldLayoutId id="2147484023" r:id="rId4"/>
    <p:sldLayoutId id="2147484024" r:id="rId5"/>
    <p:sldLayoutId id="2147484028" r:id="rId6"/>
    <p:sldLayoutId id="2147484029" r:id="rId7"/>
    <p:sldLayoutId id="2147484036" r:id="rId8"/>
    <p:sldLayoutId id="2147484026" r:id="rId9"/>
    <p:sldLayoutId id="2147484012" r:id="rId10"/>
    <p:sldLayoutId id="2147484013" r:id="rId11"/>
    <p:sldLayoutId id="2147484014" r:id="rId12"/>
    <p:sldLayoutId id="2147484011" r:id="rId13"/>
    <p:sldLayoutId id="2147484015" r:id="rId14"/>
    <p:sldLayoutId id="2147484020" r:id="rId15"/>
    <p:sldLayoutId id="2147484025" r:id="rId16"/>
    <p:sldLayoutId id="2147484017" r:id="rId17"/>
    <p:sldLayoutId id="2147484016" r:id="rId18"/>
    <p:sldLayoutId id="2147484009" r:id="rId19"/>
    <p:sldLayoutId id="2147484032" r:id="rId20"/>
    <p:sldLayoutId id="2147484038" r:id="rId21"/>
    <p:sldLayoutId id="2147484039" r:id="rId22"/>
    <p:sldLayoutId id="2147484083" r:id="rId23"/>
  </p:sldLayoutIdLst>
  <p:hf hdr="0" ftr="0" dt="0"/>
  <p:txStyles>
    <p:titleStyle>
      <a:lvl1pPr algn="l" defTabSz="1828115"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p:titleStyle>
    <p:body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p:bodyStyle>
    <p:otherStyle>
      <a:defPPr>
        <a:defRPr lang="en-US"/>
      </a:defPPr>
      <a:lvl1pPr marL="0" algn="l" defTabSz="1828115" rtl="0" eaLnBrk="1" latinLnBrk="0" hangingPunct="1">
        <a:defRPr sz="3700" kern="1200">
          <a:solidFill>
            <a:schemeClr val="tx1"/>
          </a:solidFill>
          <a:latin typeface="+mn-lt"/>
          <a:ea typeface="+mn-ea"/>
          <a:cs typeface="+mn-cs"/>
        </a:defRPr>
      </a:lvl1pPr>
      <a:lvl2pPr marL="914056" algn="l" defTabSz="1828115" rtl="0" eaLnBrk="1" latinLnBrk="0" hangingPunct="1">
        <a:defRPr sz="3700" kern="1200">
          <a:solidFill>
            <a:schemeClr val="tx1"/>
          </a:solidFill>
          <a:latin typeface="+mn-lt"/>
          <a:ea typeface="+mn-ea"/>
          <a:cs typeface="+mn-cs"/>
        </a:defRPr>
      </a:lvl2pPr>
      <a:lvl3pPr marL="1828115" algn="l" defTabSz="1828115" rtl="0" eaLnBrk="1" latinLnBrk="0" hangingPunct="1">
        <a:defRPr sz="3700" kern="1200">
          <a:solidFill>
            <a:schemeClr val="tx1"/>
          </a:solidFill>
          <a:latin typeface="+mn-lt"/>
          <a:ea typeface="+mn-ea"/>
          <a:cs typeface="+mn-cs"/>
        </a:defRPr>
      </a:lvl3pPr>
      <a:lvl4pPr marL="2742171" algn="l" defTabSz="1828115" rtl="0" eaLnBrk="1" latinLnBrk="0" hangingPunct="1">
        <a:defRPr sz="3700" kern="1200">
          <a:solidFill>
            <a:schemeClr val="tx1"/>
          </a:solidFill>
          <a:latin typeface="+mn-lt"/>
          <a:ea typeface="+mn-ea"/>
          <a:cs typeface="+mn-cs"/>
        </a:defRPr>
      </a:lvl4pPr>
      <a:lvl5pPr marL="3656229" algn="l" defTabSz="1828115" rtl="0" eaLnBrk="1" latinLnBrk="0" hangingPunct="1">
        <a:defRPr sz="3700" kern="1200">
          <a:solidFill>
            <a:schemeClr val="tx1"/>
          </a:solidFill>
          <a:latin typeface="+mn-lt"/>
          <a:ea typeface="+mn-ea"/>
          <a:cs typeface="+mn-cs"/>
        </a:defRPr>
      </a:lvl5pPr>
      <a:lvl6pPr marL="4570285" algn="l" defTabSz="1828115" rtl="0" eaLnBrk="1" latinLnBrk="0" hangingPunct="1">
        <a:defRPr sz="3700" kern="1200">
          <a:solidFill>
            <a:schemeClr val="tx1"/>
          </a:solidFill>
          <a:latin typeface="+mn-lt"/>
          <a:ea typeface="+mn-ea"/>
          <a:cs typeface="+mn-cs"/>
        </a:defRPr>
      </a:lvl6pPr>
      <a:lvl7pPr marL="5484344" algn="l" defTabSz="1828115" rtl="0" eaLnBrk="1" latinLnBrk="0" hangingPunct="1">
        <a:defRPr sz="3700" kern="1200">
          <a:solidFill>
            <a:schemeClr val="tx1"/>
          </a:solidFill>
          <a:latin typeface="+mn-lt"/>
          <a:ea typeface="+mn-ea"/>
          <a:cs typeface="+mn-cs"/>
        </a:defRPr>
      </a:lvl7pPr>
      <a:lvl8pPr marL="6398400" algn="l" defTabSz="1828115" rtl="0" eaLnBrk="1" latinLnBrk="0" hangingPunct="1">
        <a:defRPr sz="3700" kern="1200">
          <a:solidFill>
            <a:schemeClr val="tx1"/>
          </a:solidFill>
          <a:latin typeface="+mn-lt"/>
          <a:ea typeface="+mn-ea"/>
          <a:cs typeface="+mn-cs"/>
        </a:defRPr>
      </a:lvl8pPr>
      <a:lvl9pPr marL="7312456" algn="l" defTabSz="1828115" rtl="0" eaLnBrk="1" latinLnBrk="0" hangingPunct="1">
        <a:defRPr sz="3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39250" cy="2286000"/>
          </a:xfrm>
          <a:prstGeom prst="rect">
            <a:avLst/>
          </a:prstGeom>
        </p:spPr>
        <p:txBody>
          <a:bodyPr vert="horz" lIns="91424" tIns="45712" rIns="91424" bIns="45712" rtlCol="0" anchor="ctr">
            <a:normAutofit/>
          </a:bodyPr>
          <a:lstStyle/>
          <a:p>
            <a:r>
              <a:rPr lang="en-US"/>
              <a:t>Click to edit Master title style</a:t>
            </a:r>
          </a:p>
        </p:txBody>
      </p:sp>
      <p:sp>
        <p:nvSpPr>
          <p:cNvPr id="3" name="Text Placeholder 2"/>
          <p:cNvSpPr>
            <a:spLocks noGrp="1"/>
          </p:cNvSpPr>
          <p:nvPr>
            <p:ph type="body" idx="1"/>
          </p:nvPr>
        </p:nvSpPr>
        <p:spPr>
          <a:xfrm>
            <a:off x="1219200" y="3200400"/>
            <a:ext cx="21939250" cy="9051925"/>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2" y="12712699"/>
            <a:ext cx="5688012" cy="730251"/>
          </a:xfrm>
          <a:prstGeom prst="rect">
            <a:avLst/>
          </a:prstGeom>
        </p:spPr>
        <p:txBody>
          <a:bodyPr vert="horz" lIns="91424" tIns="45712" rIns="91424" bIns="45712" rtlCol="0" anchor="ctr"/>
          <a:lstStyle>
            <a:lvl1pPr algn="l">
              <a:defRPr sz="1300">
                <a:solidFill>
                  <a:schemeClr val="tx1">
                    <a:tint val="75000"/>
                  </a:schemeClr>
                </a:solidFill>
              </a:defRPr>
            </a:lvl1pPr>
          </a:lstStyle>
          <a:p>
            <a:fld id="{AED669C0-B769-E44B-8385-C69910D086D1}" type="datetimeFigureOut">
              <a:rPr lang="en-US" smtClean="0"/>
              <a:t>3/5/2019</a:t>
            </a:fld>
            <a:endParaRPr lang="en-US"/>
          </a:p>
        </p:txBody>
      </p:sp>
      <p:sp>
        <p:nvSpPr>
          <p:cNvPr id="5" name="Footer Placeholder 4"/>
          <p:cNvSpPr>
            <a:spLocks noGrp="1"/>
          </p:cNvSpPr>
          <p:nvPr>
            <p:ph type="ftr" sz="quarter" idx="3"/>
          </p:nvPr>
        </p:nvSpPr>
        <p:spPr>
          <a:xfrm>
            <a:off x="8329616" y="12712699"/>
            <a:ext cx="7718424" cy="730251"/>
          </a:xfrm>
          <a:prstGeom prst="rect">
            <a:avLst/>
          </a:prstGeom>
        </p:spPr>
        <p:txBody>
          <a:bodyPr vert="horz" lIns="91424" tIns="45712" rIns="91424" bIns="45712"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0438" y="12712699"/>
            <a:ext cx="5688012" cy="730251"/>
          </a:xfrm>
          <a:prstGeom prst="rect">
            <a:avLst/>
          </a:prstGeom>
        </p:spPr>
        <p:txBody>
          <a:bodyPr vert="horz" lIns="91424" tIns="45712" rIns="91424" bIns="45712" rtlCol="0" anchor="ctr"/>
          <a:lstStyle>
            <a:lvl1pPr algn="r">
              <a:defRPr sz="1300">
                <a:solidFill>
                  <a:schemeClr val="tx1">
                    <a:tint val="75000"/>
                  </a:schemeClr>
                </a:solidFill>
              </a:defRPr>
            </a:lvl1pPr>
          </a:lstStyle>
          <a:p>
            <a:fld id="{9C7E3D9A-652B-0F43-A672-94FF5E0809D5}" type="slidenum">
              <a:rPr lang="en-US" smtClean="0"/>
              <a:t>‹#›</a:t>
            </a:fld>
            <a:endParaRPr lang="en-US"/>
          </a:p>
        </p:txBody>
      </p:sp>
    </p:spTree>
    <p:extLst>
      <p:ext uri="{BB962C8B-B14F-4D97-AF65-F5344CB8AC3E}">
        <p14:creationId xmlns:p14="http://schemas.microsoft.com/office/powerpoint/2010/main" val="1684701248"/>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defTabSz="457120" rtl="0" eaLnBrk="1" latinLnBrk="0" hangingPunct="1">
        <a:spcBef>
          <a:spcPct val="0"/>
        </a:spcBef>
        <a:buNone/>
        <a:defRPr sz="4500" kern="1200">
          <a:solidFill>
            <a:schemeClr val="tx1"/>
          </a:solidFill>
          <a:latin typeface="+mj-lt"/>
          <a:ea typeface="+mj-ea"/>
          <a:cs typeface="+mj-cs"/>
        </a:defRPr>
      </a:lvl1pPr>
    </p:titleStyle>
    <p:bodyStyle>
      <a:lvl1pPr marL="342841" indent="-342841"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20" rtl="0" eaLnBrk="1" latinLnBrk="0" hangingPunct="1">
        <a:spcBef>
          <a:spcPct val="20000"/>
        </a:spcBef>
        <a:buFont typeface="Arial"/>
        <a:buChar char="–"/>
        <a:defRPr sz="2900" kern="1200">
          <a:solidFill>
            <a:schemeClr val="tx1"/>
          </a:solidFill>
          <a:latin typeface="+mn-lt"/>
          <a:ea typeface="+mn-ea"/>
          <a:cs typeface="+mn-cs"/>
        </a:defRPr>
      </a:lvl2pPr>
      <a:lvl3pPr marL="1142800"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20" indent="-228560" algn="l" defTabSz="457120" rtl="0" eaLnBrk="1" latinLnBrk="0" hangingPunct="1">
        <a:spcBef>
          <a:spcPct val="20000"/>
        </a:spcBef>
        <a:buFont typeface="Arial"/>
        <a:buChar char="–"/>
        <a:defRPr sz="2100" kern="1200">
          <a:solidFill>
            <a:schemeClr val="tx1"/>
          </a:solidFill>
          <a:latin typeface="+mn-lt"/>
          <a:ea typeface="+mn-ea"/>
          <a:cs typeface="+mn-cs"/>
        </a:defRPr>
      </a:lvl4pPr>
      <a:lvl5pPr marL="2057040" indent="-228560" algn="l" defTabSz="457120" rtl="0" eaLnBrk="1" latinLnBrk="0" hangingPunct="1">
        <a:spcBef>
          <a:spcPct val="20000"/>
        </a:spcBef>
        <a:buFont typeface="Arial"/>
        <a:buChar char="»"/>
        <a:defRPr sz="2100" kern="1200">
          <a:solidFill>
            <a:schemeClr val="tx1"/>
          </a:solidFill>
          <a:latin typeface="+mn-lt"/>
          <a:ea typeface="+mn-ea"/>
          <a:cs typeface="+mn-cs"/>
        </a:defRPr>
      </a:lvl5pPr>
      <a:lvl6pPr marL="2514160" indent="-228560"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900" kern="1200">
          <a:solidFill>
            <a:schemeClr val="tx1"/>
          </a:solidFill>
          <a:latin typeface="+mn-lt"/>
          <a:ea typeface="+mn-ea"/>
          <a:cs typeface="+mn-cs"/>
        </a:defRPr>
      </a:lvl1pPr>
      <a:lvl2pPr marL="457120" algn="l" defTabSz="457120" rtl="0" eaLnBrk="1" latinLnBrk="0" hangingPunct="1">
        <a:defRPr sz="1900" kern="1200">
          <a:solidFill>
            <a:schemeClr val="tx1"/>
          </a:solidFill>
          <a:latin typeface="+mn-lt"/>
          <a:ea typeface="+mn-ea"/>
          <a:cs typeface="+mn-cs"/>
        </a:defRPr>
      </a:lvl2pPr>
      <a:lvl3pPr marL="914240" algn="l" defTabSz="457120" rtl="0" eaLnBrk="1" latinLnBrk="0" hangingPunct="1">
        <a:defRPr sz="1900" kern="1200">
          <a:solidFill>
            <a:schemeClr val="tx1"/>
          </a:solidFill>
          <a:latin typeface="+mn-lt"/>
          <a:ea typeface="+mn-ea"/>
          <a:cs typeface="+mn-cs"/>
        </a:defRPr>
      </a:lvl3pPr>
      <a:lvl4pPr marL="1371360" algn="l" defTabSz="457120" rtl="0" eaLnBrk="1" latinLnBrk="0" hangingPunct="1">
        <a:defRPr sz="1900" kern="1200">
          <a:solidFill>
            <a:schemeClr val="tx1"/>
          </a:solidFill>
          <a:latin typeface="+mn-lt"/>
          <a:ea typeface="+mn-ea"/>
          <a:cs typeface="+mn-cs"/>
        </a:defRPr>
      </a:lvl4pPr>
      <a:lvl5pPr marL="1828480" algn="l" defTabSz="457120" rtl="0" eaLnBrk="1" latinLnBrk="0" hangingPunct="1">
        <a:defRPr sz="1900" kern="1200">
          <a:solidFill>
            <a:schemeClr val="tx1"/>
          </a:solidFill>
          <a:latin typeface="+mn-lt"/>
          <a:ea typeface="+mn-ea"/>
          <a:cs typeface="+mn-cs"/>
        </a:defRPr>
      </a:lvl5pPr>
      <a:lvl6pPr marL="2285600" algn="l" defTabSz="457120" rtl="0" eaLnBrk="1" latinLnBrk="0" hangingPunct="1">
        <a:defRPr sz="1900" kern="1200">
          <a:solidFill>
            <a:schemeClr val="tx1"/>
          </a:solidFill>
          <a:latin typeface="+mn-lt"/>
          <a:ea typeface="+mn-ea"/>
          <a:cs typeface="+mn-cs"/>
        </a:defRPr>
      </a:lvl6pPr>
      <a:lvl7pPr marL="2742720" algn="l" defTabSz="457120" rtl="0" eaLnBrk="1" latinLnBrk="0" hangingPunct="1">
        <a:defRPr sz="1900" kern="1200">
          <a:solidFill>
            <a:schemeClr val="tx1"/>
          </a:solidFill>
          <a:latin typeface="+mn-lt"/>
          <a:ea typeface="+mn-ea"/>
          <a:cs typeface="+mn-cs"/>
        </a:defRPr>
      </a:lvl7pPr>
      <a:lvl8pPr marL="3199840" algn="l" defTabSz="457120" rtl="0" eaLnBrk="1" latinLnBrk="0" hangingPunct="1">
        <a:defRPr sz="1900" kern="1200">
          <a:solidFill>
            <a:schemeClr val="tx1"/>
          </a:solidFill>
          <a:latin typeface="+mn-lt"/>
          <a:ea typeface="+mn-ea"/>
          <a:cs typeface="+mn-cs"/>
        </a:defRPr>
      </a:lvl8pPr>
      <a:lvl9pPr marL="3656960" algn="l" defTabSz="45712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4307" y="461304"/>
            <a:ext cx="23494723" cy="21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A4F85C5F-008D-4726-BE2A-BA0BE3C43E4D}"/>
              </a:ext>
            </a:extLst>
          </p:cNvPr>
          <p:cNvSpPr>
            <a:spLocks noGrp="1"/>
          </p:cNvSpPr>
          <p:nvPr>
            <p:ph type="dt" sz="half" idx="2"/>
          </p:nvPr>
        </p:nvSpPr>
        <p:spPr>
          <a:xfrm>
            <a:off x="1218883" y="12712701"/>
            <a:ext cx="5688118" cy="730251"/>
          </a:xfrm>
          <a:prstGeom prst="rect">
            <a:avLst/>
          </a:prstGeom>
        </p:spPr>
        <p:txBody>
          <a:bodyPr lIns="91424" tIns="45712" rIns="91424" bIns="45712"/>
          <a:lstStyle/>
          <a:p>
            <a:fld id="{ED0CF1AE-9D07-4FAF-9EEC-B15CCCFC2843}" type="datetime1">
              <a:rPr lang="en-US" sz="2400" smtClean="0">
                <a:latin typeface="Open Sans"/>
                <a:cs typeface="Open Sans"/>
              </a:rPr>
              <a:t>3/5/2019</a:t>
            </a:fld>
            <a:endParaRPr lang="en-US" sz="2400" dirty="0">
              <a:latin typeface="Open Sans"/>
              <a:cs typeface="Open Sans"/>
            </a:endParaRPr>
          </a:p>
        </p:txBody>
      </p:sp>
      <p:pic>
        <p:nvPicPr>
          <p:cNvPr id="9" name="Picture 14" descr="Pennsylvania Department of Education Logo"/>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19468786" y="12215905"/>
            <a:ext cx="4483139" cy="1068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000015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457120" rtl="0" eaLnBrk="1" latinLnBrk="0" hangingPunct="1">
        <a:spcBef>
          <a:spcPct val="0"/>
        </a:spcBef>
        <a:buNone/>
        <a:defRPr sz="4500" kern="1200">
          <a:solidFill>
            <a:schemeClr val="tx1"/>
          </a:solidFill>
          <a:latin typeface="+mj-lt"/>
          <a:ea typeface="+mj-ea"/>
          <a:cs typeface="+mj-cs"/>
        </a:defRPr>
      </a:lvl1pPr>
    </p:titleStyle>
    <p:bodyStyle>
      <a:lvl1pPr marL="342841" indent="-342841"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20" rtl="0" eaLnBrk="1" latinLnBrk="0" hangingPunct="1">
        <a:spcBef>
          <a:spcPct val="20000"/>
        </a:spcBef>
        <a:buFont typeface="Arial"/>
        <a:buChar char="–"/>
        <a:defRPr sz="2900" kern="1200">
          <a:solidFill>
            <a:schemeClr val="tx1"/>
          </a:solidFill>
          <a:latin typeface="+mn-lt"/>
          <a:ea typeface="+mn-ea"/>
          <a:cs typeface="+mn-cs"/>
        </a:defRPr>
      </a:lvl2pPr>
      <a:lvl3pPr marL="1142800"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20" indent="-228560" algn="l" defTabSz="457120" rtl="0" eaLnBrk="1" latinLnBrk="0" hangingPunct="1">
        <a:spcBef>
          <a:spcPct val="20000"/>
        </a:spcBef>
        <a:buFont typeface="Arial"/>
        <a:buChar char="–"/>
        <a:defRPr sz="2100" kern="1200">
          <a:solidFill>
            <a:schemeClr val="tx1"/>
          </a:solidFill>
          <a:latin typeface="+mn-lt"/>
          <a:ea typeface="+mn-ea"/>
          <a:cs typeface="+mn-cs"/>
        </a:defRPr>
      </a:lvl4pPr>
      <a:lvl5pPr marL="2057040" indent="-228560" algn="l" defTabSz="457120" rtl="0" eaLnBrk="1" latinLnBrk="0" hangingPunct="1">
        <a:spcBef>
          <a:spcPct val="20000"/>
        </a:spcBef>
        <a:buFont typeface="Arial"/>
        <a:buChar char="»"/>
        <a:defRPr sz="2100" kern="1200">
          <a:solidFill>
            <a:schemeClr val="tx1"/>
          </a:solidFill>
          <a:latin typeface="+mn-lt"/>
          <a:ea typeface="+mn-ea"/>
          <a:cs typeface="+mn-cs"/>
        </a:defRPr>
      </a:lvl5pPr>
      <a:lvl6pPr marL="2514160" indent="-228560"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900" kern="1200">
          <a:solidFill>
            <a:schemeClr val="tx1"/>
          </a:solidFill>
          <a:latin typeface="+mn-lt"/>
          <a:ea typeface="+mn-ea"/>
          <a:cs typeface="+mn-cs"/>
        </a:defRPr>
      </a:lvl1pPr>
      <a:lvl2pPr marL="457120" algn="l" defTabSz="457120" rtl="0" eaLnBrk="1" latinLnBrk="0" hangingPunct="1">
        <a:defRPr sz="1900" kern="1200">
          <a:solidFill>
            <a:schemeClr val="tx1"/>
          </a:solidFill>
          <a:latin typeface="+mn-lt"/>
          <a:ea typeface="+mn-ea"/>
          <a:cs typeface="+mn-cs"/>
        </a:defRPr>
      </a:lvl2pPr>
      <a:lvl3pPr marL="914240" algn="l" defTabSz="457120" rtl="0" eaLnBrk="1" latinLnBrk="0" hangingPunct="1">
        <a:defRPr sz="1900" kern="1200">
          <a:solidFill>
            <a:schemeClr val="tx1"/>
          </a:solidFill>
          <a:latin typeface="+mn-lt"/>
          <a:ea typeface="+mn-ea"/>
          <a:cs typeface="+mn-cs"/>
        </a:defRPr>
      </a:lvl3pPr>
      <a:lvl4pPr marL="1371360" algn="l" defTabSz="457120" rtl="0" eaLnBrk="1" latinLnBrk="0" hangingPunct="1">
        <a:defRPr sz="1900" kern="1200">
          <a:solidFill>
            <a:schemeClr val="tx1"/>
          </a:solidFill>
          <a:latin typeface="+mn-lt"/>
          <a:ea typeface="+mn-ea"/>
          <a:cs typeface="+mn-cs"/>
        </a:defRPr>
      </a:lvl4pPr>
      <a:lvl5pPr marL="1828480" algn="l" defTabSz="457120" rtl="0" eaLnBrk="1" latinLnBrk="0" hangingPunct="1">
        <a:defRPr sz="1900" kern="1200">
          <a:solidFill>
            <a:schemeClr val="tx1"/>
          </a:solidFill>
          <a:latin typeface="+mn-lt"/>
          <a:ea typeface="+mn-ea"/>
          <a:cs typeface="+mn-cs"/>
        </a:defRPr>
      </a:lvl5pPr>
      <a:lvl6pPr marL="2285600" algn="l" defTabSz="457120" rtl="0" eaLnBrk="1" latinLnBrk="0" hangingPunct="1">
        <a:defRPr sz="1900" kern="1200">
          <a:solidFill>
            <a:schemeClr val="tx1"/>
          </a:solidFill>
          <a:latin typeface="+mn-lt"/>
          <a:ea typeface="+mn-ea"/>
          <a:cs typeface="+mn-cs"/>
        </a:defRPr>
      </a:lvl6pPr>
      <a:lvl7pPr marL="2742720" algn="l" defTabSz="457120" rtl="0" eaLnBrk="1" latinLnBrk="0" hangingPunct="1">
        <a:defRPr sz="1900" kern="1200">
          <a:solidFill>
            <a:schemeClr val="tx1"/>
          </a:solidFill>
          <a:latin typeface="+mn-lt"/>
          <a:ea typeface="+mn-ea"/>
          <a:cs typeface="+mn-cs"/>
        </a:defRPr>
      </a:lvl7pPr>
      <a:lvl8pPr marL="3199840" algn="l" defTabSz="457120" rtl="0" eaLnBrk="1" latinLnBrk="0" hangingPunct="1">
        <a:defRPr sz="1900" kern="1200">
          <a:solidFill>
            <a:schemeClr val="tx1"/>
          </a:solidFill>
          <a:latin typeface="+mn-lt"/>
          <a:ea typeface="+mn-ea"/>
          <a:cs typeface="+mn-cs"/>
        </a:defRPr>
      </a:lvl8pPr>
      <a:lvl9pPr marL="3656960" algn="l" defTabSz="45712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549285"/>
            <a:ext cx="21939885" cy="1422162"/>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218883" y="2276857"/>
            <a:ext cx="21939885" cy="9975478"/>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8883" y="12712709"/>
            <a:ext cx="5688118" cy="730250"/>
          </a:xfrm>
          <a:prstGeom prst="rect">
            <a:avLst/>
          </a:prstGeom>
        </p:spPr>
        <p:txBody>
          <a:bodyPr vert="horz" lIns="121899" tIns="60949" rIns="121899" bIns="60949" rtlCol="0" anchor="ctr"/>
          <a:lstStyle>
            <a:lvl1pPr algn="l">
              <a:defRPr sz="3200">
                <a:solidFill>
                  <a:schemeClr val="tx1">
                    <a:tint val="75000"/>
                  </a:schemeClr>
                </a:solidFill>
              </a:defRPr>
            </a:lvl1pPr>
          </a:lstStyle>
          <a:p>
            <a:fld id="{425404F2-BE9A-4460-8815-8F645183555F}" type="datetimeFigureOut">
              <a:rPr lang="en-US" smtClean="0"/>
              <a:pPr/>
              <a:t>3/5/2019</a:t>
            </a:fld>
            <a:endParaRPr lang="en-US"/>
          </a:p>
        </p:txBody>
      </p:sp>
      <p:sp>
        <p:nvSpPr>
          <p:cNvPr id="5" name="Footer Placeholder 4"/>
          <p:cNvSpPr>
            <a:spLocks noGrp="1"/>
          </p:cNvSpPr>
          <p:nvPr>
            <p:ph type="ftr" sz="quarter" idx="3"/>
          </p:nvPr>
        </p:nvSpPr>
        <p:spPr>
          <a:xfrm>
            <a:off x="8329031" y="12712709"/>
            <a:ext cx="7719589" cy="730250"/>
          </a:xfrm>
          <a:prstGeom prst="rect">
            <a:avLst/>
          </a:prstGeom>
        </p:spPr>
        <p:txBody>
          <a:bodyPr vert="horz" lIns="121899" tIns="60949" rIns="121899" bIns="60949" rtlCol="0" anchor="ctr"/>
          <a:lstStyle>
            <a:lvl1pPr algn="ctr">
              <a:defRPr sz="3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0652" y="12712709"/>
            <a:ext cx="5688118" cy="730250"/>
          </a:xfrm>
          <a:prstGeom prst="rect">
            <a:avLst/>
          </a:prstGeom>
        </p:spPr>
        <p:txBody>
          <a:bodyPr vert="horz" lIns="121899" tIns="60949" rIns="121899" bIns="60949" rtlCol="0" anchor="ctr"/>
          <a:lstStyle>
            <a:lvl1pPr algn="r">
              <a:defRPr sz="3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42228260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l" defTabSz="2437974" rtl="0" eaLnBrk="1" latinLnBrk="0" hangingPunct="1">
        <a:spcBef>
          <a:spcPct val="0"/>
        </a:spcBef>
        <a:buNone/>
        <a:defRPr sz="7200" kern="1200">
          <a:solidFill>
            <a:schemeClr val="tx1"/>
          </a:solidFill>
          <a:latin typeface="+mj-lt"/>
          <a:ea typeface="+mj-ea"/>
          <a:cs typeface="+mj-cs"/>
        </a:defRPr>
      </a:lvl1pPr>
    </p:titleStyle>
    <p:bodyStyle>
      <a:lvl1pPr marL="914240" indent="-914240" algn="l" defTabSz="2437974" rtl="0" eaLnBrk="1" latinLnBrk="0" hangingPunct="1">
        <a:spcBef>
          <a:spcPct val="20000"/>
        </a:spcBef>
        <a:buFont typeface="Arial" pitchFamily="34" charset="0"/>
        <a:buChar char="•"/>
        <a:defRPr sz="7200" kern="1200">
          <a:solidFill>
            <a:schemeClr val="tx1"/>
          </a:solidFill>
          <a:latin typeface="+mj-lt"/>
          <a:ea typeface="+mn-ea"/>
          <a:cs typeface="+mn-cs"/>
        </a:defRPr>
      </a:lvl1pPr>
      <a:lvl2pPr marL="1980854" indent="-761866" algn="l" defTabSz="2437974" rtl="0" eaLnBrk="1" latinLnBrk="0" hangingPunct="1">
        <a:spcBef>
          <a:spcPct val="20000"/>
        </a:spcBef>
        <a:buFont typeface="Arial" pitchFamily="34" charset="0"/>
        <a:buChar char="–"/>
        <a:defRPr sz="6400" kern="1200">
          <a:solidFill>
            <a:schemeClr val="tx1"/>
          </a:solidFill>
          <a:latin typeface="+mj-lt"/>
          <a:ea typeface="+mn-ea"/>
          <a:cs typeface="+mn-cs"/>
        </a:defRPr>
      </a:lvl2pPr>
      <a:lvl3pPr marL="3047466" indent="-609494" algn="l" defTabSz="2437974" rtl="0" eaLnBrk="1" latinLnBrk="0" hangingPunct="1">
        <a:spcBef>
          <a:spcPct val="20000"/>
        </a:spcBef>
        <a:buFont typeface="Arial" pitchFamily="34" charset="0"/>
        <a:buChar char="•"/>
        <a:defRPr sz="4800" kern="1200">
          <a:solidFill>
            <a:schemeClr val="tx1"/>
          </a:solidFill>
          <a:latin typeface="+mj-lt"/>
          <a:ea typeface="+mn-ea"/>
          <a:cs typeface="+mn-cs"/>
        </a:defRPr>
      </a:lvl3pPr>
      <a:lvl4pPr marL="4266454" indent="-609494" algn="l" defTabSz="2437974" rtl="0" eaLnBrk="1" latinLnBrk="0" hangingPunct="1">
        <a:spcBef>
          <a:spcPct val="20000"/>
        </a:spcBef>
        <a:buFont typeface="Arial" pitchFamily="34" charset="0"/>
        <a:buChar char="–"/>
        <a:defRPr sz="4000" kern="1200">
          <a:solidFill>
            <a:schemeClr val="tx1"/>
          </a:solidFill>
          <a:latin typeface="+mj-lt"/>
          <a:ea typeface="+mn-ea"/>
          <a:cs typeface="+mn-cs"/>
        </a:defRPr>
      </a:lvl4pPr>
      <a:lvl5pPr marL="5485440" indent="-609494" algn="l" defTabSz="2437974" rtl="0" eaLnBrk="1" latinLnBrk="0" hangingPunct="1">
        <a:spcBef>
          <a:spcPct val="20000"/>
        </a:spcBef>
        <a:buFont typeface="Arial" pitchFamily="34" charset="0"/>
        <a:buChar char="»"/>
        <a:defRPr sz="4000" kern="1200">
          <a:solidFill>
            <a:schemeClr val="tx1"/>
          </a:solidFill>
          <a:latin typeface="+mj-lt"/>
          <a:ea typeface="+mn-ea"/>
          <a:cs typeface="+mn-cs"/>
        </a:defRPr>
      </a:lvl5pPr>
      <a:lvl6pPr marL="6704426" indent="-609494" algn="l" defTabSz="2437974"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7923414" indent="-609494" algn="l" defTabSz="2437974"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142400" indent="-609494" algn="l" defTabSz="2437974"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361386" indent="-609494" algn="l" defTabSz="2437974"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37974" rtl="0" eaLnBrk="1" latinLnBrk="0" hangingPunct="1">
        <a:defRPr sz="4800" kern="1200">
          <a:solidFill>
            <a:schemeClr val="tx1"/>
          </a:solidFill>
          <a:latin typeface="+mn-lt"/>
          <a:ea typeface="+mn-ea"/>
          <a:cs typeface="+mn-cs"/>
        </a:defRPr>
      </a:lvl1pPr>
      <a:lvl2pPr marL="1218986" algn="l" defTabSz="2437974" rtl="0" eaLnBrk="1" latinLnBrk="0" hangingPunct="1">
        <a:defRPr sz="4800" kern="1200">
          <a:solidFill>
            <a:schemeClr val="tx1"/>
          </a:solidFill>
          <a:latin typeface="+mn-lt"/>
          <a:ea typeface="+mn-ea"/>
          <a:cs typeface="+mn-cs"/>
        </a:defRPr>
      </a:lvl2pPr>
      <a:lvl3pPr marL="2437974" algn="l" defTabSz="2437974" rtl="0" eaLnBrk="1" latinLnBrk="0" hangingPunct="1">
        <a:defRPr sz="4800" kern="1200">
          <a:solidFill>
            <a:schemeClr val="tx1"/>
          </a:solidFill>
          <a:latin typeface="+mn-lt"/>
          <a:ea typeface="+mn-ea"/>
          <a:cs typeface="+mn-cs"/>
        </a:defRPr>
      </a:lvl3pPr>
      <a:lvl4pPr marL="3656960" algn="l" defTabSz="2437974" rtl="0" eaLnBrk="1" latinLnBrk="0" hangingPunct="1">
        <a:defRPr sz="4800" kern="1200">
          <a:solidFill>
            <a:schemeClr val="tx1"/>
          </a:solidFill>
          <a:latin typeface="+mn-lt"/>
          <a:ea typeface="+mn-ea"/>
          <a:cs typeface="+mn-cs"/>
        </a:defRPr>
      </a:lvl4pPr>
      <a:lvl5pPr marL="4875946" algn="l" defTabSz="2437974" rtl="0" eaLnBrk="1" latinLnBrk="0" hangingPunct="1">
        <a:defRPr sz="4800" kern="1200">
          <a:solidFill>
            <a:schemeClr val="tx1"/>
          </a:solidFill>
          <a:latin typeface="+mn-lt"/>
          <a:ea typeface="+mn-ea"/>
          <a:cs typeface="+mn-cs"/>
        </a:defRPr>
      </a:lvl5pPr>
      <a:lvl6pPr marL="6094934" algn="l" defTabSz="2437974" rtl="0" eaLnBrk="1" latinLnBrk="0" hangingPunct="1">
        <a:defRPr sz="4800" kern="1200">
          <a:solidFill>
            <a:schemeClr val="tx1"/>
          </a:solidFill>
          <a:latin typeface="+mn-lt"/>
          <a:ea typeface="+mn-ea"/>
          <a:cs typeface="+mn-cs"/>
        </a:defRPr>
      </a:lvl6pPr>
      <a:lvl7pPr marL="7313920" algn="l" defTabSz="2437974" rtl="0" eaLnBrk="1" latinLnBrk="0" hangingPunct="1">
        <a:defRPr sz="4800" kern="1200">
          <a:solidFill>
            <a:schemeClr val="tx1"/>
          </a:solidFill>
          <a:latin typeface="+mn-lt"/>
          <a:ea typeface="+mn-ea"/>
          <a:cs typeface="+mn-cs"/>
        </a:defRPr>
      </a:lvl7pPr>
      <a:lvl8pPr marL="8532906" algn="l" defTabSz="2437974" rtl="0" eaLnBrk="1" latinLnBrk="0" hangingPunct="1">
        <a:defRPr sz="4800" kern="1200">
          <a:solidFill>
            <a:schemeClr val="tx1"/>
          </a:solidFill>
          <a:latin typeface="+mn-lt"/>
          <a:ea typeface="+mn-ea"/>
          <a:cs typeface="+mn-cs"/>
        </a:defRPr>
      </a:lvl8pPr>
      <a:lvl9pPr marL="9751894" algn="l" defTabSz="243797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ies.ed.gov/ncee/edlabs/regions/midwest/pdf/eventhandout/ESSA-Clearinghouse-Crosswalk-Jan2018-508.pdf"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https://osepideasthatwork.org/" TargetMode="External"/><Relationship Id="rId3" Type="http://schemas.openxmlformats.org/officeDocument/2006/relationships/hyperlink" Target="https://ies.ed.gov/ncee/wwc/" TargetMode="External"/><Relationship Id="rId7" Type="http://schemas.openxmlformats.org/officeDocument/2006/relationships/hyperlink" Target="http://www.ncfsl.org/"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hyperlink" Target="https://www.wested.org/project/national-center-for-systemic-improvement/" TargetMode="External"/><Relationship Id="rId11" Type="http://schemas.openxmlformats.org/officeDocument/2006/relationships/hyperlink" Target="https://www2.ed.gov/about/offices/list/oese/oss/technicalassistance/synthesisofevidenceresource.pdf" TargetMode="External"/><Relationship Id="rId5" Type="http://schemas.openxmlformats.org/officeDocument/2006/relationships/hyperlink" Target="http://dropoutprevention.org/" TargetMode="External"/><Relationship Id="rId10" Type="http://schemas.openxmlformats.org/officeDocument/2006/relationships/hyperlink" Target="https://www.centeroninstruction.org/" TargetMode="External"/><Relationship Id="rId4" Type="http://schemas.openxmlformats.org/officeDocument/2006/relationships/hyperlink" Target="https://evidencebasedprograms.org/" TargetMode="External"/><Relationship Id="rId9" Type="http://schemas.openxmlformats.org/officeDocument/2006/relationships/hyperlink" Target="http://ceedar.education.ufl.edu/cem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rand.org/topics/education-and-literacy.html" TargetMode="External"/><Relationship Id="rId13" Type="http://schemas.openxmlformats.org/officeDocument/2006/relationships/hyperlink" Target="http://www.apa.org/education/k12/math-and-science.aspx" TargetMode="External"/><Relationship Id="rId18" Type="http://schemas.openxmlformats.org/officeDocument/2006/relationships/hyperlink" Target="https://us.corwin.com/sites/default/files/250_influences_10.1.2018.pdf" TargetMode="External"/><Relationship Id="rId3" Type="http://schemas.openxmlformats.org/officeDocument/2006/relationships/hyperlink" Target="https://improvingliteracy.org/" TargetMode="External"/><Relationship Id="rId21" Type="http://schemas.openxmlformats.org/officeDocument/2006/relationships/hyperlink" Target="https://www.nifdi.org/" TargetMode="External"/><Relationship Id="rId7" Type="http://schemas.openxmlformats.org/officeDocument/2006/relationships/hyperlink" Target="https://www.thereadingleague.org/" TargetMode="External"/><Relationship Id="rId12" Type="http://schemas.openxmlformats.org/officeDocument/2006/relationships/hyperlink" Target="https://www.ed.gov/stem" TargetMode="External"/><Relationship Id="rId17" Type="http://schemas.openxmlformats.org/officeDocument/2006/relationships/hyperlink" Target="https://www.evidenceforessa.org/" TargetMode="External"/><Relationship Id="rId2" Type="http://schemas.openxmlformats.org/officeDocument/2006/relationships/notesSlide" Target="../notesSlides/notesSlide28.xml"/><Relationship Id="rId16" Type="http://schemas.openxmlformats.org/officeDocument/2006/relationships/hyperlink" Target="https://achievethecore.org/" TargetMode="External"/><Relationship Id="rId20" Type="http://schemas.openxmlformats.org/officeDocument/2006/relationships/hyperlink" Target="https://www.achieve.org/" TargetMode="External"/><Relationship Id="rId1" Type="http://schemas.openxmlformats.org/officeDocument/2006/relationships/slideLayout" Target="../slideLayouts/slideLayout23.xml"/><Relationship Id="rId6" Type="http://schemas.openxmlformats.org/officeDocument/2006/relationships/hyperlink" Target="http://www.fcrr.org/" TargetMode="External"/><Relationship Id="rId11" Type="http://schemas.openxmlformats.org/officeDocument/2006/relationships/hyperlink" Target="http://www.literacyhow.com/" TargetMode="External"/><Relationship Id="rId5" Type="http://schemas.openxmlformats.org/officeDocument/2006/relationships/hyperlink" Target="https://wordgen.serpmedia.org/" TargetMode="External"/><Relationship Id="rId15" Type="http://schemas.openxmlformats.org/officeDocument/2006/relationships/hyperlink" Target="https://math.serpmedia.org/gateway/" TargetMode="External"/><Relationship Id="rId23" Type="http://schemas.openxmlformats.org/officeDocument/2006/relationships/hyperlink" Target="http://www.specialconnections.ku.edu/?q=instruction/direct_instruction" TargetMode="External"/><Relationship Id="rId10" Type="http://schemas.openxmlformats.org/officeDocument/2006/relationships/hyperlink" Target="http://www.meadowscenter.org/institutes/msmi-resource/middle-school-matters/video-collaborative-strategic-reading" TargetMode="External"/><Relationship Id="rId19" Type="http://schemas.openxmlformats.org/officeDocument/2006/relationships/hyperlink" Target="http://www.cast.org/our-work/about-udl.html#.XHQqYuhKh3g" TargetMode="External"/><Relationship Id="rId4" Type="http://schemas.openxmlformats.org/officeDocument/2006/relationships/hyperlink" Target="http://www.readingrockets.org/" TargetMode="External"/><Relationship Id="rId9" Type="http://schemas.openxmlformats.org/officeDocument/2006/relationships/hyperlink" Target="https://www.carnegie.org/media/filer_public/3c/f5/3cf58727-34f4-4140-a014-723a00ac56f7/ccny_report_2007_writing.pdf" TargetMode="External"/><Relationship Id="rId14" Type="http://schemas.openxmlformats.org/officeDocument/2006/relationships/hyperlink" Target="http://ebi.missouri.edu/" TargetMode="External"/><Relationship Id="rId22" Type="http://schemas.openxmlformats.org/officeDocument/2006/relationships/hyperlink" Target="https://ccrs.osepideasthatwork.org/teachers-academic/evidence-based-practices-instructio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crs.osepideasthatwork.org/teachers-academic/individualized-education-programs" TargetMode="External"/><Relationship Id="rId3" Type="http://schemas.openxmlformats.org/officeDocument/2006/relationships/hyperlink" Target="https://improvingliteracy.org/" TargetMode="External"/><Relationship Id="rId7" Type="http://schemas.openxmlformats.org/officeDocument/2006/relationships/hyperlink" Target="http://www.centeroninstruction.org/effective-literacy-and-english-language-instruction-for-english-learners-in-the-elementary-grades"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hyperlink" Target="https://wida.wisc.edu/resources" TargetMode="External"/><Relationship Id="rId11" Type="http://schemas.openxmlformats.org/officeDocument/2006/relationships/hyperlink" Target="https://iod.unh.edu/projects/rehabilitation-empowerment-natural-supports-education-and-work-renew" TargetMode="External"/><Relationship Id="rId5" Type="http://schemas.openxmlformats.org/officeDocument/2006/relationships/hyperlink" Target="http://www.colorincolorado.org/" TargetMode="External"/><Relationship Id="rId10" Type="http://schemas.openxmlformats.org/officeDocument/2006/relationships/hyperlink" Target="https://www.transitionta.org/" TargetMode="External"/><Relationship Id="rId4" Type="http://schemas.openxmlformats.org/officeDocument/2006/relationships/hyperlink" Target="https://ccrs.osepideasthatwork.org/teachers-academic/supporting-english-learners" TargetMode="External"/><Relationship Id="rId9" Type="http://schemas.openxmlformats.org/officeDocument/2006/relationships/hyperlink" Target="http://www.nimac.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openxmlformats.org/officeDocument/2006/relationships/hyperlink" Target="https://intensiveintervention.org/" TargetMode="External"/><Relationship Id="rId3" Type="http://schemas.openxmlformats.org/officeDocument/2006/relationships/hyperlink" Target="https://casel.org/" TargetMode="External"/><Relationship Id="rId7" Type="http://schemas.openxmlformats.org/officeDocument/2006/relationships/hyperlink" Target="http://www.attendanceworks.org/"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hyperlink" Target="https://www.samhsa.gov/ebp-resource-center" TargetMode="External"/><Relationship Id="rId11" Type="http://schemas.openxmlformats.org/officeDocument/2006/relationships/hyperlink" Target="https://ccrs.osepideasthatwork.org/teachers-academic/tiered-support" TargetMode="External"/><Relationship Id="rId5" Type="http://schemas.openxmlformats.org/officeDocument/2006/relationships/hyperlink" Target="https://www.blueprintsprograms.org/" TargetMode="External"/><Relationship Id="rId10" Type="http://schemas.openxmlformats.org/officeDocument/2006/relationships/hyperlink" Target="http://www.rtinetwork.org/" TargetMode="External"/><Relationship Id="rId4" Type="http://schemas.openxmlformats.org/officeDocument/2006/relationships/hyperlink" Target="http://schoolengagement.org/" TargetMode="External"/><Relationship Id="rId9" Type="http://schemas.openxmlformats.org/officeDocument/2006/relationships/hyperlink" Target="https://www.corelearn.com/what-we-do/mts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irn.fpg.unc.edu/"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hyperlink" Target="http://www.promoteprevent.org/sites/www.promoteprevent.org/files/resources/Framework%20for%20Effectively%20Implementing%20Evidence-Based%20Programs_Practices%20%282%29.pdf" TargetMode="External"/><Relationship Id="rId5" Type="http://schemas.openxmlformats.org/officeDocument/2006/relationships/hyperlink" Target="https://healthysafechildren.org/sites/default/files/Selecting_EBPs_Website_508.pdf" TargetMode="External"/><Relationship Id="rId4" Type="http://schemas.openxmlformats.org/officeDocument/2006/relationships/hyperlink" Target="https://www.wested.org/resources/evidence-based-improvement-essa-guide-for-stat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mailto:carranders@pa.gov"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rotWithShape="1">
          <a:blip r:embed="rId3">
            <a:alphaModFix amt="37000"/>
            <a:extLst>
              <a:ext uri="{28A0092B-C50C-407E-A947-70E740481C1C}">
                <a14:useLocalDpi xmlns:a14="http://schemas.microsoft.com/office/drawing/2010/main" val="0"/>
              </a:ext>
            </a:extLst>
          </a:blip>
          <a:srcRect l="11724" t="15322" r="18098" b="14501"/>
          <a:stretch/>
        </p:blipFill>
        <p:spPr>
          <a:xfrm>
            <a:off x="5742416" y="-182199"/>
            <a:ext cx="21691768" cy="14319277"/>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sp>
        <p:nvSpPr>
          <p:cNvPr id="22" name="TextBox 21"/>
          <p:cNvSpPr txBox="1"/>
          <p:nvPr/>
        </p:nvSpPr>
        <p:spPr>
          <a:xfrm>
            <a:off x="1776773" y="4911244"/>
            <a:ext cx="8017327" cy="4620223"/>
          </a:xfrm>
          <a:prstGeom prst="rect">
            <a:avLst/>
          </a:prstGeom>
          <a:noFill/>
        </p:spPr>
        <p:txBody>
          <a:bodyPr wrap="none" lIns="91424" tIns="45712" rIns="91424" bIns="45712" rtlCol="0">
            <a:spAutoFit/>
          </a:bodyPr>
          <a:lstStyle/>
          <a:p>
            <a:pPr>
              <a:lnSpc>
                <a:spcPct val="80000"/>
              </a:lnSpc>
            </a:pPr>
            <a:r>
              <a:rPr lang="en-US" sz="9100" b="1" dirty="0">
                <a:solidFill>
                  <a:schemeClr val="accent1">
                    <a:lumMod val="50000"/>
                  </a:schemeClr>
                </a:solidFill>
                <a:latin typeface="Raleway"/>
                <a:ea typeface="League Spartan" charset="0"/>
                <a:cs typeface="Raleway"/>
              </a:rPr>
              <a:t>PA System for</a:t>
            </a:r>
          </a:p>
          <a:p>
            <a:pPr>
              <a:lnSpc>
                <a:spcPct val="80000"/>
              </a:lnSpc>
            </a:pPr>
            <a:r>
              <a:rPr lang="en-US" sz="9100" b="1" dirty="0">
                <a:solidFill>
                  <a:schemeClr val="accent1">
                    <a:lumMod val="50000"/>
                  </a:schemeClr>
                </a:solidFill>
                <a:latin typeface="Raleway"/>
                <a:ea typeface="League Spartan" charset="0"/>
                <a:cs typeface="Raleway"/>
              </a:rPr>
              <a:t>LEA and</a:t>
            </a:r>
          </a:p>
          <a:p>
            <a:pPr>
              <a:lnSpc>
                <a:spcPct val="80000"/>
              </a:lnSpc>
            </a:pPr>
            <a:r>
              <a:rPr lang="en-US" sz="9100" b="1" dirty="0">
                <a:solidFill>
                  <a:schemeClr val="accent1">
                    <a:lumMod val="50000"/>
                  </a:schemeClr>
                </a:solidFill>
                <a:latin typeface="Raleway"/>
                <a:ea typeface="League Spartan" charset="0"/>
                <a:cs typeface="Raleway"/>
              </a:rPr>
              <a:t>School </a:t>
            </a:r>
          </a:p>
          <a:p>
            <a:pPr>
              <a:lnSpc>
                <a:spcPct val="80000"/>
              </a:lnSpc>
            </a:pPr>
            <a:r>
              <a:rPr lang="en-US" sz="9100" b="1" dirty="0">
                <a:solidFill>
                  <a:schemeClr val="accent1">
                    <a:lumMod val="50000"/>
                  </a:schemeClr>
                </a:solidFill>
                <a:latin typeface="Raleway"/>
                <a:ea typeface="League Spartan" charset="0"/>
                <a:cs typeface="Raleway"/>
              </a:rPr>
              <a:t>Improvement</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spTree>
    <p:extLst>
      <p:ext uri="{BB962C8B-B14F-4D97-AF65-F5344CB8AC3E}">
        <p14:creationId xmlns:p14="http://schemas.microsoft.com/office/powerpoint/2010/main" val="32823119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2x2 Matrix</a:t>
            </a:r>
          </a:p>
        </p:txBody>
      </p:sp>
      <p:sp>
        <p:nvSpPr>
          <p:cNvPr id="3" name="TextBox 2"/>
          <p:cNvSpPr txBox="1"/>
          <p:nvPr/>
        </p:nvSpPr>
        <p:spPr>
          <a:xfrm>
            <a:off x="4073297" y="6101382"/>
            <a:ext cx="738664" cy="1605568"/>
          </a:xfrm>
          <a:prstGeom prst="rect">
            <a:avLst/>
          </a:prstGeom>
          <a:noFill/>
        </p:spPr>
        <p:txBody>
          <a:bodyPr vert="vert270" wrap="none" rtlCol="0">
            <a:spAutoFit/>
          </a:bodyPr>
          <a:lstStyle/>
          <a:p>
            <a:pPr defTabSz="2437974"/>
            <a:r>
              <a:rPr lang="en-US" sz="3600" dirty="0">
                <a:solidFill>
                  <a:prstClr val="black"/>
                </a:solidFill>
                <a:latin typeface="Arial" pitchFamily="34" charset="0"/>
                <a:cs typeface="Arial" pitchFamily="34" charset="0"/>
              </a:rPr>
              <a:t>Anxiety</a:t>
            </a:r>
          </a:p>
        </p:txBody>
      </p:sp>
      <p:sp>
        <p:nvSpPr>
          <p:cNvPr id="4" name="Left-Up Arrow 3"/>
          <p:cNvSpPr/>
          <p:nvPr/>
        </p:nvSpPr>
        <p:spPr>
          <a:xfrm flipH="1">
            <a:off x="4996628" y="2474054"/>
            <a:ext cx="14681030" cy="10058400"/>
          </a:xfrm>
          <a:prstGeom prst="leftUpArrow">
            <a:avLst>
              <a:gd name="adj1" fmla="val 4909"/>
              <a:gd name="adj2" fmla="val 5250"/>
              <a:gd name="adj3" fmla="val 6091"/>
            </a:avLst>
          </a:prstGeom>
          <a:gradFill flip="none" rotWithShape="1">
            <a:gsLst>
              <a:gs pos="18000">
                <a:schemeClr val="bg1">
                  <a:lumMod val="8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grpSp>
        <p:nvGrpSpPr>
          <p:cNvPr id="8" name="Group 7"/>
          <p:cNvGrpSpPr/>
          <p:nvPr/>
        </p:nvGrpSpPr>
        <p:grpSpPr>
          <a:xfrm>
            <a:off x="6530442" y="7518578"/>
            <a:ext cx="5864414" cy="4089604"/>
            <a:chOff x="3427412" y="1524000"/>
            <a:chExt cx="2666850" cy="1981200"/>
          </a:xfrm>
        </p:grpSpPr>
        <p:sp>
          <p:nvSpPr>
            <p:cNvPr id="36" name="Rounded Rectangle 35"/>
            <p:cNvSpPr/>
            <p:nvPr/>
          </p:nvSpPr>
          <p:spPr>
            <a:xfrm>
              <a:off x="3427412" y="1524000"/>
              <a:ext cx="2666850" cy="1981200"/>
            </a:xfrm>
            <a:prstGeom prst="roundRect">
              <a:avLst>
                <a:gd name="adj" fmla="val 9700"/>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37" name="Rounded Rectangle 36"/>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Low Comfort, </a:t>
              </a:r>
            </a:p>
            <a:p>
              <a:pPr algn="ctr" defTabSz="2437974"/>
              <a:r>
                <a:rPr lang="en-US" sz="4000" dirty="0">
                  <a:solidFill>
                    <a:prstClr val="white"/>
                  </a:solidFill>
                  <a:latin typeface="Arial" pitchFamily="34" charset="0"/>
                  <a:cs typeface="Arial" pitchFamily="34" charset="0"/>
                </a:rPr>
                <a:t>Low Anxiety</a:t>
              </a:r>
            </a:p>
          </p:txBody>
        </p:sp>
      </p:grpSp>
      <p:sp>
        <p:nvSpPr>
          <p:cNvPr id="42" name="TextBox 41"/>
          <p:cNvSpPr txBox="1"/>
          <p:nvPr/>
        </p:nvSpPr>
        <p:spPr>
          <a:xfrm>
            <a:off x="11755078" y="12456041"/>
            <a:ext cx="1826141" cy="646331"/>
          </a:xfrm>
          <a:prstGeom prst="rect">
            <a:avLst/>
          </a:prstGeom>
          <a:noFill/>
        </p:spPr>
        <p:txBody>
          <a:bodyPr wrap="none" rtlCol="0">
            <a:spAutoFit/>
          </a:bodyPr>
          <a:lstStyle/>
          <a:p>
            <a:pPr algn="ctr" defTabSz="2437974"/>
            <a:r>
              <a:rPr lang="en-US" sz="3600" dirty="0">
                <a:solidFill>
                  <a:prstClr val="black"/>
                </a:solidFill>
                <a:latin typeface="Arial" pitchFamily="34" charset="0"/>
                <a:cs typeface="Arial" pitchFamily="34" charset="0"/>
              </a:rPr>
              <a:t>Comfort</a:t>
            </a:r>
          </a:p>
        </p:txBody>
      </p:sp>
      <p:grpSp>
        <p:nvGrpSpPr>
          <p:cNvPr id="43" name="Group 42"/>
          <p:cNvGrpSpPr/>
          <p:nvPr/>
        </p:nvGrpSpPr>
        <p:grpSpPr>
          <a:xfrm>
            <a:off x="12661116" y="7520924"/>
            <a:ext cx="5864414" cy="4089604"/>
            <a:chOff x="3427412" y="1524000"/>
            <a:chExt cx="2666850" cy="1981200"/>
          </a:xfrm>
        </p:grpSpPr>
        <p:sp>
          <p:nvSpPr>
            <p:cNvPr id="44" name="Rounded Rectangle 43"/>
            <p:cNvSpPr/>
            <p:nvPr/>
          </p:nvSpPr>
          <p:spPr>
            <a:xfrm>
              <a:off x="3427412" y="1524000"/>
              <a:ext cx="2666850" cy="1981200"/>
            </a:xfrm>
            <a:prstGeom prst="roundRect">
              <a:avLst>
                <a:gd name="adj" fmla="val 97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45" name="Rounded Rectangle 44"/>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High Comfort, </a:t>
              </a:r>
            </a:p>
            <a:p>
              <a:pPr algn="ctr" defTabSz="2437974"/>
              <a:r>
                <a:rPr lang="en-US" sz="4000" dirty="0">
                  <a:solidFill>
                    <a:prstClr val="white"/>
                  </a:solidFill>
                  <a:latin typeface="Arial" pitchFamily="34" charset="0"/>
                  <a:cs typeface="Arial" pitchFamily="34" charset="0"/>
                </a:rPr>
                <a:t>Low Anxiety</a:t>
              </a:r>
            </a:p>
          </p:txBody>
        </p:sp>
      </p:grpSp>
      <p:grpSp>
        <p:nvGrpSpPr>
          <p:cNvPr id="46" name="Group 45"/>
          <p:cNvGrpSpPr/>
          <p:nvPr/>
        </p:nvGrpSpPr>
        <p:grpSpPr>
          <a:xfrm>
            <a:off x="6511974" y="3198098"/>
            <a:ext cx="5864414" cy="4089604"/>
            <a:chOff x="3427412" y="1524000"/>
            <a:chExt cx="2666850" cy="1981200"/>
          </a:xfrm>
        </p:grpSpPr>
        <p:sp>
          <p:nvSpPr>
            <p:cNvPr id="47" name="Rounded Rectangle 46"/>
            <p:cNvSpPr/>
            <p:nvPr/>
          </p:nvSpPr>
          <p:spPr>
            <a:xfrm>
              <a:off x="3427412" y="1524000"/>
              <a:ext cx="2666850" cy="1981200"/>
            </a:xfrm>
            <a:prstGeom prst="roundRect">
              <a:avLst>
                <a:gd name="adj" fmla="val 97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48" name="Rounded Rectangle 47"/>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Low Comfort, </a:t>
              </a:r>
            </a:p>
            <a:p>
              <a:pPr algn="ctr" defTabSz="2437974"/>
              <a:r>
                <a:rPr lang="en-US" sz="4000" dirty="0">
                  <a:solidFill>
                    <a:prstClr val="white"/>
                  </a:solidFill>
                  <a:latin typeface="Arial" pitchFamily="34" charset="0"/>
                  <a:cs typeface="Arial" pitchFamily="34" charset="0"/>
                </a:rPr>
                <a:t>High Anxiety</a:t>
              </a:r>
            </a:p>
          </p:txBody>
        </p:sp>
      </p:grpSp>
      <p:grpSp>
        <p:nvGrpSpPr>
          <p:cNvPr id="49" name="Group 48"/>
          <p:cNvGrpSpPr/>
          <p:nvPr/>
        </p:nvGrpSpPr>
        <p:grpSpPr>
          <a:xfrm>
            <a:off x="12642648" y="3200444"/>
            <a:ext cx="5864414" cy="4089604"/>
            <a:chOff x="3427412" y="1524000"/>
            <a:chExt cx="2666850" cy="1981200"/>
          </a:xfrm>
        </p:grpSpPr>
        <p:sp>
          <p:nvSpPr>
            <p:cNvPr id="50" name="Rounded Rectangle 49"/>
            <p:cNvSpPr/>
            <p:nvPr/>
          </p:nvSpPr>
          <p:spPr>
            <a:xfrm>
              <a:off x="3427412" y="1524000"/>
              <a:ext cx="2666850" cy="1981200"/>
            </a:xfrm>
            <a:prstGeom prst="roundRect">
              <a:avLst>
                <a:gd name="adj" fmla="val 97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51" name="Rounded Rectangle 50"/>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High Comfort, </a:t>
              </a:r>
            </a:p>
            <a:p>
              <a:pPr algn="ctr" defTabSz="2437974"/>
              <a:r>
                <a:rPr lang="en-US" sz="4000" dirty="0">
                  <a:solidFill>
                    <a:prstClr val="white"/>
                  </a:solidFill>
                  <a:latin typeface="Arial" pitchFamily="34" charset="0"/>
                  <a:cs typeface="Arial" pitchFamily="34" charset="0"/>
                </a:rPr>
                <a:t>High Anxiety</a:t>
              </a:r>
            </a:p>
          </p:txBody>
        </p:sp>
      </p:grpSp>
    </p:spTree>
    <p:extLst>
      <p:ext uri="{BB962C8B-B14F-4D97-AF65-F5344CB8AC3E}">
        <p14:creationId xmlns:p14="http://schemas.microsoft.com/office/powerpoint/2010/main" val="40359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2x2 Matrix – COMPLETED SAMPLE</a:t>
            </a:r>
          </a:p>
        </p:txBody>
      </p:sp>
      <p:sp>
        <p:nvSpPr>
          <p:cNvPr id="3" name="TextBox 2"/>
          <p:cNvSpPr txBox="1"/>
          <p:nvPr/>
        </p:nvSpPr>
        <p:spPr>
          <a:xfrm>
            <a:off x="4073297" y="6101382"/>
            <a:ext cx="738664" cy="1605568"/>
          </a:xfrm>
          <a:prstGeom prst="rect">
            <a:avLst/>
          </a:prstGeom>
          <a:noFill/>
        </p:spPr>
        <p:txBody>
          <a:bodyPr vert="vert270" wrap="none" rtlCol="0">
            <a:spAutoFit/>
          </a:bodyPr>
          <a:lstStyle/>
          <a:p>
            <a:pPr defTabSz="2437974"/>
            <a:r>
              <a:rPr lang="en-US" sz="3600" dirty="0">
                <a:solidFill>
                  <a:prstClr val="black"/>
                </a:solidFill>
                <a:latin typeface="Arial" pitchFamily="34" charset="0"/>
                <a:cs typeface="Arial" pitchFamily="34" charset="0"/>
              </a:rPr>
              <a:t>Anxiety</a:t>
            </a:r>
          </a:p>
        </p:txBody>
      </p:sp>
      <p:sp>
        <p:nvSpPr>
          <p:cNvPr id="4" name="Left-Up Arrow 3"/>
          <p:cNvSpPr/>
          <p:nvPr/>
        </p:nvSpPr>
        <p:spPr>
          <a:xfrm flipH="1">
            <a:off x="4996628" y="2474054"/>
            <a:ext cx="14681030" cy="10058400"/>
          </a:xfrm>
          <a:prstGeom prst="leftUpArrow">
            <a:avLst>
              <a:gd name="adj1" fmla="val 4909"/>
              <a:gd name="adj2" fmla="val 5250"/>
              <a:gd name="adj3" fmla="val 6091"/>
            </a:avLst>
          </a:prstGeom>
          <a:gradFill flip="none" rotWithShape="1">
            <a:gsLst>
              <a:gs pos="18000">
                <a:schemeClr val="bg1">
                  <a:lumMod val="8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grpSp>
        <p:nvGrpSpPr>
          <p:cNvPr id="8" name="Group 7"/>
          <p:cNvGrpSpPr/>
          <p:nvPr/>
        </p:nvGrpSpPr>
        <p:grpSpPr>
          <a:xfrm>
            <a:off x="6530442" y="7518578"/>
            <a:ext cx="5864414" cy="4089604"/>
            <a:chOff x="3427412" y="1524000"/>
            <a:chExt cx="2666850" cy="1981200"/>
          </a:xfrm>
        </p:grpSpPr>
        <p:sp>
          <p:nvSpPr>
            <p:cNvPr id="36" name="Rounded Rectangle 35"/>
            <p:cNvSpPr/>
            <p:nvPr/>
          </p:nvSpPr>
          <p:spPr>
            <a:xfrm>
              <a:off x="3427412" y="1524000"/>
              <a:ext cx="2666850" cy="1981200"/>
            </a:xfrm>
            <a:prstGeom prst="roundRect">
              <a:avLst>
                <a:gd name="adj" fmla="val 9700"/>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37" name="Rounded Rectangle 36"/>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IV.B.</a:t>
              </a:r>
            </a:p>
            <a:p>
              <a:pPr algn="ctr" defTabSz="2437974"/>
              <a:r>
                <a:rPr lang="en-US" sz="4000" dirty="0">
                  <a:solidFill>
                    <a:prstClr val="white"/>
                  </a:solidFill>
                  <a:latin typeface="Arial" pitchFamily="34" charset="0"/>
                  <a:cs typeface="Arial" pitchFamily="34" charset="0"/>
                </a:rPr>
                <a:t>V. </a:t>
              </a:r>
            </a:p>
          </p:txBody>
        </p:sp>
      </p:grpSp>
      <p:sp>
        <p:nvSpPr>
          <p:cNvPr id="42" name="TextBox 41"/>
          <p:cNvSpPr txBox="1"/>
          <p:nvPr/>
        </p:nvSpPr>
        <p:spPr>
          <a:xfrm>
            <a:off x="11755078" y="12456041"/>
            <a:ext cx="1826141" cy="646331"/>
          </a:xfrm>
          <a:prstGeom prst="rect">
            <a:avLst/>
          </a:prstGeom>
          <a:noFill/>
        </p:spPr>
        <p:txBody>
          <a:bodyPr wrap="none" rtlCol="0">
            <a:spAutoFit/>
          </a:bodyPr>
          <a:lstStyle/>
          <a:p>
            <a:pPr algn="ctr" defTabSz="2437974"/>
            <a:r>
              <a:rPr lang="en-US" sz="3600" dirty="0">
                <a:solidFill>
                  <a:prstClr val="black"/>
                </a:solidFill>
                <a:latin typeface="Arial" pitchFamily="34" charset="0"/>
                <a:cs typeface="Arial" pitchFamily="34" charset="0"/>
              </a:rPr>
              <a:t>Comfort</a:t>
            </a:r>
          </a:p>
        </p:txBody>
      </p:sp>
      <p:grpSp>
        <p:nvGrpSpPr>
          <p:cNvPr id="43" name="Group 42"/>
          <p:cNvGrpSpPr/>
          <p:nvPr/>
        </p:nvGrpSpPr>
        <p:grpSpPr>
          <a:xfrm>
            <a:off x="12661116" y="7520924"/>
            <a:ext cx="5864414" cy="4089604"/>
            <a:chOff x="3427412" y="1524000"/>
            <a:chExt cx="2666850" cy="1981200"/>
          </a:xfrm>
        </p:grpSpPr>
        <p:sp>
          <p:nvSpPr>
            <p:cNvPr id="44" name="Rounded Rectangle 43"/>
            <p:cNvSpPr/>
            <p:nvPr/>
          </p:nvSpPr>
          <p:spPr>
            <a:xfrm>
              <a:off x="3427412" y="1524000"/>
              <a:ext cx="2666850" cy="1981200"/>
            </a:xfrm>
            <a:prstGeom prst="roundRect">
              <a:avLst>
                <a:gd name="adj" fmla="val 97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45" name="Rounded Rectangle 44"/>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I.A.</a:t>
              </a:r>
            </a:p>
            <a:p>
              <a:pPr algn="ctr" defTabSz="2437974"/>
              <a:r>
                <a:rPr lang="en-US" sz="4000" dirty="0">
                  <a:solidFill>
                    <a:prstClr val="white"/>
                  </a:solidFill>
                  <a:latin typeface="Arial" pitchFamily="34" charset="0"/>
                  <a:cs typeface="Arial" pitchFamily="34" charset="0"/>
                </a:rPr>
                <a:t>I.B.</a:t>
              </a:r>
            </a:p>
            <a:p>
              <a:pPr algn="ctr" defTabSz="2437974"/>
              <a:r>
                <a:rPr lang="en-US" sz="4000" dirty="0">
                  <a:solidFill>
                    <a:prstClr val="white"/>
                  </a:solidFill>
                  <a:latin typeface="Arial" pitchFamily="34" charset="0"/>
                  <a:cs typeface="Arial" pitchFamily="34" charset="0"/>
                </a:rPr>
                <a:t>II.A.</a:t>
              </a:r>
            </a:p>
          </p:txBody>
        </p:sp>
      </p:grpSp>
      <p:grpSp>
        <p:nvGrpSpPr>
          <p:cNvPr id="46" name="Group 45"/>
          <p:cNvGrpSpPr/>
          <p:nvPr/>
        </p:nvGrpSpPr>
        <p:grpSpPr>
          <a:xfrm>
            <a:off x="6511974" y="3198098"/>
            <a:ext cx="5864414" cy="4089604"/>
            <a:chOff x="3427412" y="1524000"/>
            <a:chExt cx="2666850" cy="1981200"/>
          </a:xfrm>
        </p:grpSpPr>
        <p:sp>
          <p:nvSpPr>
            <p:cNvPr id="47" name="Rounded Rectangle 46"/>
            <p:cNvSpPr/>
            <p:nvPr/>
          </p:nvSpPr>
          <p:spPr>
            <a:xfrm>
              <a:off x="3427412" y="1524000"/>
              <a:ext cx="2666850" cy="1981200"/>
            </a:xfrm>
            <a:prstGeom prst="roundRect">
              <a:avLst>
                <a:gd name="adj" fmla="val 97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48" name="Rounded Rectangle 47"/>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II.D.</a:t>
              </a:r>
            </a:p>
            <a:p>
              <a:pPr algn="ctr" defTabSz="2437974"/>
              <a:r>
                <a:rPr lang="en-US" sz="4000" dirty="0">
                  <a:solidFill>
                    <a:prstClr val="white"/>
                  </a:solidFill>
                  <a:latin typeface="Arial" pitchFamily="34" charset="0"/>
                  <a:cs typeface="Arial" pitchFamily="34" charset="0"/>
                </a:rPr>
                <a:t>III.</a:t>
              </a:r>
            </a:p>
            <a:p>
              <a:pPr algn="ctr" defTabSz="2437974"/>
              <a:r>
                <a:rPr lang="en-US" sz="4000" dirty="0">
                  <a:solidFill>
                    <a:prstClr val="white"/>
                  </a:solidFill>
                  <a:latin typeface="Arial" pitchFamily="34" charset="0"/>
                  <a:cs typeface="Arial" pitchFamily="34" charset="0"/>
                </a:rPr>
                <a:t>IV.A.</a:t>
              </a:r>
            </a:p>
          </p:txBody>
        </p:sp>
      </p:grpSp>
      <p:grpSp>
        <p:nvGrpSpPr>
          <p:cNvPr id="49" name="Group 48"/>
          <p:cNvGrpSpPr/>
          <p:nvPr/>
        </p:nvGrpSpPr>
        <p:grpSpPr>
          <a:xfrm>
            <a:off x="12642648" y="3200444"/>
            <a:ext cx="5864414" cy="4089604"/>
            <a:chOff x="3427412" y="1524000"/>
            <a:chExt cx="2666850" cy="1981200"/>
          </a:xfrm>
        </p:grpSpPr>
        <p:sp>
          <p:nvSpPr>
            <p:cNvPr id="50" name="Rounded Rectangle 49"/>
            <p:cNvSpPr/>
            <p:nvPr/>
          </p:nvSpPr>
          <p:spPr>
            <a:xfrm>
              <a:off x="3427412" y="1524000"/>
              <a:ext cx="2666850" cy="1981200"/>
            </a:xfrm>
            <a:prstGeom prst="roundRect">
              <a:avLst>
                <a:gd name="adj" fmla="val 97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endParaRPr lang="en-US" sz="4800">
                <a:solidFill>
                  <a:prstClr val="white"/>
                </a:solidFill>
                <a:latin typeface="Calibri"/>
              </a:endParaRPr>
            </a:p>
          </p:txBody>
        </p:sp>
        <p:sp>
          <p:nvSpPr>
            <p:cNvPr id="51" name="Rounded Rectangle 50"/>
            <p:cNvSpPr/>
            <p:nvPr/>
          </p:nvSpPr>
          <p:spPr>
            <a:xfrm>
              <a:off x="3568969" y="1655181"/>
              <a:ext cx="2383736" cy="1718840"/>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974"/>
              <a:r>
                <a:rPr lang="en-US" sz="4000" dirty="0">
                  <a:solidFill>
                    <a:prstClr val="white"/>
                  </a:solidFill>
                  <a:latin typeface="Arial" pitchFamily="34" charset="0"/>
                  <a:cs typeface="Arial" pitchFamily="34" charset="0"/>
                </a:rPr>
                <a:t>II.B.</a:t>
              </a:r>
            </a:p>
            <a:p>
              <a:pPr algn="ctr" defTabSz="2437974"/>
              <a:r>
                <a:rPr lang="en-US" sz="4000" dirty="0">
                  <a:solidFill>
                    <a:prstClr val="white"/>
                  </a:solidFill>
                  <a:latin typeface="Arial" pitchFamily="34" charset="0"/>
                  <a:cs typeface="Arial" pitchFamily="34" charset="0"/>
                </a:rPr>
                <a:t>II.C.</a:t>
              </a:r>
            </a:p>
          </p:txBody>
        </p:sp>
      </p:grpSp>
    </p:spTree>
    <p:extLst>
      <p:ext uri="{BB962C8B-B14F-4D97-AF65-F5344CB8AC3E}">
        <p14:creationId xmlns:p14="http://schemas.microsoft.com/office/powerpoint/2010/main" val="420362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D4431-3B98-4D44-BBA2-D719D8E2C665}"/>
              </a:ext>
            </a:extLst>
          </p:cNvPr>
          <p:cNvPicPr>
            <a:picLocks noChangeAspect="1"/>
          </p:cNvPicPr>
          <p:nvPr/>
        </p:nvPicPr>
        <p:blipFill rotWithShape="1">
          <a:blip r:embed="rId3"/>
          <a:srcRect l="23199" t="17273" r="43013" b="9192"/>
          <a:stretch/>
        </p:blipFill>
        <p:spPr>
          <a:xfrm>
            <a:off x="4871987" y="0"/>
            <a:ext cx="14633675" cy="17914772"/>
          </a:xfrm>
          <a:prstGeom prst="rect">
            <a:avLst/>
          </a:prstGeom>
        </p:spPr>
      </p:pic>
    </p:spTree>
    <p:extLst>
      <p:ext uri="{BB962C8B-B14F-4D97-AF65-F5344CB8AC3E}">
        <p14:creationId xmlns:p14="http://schemas.microsoft.com/office/powerpoint/2010/main" val="36948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7.40741E-7 L 0 -0.25 " pathEditMode="relative" rAng="0" ptsTypes="AA">
                                      <p:cBhvr>
                                        <p:cTn id="6" dur="2000" fill="hold"/>
                                        <p:tgtEl>
                                          <p:spTgt spid="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I (Guidelines pages 2-3; Template pages 1-2)</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What phase of the cycle is represented here?</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What questions do you have about this section?</a:t>
            </a: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4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School Level Vision for Learning</a:t>
            </a:r>
          </a:p>
        </p:txBody>
      </p:sp>
      <p:graphicFrame>
        <p:nvGraphicFramePr>
          <p:cNvPr id="3" name="Content Placeholder 2">
            <a:extLst>
              <a:ext uri="{FF2B5EF4-FFF2-40B4-BE49-F238E27FC236}">
                <a16:creationId xmlns:a16="http://schemas.microsoft.com/office/drawing/2014/main" id="{B6F9D24F-B431-4ADD-B4F8-61A1E6BEADB4}"/>
              </a:ext>
            </a:extLst>
          </p:cNvPr>
          <p:cNvGraphicFramePr>
            <a:graphicFrameLocks noGrp="1"/>
          </p:cNvGraphicFramePr>
          <p:nvPr>
            <p:ph idx="1"/>
            <p:extLst>
              <p:ext uri="{D42A27DB-BD31-4B8C-83A1-F6EECF244321}">
                <p14:modId xmlns:p14="http://schemas.microsoft.com/office/powerpoint/2010/main" val="3739429539"/>
              </p:ext>
            </p:extLst>
          </p:nvPr>
        </p:nvGraphicFramePr>
        <p:xfrm>
          <a:off x="1676400" y="2651125"/>
          <a:ext cx="21024850" cy="6934200"/>
        </p:xfrm>
        <a:graphic>
          <a:graphicData uri="http://schemas.openxmlformats.org/drawingml/2006/table">
            <a:tbl>
              <a:tblPr firstRow="1" bandRow="1">
                <a:tableStyleId>{7DF18680-E054-41AD-8BC1-D1AEF772440D}</a:tableStyleId>
              </a:tblPr>
              <a:tblGrid>
                <a:gridCol w="10512425">
                  <a:extLst>
                    <a:ext uri="{9D8B030D-6E8A-4147-A177-3AD203B41FA5}">
                      <a16:colId xmlns:a16="http://schemas.microsoft.com/office/drawing/2014/main" val="2213822002"/>
                    </a:ext>
                  </a:extLst>
                </a:gridCol>
                <a:gridCol w="10512425">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Long-Term Vision for Students</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a:effectLst/>
                          <a:latin typeface="Times New Roman" panose="02020603050405020304" pitchFamily="18" charset="0"/>
                          <a:ea typeface="Calibri" panose="020F0502020204030204" pitchFamily="34" charset="0"/>
                          <a:cs typeface="Times New Roman" panose="02020603050405020304" pitchFamily="18" charset="0"/>
                        </a:rPr>
                        <a:t>What will students know and be able to demonstrate upon leaving the school?</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Measures of Success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How will you know you are on track to achieving your vision for students?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9362678"/>
                  </a:ext>
                </a:extLst>
              </a:tr>
              <a:tr h="370840">
                <a:tc>
                  <a:txBody>
                    <a:bodyPr/>
                    <a:lstStyle/>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Sample Elementary School ensures every student has access to grade level instruction daily, using a rigorous and high-quality curriculum that every teacher has been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trained to use.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By 2030, 72% of students will score Proficient or Advanced on the Mathematics PSSA, in each grade level and student group.</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By 2030, 100% of educators will demonstrate Proficient or Distinguished practices in the classroom.</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By 2030, 100% of students will be engaged in programs and services aligned with their academic, behavioral, social-emotional, and health needs.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6362120"/>
                  </a:ext>
                </a:extLst>
              </a:tr>
            </a:tbl>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9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School Level Vision for Learning</a:t>
            </a:r>
          </a:p>
        </p:txBody>
      </p:sp>
      <p:graphicFrame>
        <p:nvGraphicFramePr>
          <p:cNvPr id="3" name="Content Placeholder 2">
            <a:extLst>
              <a:ext uri="{FF2B5EF4-FFF2-40B4-BE49-F238E27FC236}">
                <a16:creationId xmlns:a16="http://schemas.microsoft.com/office/drawing/2014/main" id="{B6F9D24F-B431-4ADD-B4F8-61A1E6BEADB4}"/>
              </a:ext>
            </a:extLst>
          </p:cNvPr>
          <p:cNvGraphicFramePr>
            <a:graphicFrameLocks noGrp="1"/>
          </p:cNvGraphicFramePr>
          <p:nvPr>
            <p:ph idx="1"/>
            <p:extLst>
              <p:ext uri="{D42A27DB-BD31-4B8C-83A1-F6EECF244321}">
                <p14:modId xmlns:p14="http://schemas.microsoft.com/office/powerpoint/2010/main" val="2103710141"/>
              </p:ext>
            </p:extLst>
          </p:nvPr>
        </p:nvGraphicFramePr>
        <p:xfrm>
          <a:off x="1676400" y="2651125"/>
          <a:ext cx="21024850" cy="5334000"/>
        </p:xfrm>
        <a:graphic>
          <a:graphicData uri="http://schemas.openxmlformats.org/drawingml/2006/table">
            <a:tbl>
              <a:tblPr firstRow="1" bandRow="1">
                <a:tableStyleId>{7DF18680-E054-41AD-8BC1-D1AEF772440D}</a:tableStyleId>
              </a:tblPr>
              <a:tblGrid>
                <a:gridCol w="10512425">
                  <a:extLst>
                    <a:ext uri="{9D8B030D-6E8A-4147-A177-3AD203B41FA5}">
                      <a16:colId xmlns:a16="http://schemas.microsoft.com/office/drawing/2014/main" val="2213822002"/>
                    </a:ext>
                  </a:extLst>
                </a:gridCol>
                <a:gridCol w="10512425">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Long-Term Vision for Students</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a:effectLst/>
                          <a:latin typeface="Times New Roman" panose="02020603050405020304" pitchFamily="18" charset="0"/>
                          <a:ea typeface="Calibri" panose="020F0502020204030204" pitchFamily="34" charset="0"/>
                          <a:cs typeface="Times New Roman" panose="02020603050405020304" pitchFamily="18" charset="0"/>
                        </a:rPr>
                        <a:t>What will students know and be able to demonstrate upon leaving the school?</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Measures of Success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How will you know you are on track to achieving your vision for students?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9362678"/>
                  </a:ext>
                </a:extLst>
              </a:tr>
              <a:tr h="0">
                <a:tc>
                  <a:txBody>
                    <a:bodyPr/>
                    <a:lstStyle/>
                    <a:p>
                      <a:pPr marL="0" marR="0">
                        <a:spcBef>
                          <a:spcPts val="0"/>
                        </a:spcBef>
                        <a:spcAft>
                          <a:spcPts val="0"/>
                        </a:spcAft>
                      </a:pPr>
                      <a:r>
                        <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Sample Middle School prepares students to be socially responsible and academically successful as they encounter challenges in school and beyond.  </a:t>
                      </a:r>
                      <a:endParaRPr lang="en-US" sz="35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All students are on-track for success in 9</a:t>
                      </a:r>
                      <a:r>
                        <a:rPr lang="en-US" sz="3500" baseline="30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grade.</a:t>
                      </a:r>
                    </a:p>
                    <a:p>
                      <a:pPr marL="0" marR="0">
                        <a:spcBef>
                          <a:spcPts val="0"/>
                        </a:spcBef>
                        <a:spcAft>
                          <a:spcPts val="0"/>
                        </a:spcAft>
                      </a:pPr>
                      <a:endPar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All students demonstrate mastery of the eleven career readiness skills.</a:t>
                      </a:r>
                    </a:p>
                    <a:p>
                      <a:pPr marL="0" marR="0">
                        <a:spcBef>
                          <a:spcPts val="0"/>
                        </a:spcBef>
                        <a:spcAft>
                          <a:spcPts val="0"/>
                        </a:spcAft>
                      </a:pPr>
                      <a:endPar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All students demonstrate personal and social responsibility in school, at home, and in the community.</a:t>
                      </a:r>
                    </a:p>
                  </a:txBody>
                  <a:tcPr marL="68580" marR="68580" marT="0" marB="0" anchor="ctr">
                    <a:noFill/>
                  </a:tcPr>
                </a:tc>
                <a:extLst>
                  <a:ext uri="{0D108BD9-81ED-4DB2-BD59-A6C34878D82A}">
                    <a16:rowId xmlns:a16="http://schemas.microsoft.com/office/drawing/2014/main" val="196362120"/>
                  </a:ext>
                </a:extLst>
              </a:tr>
            </a:tbl>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5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School Level Vision for Learning</a:t>
            </a:r>
          </a:p>
        </p:txBody>
      </p:sp>
      <p:graphicFrame>
        <p:nvGraphicFramePr>
          <p:cNvPr id="3" name="Content Placeholder 2">
            <a:extLst>
              <a:ext uri="{FF2B5EF4-FFF2-40B4-BE49-F238E27FC236}">
                <a16:creationId xmlns:a16="http://schemas.microsoft.com/office/drawing/2014/main" id="{B6F9D24F-B431-4ADD-B4F8-61A1E6BEADB4}"/>
              </a:ext>
            </a:extLst>
          </p:cNvPr>
          <p:cNvGraphicFramePr>
            <a:graphicFrameLocks noGrp="1"/>
          </p:cNvGraphicFramePr>
          <p:nvPr>
            <p:ph idx="1"/>
            <p:extLst>
              <p:ext uri="{D42A27DB-BD31-4B8C-83A1-F6EECF244321}">
                <p14:modId xmlns:p14="http://schemas.microsoft.com/office/powerpoint/2010/main" val="3102266437"/>
              </p:ext>
            </p:extLst>
          </p:nvPr>
        </p:nvGraphicFramePr>
        <p:xfrm>
          <a:off x="1676400" y="2651125"/>
          <a:ext cx="21024850" cy="4800600"/>
        </p:xfrm>
        <a:graphic>
          <a:graphicData uri="http://schemas.openxmlformats.org/drawingml/2006/table">
            <a:tbl>
              <a:tblPr firstRow="1" bandRow="1">
                <a:tableStyleId>{7DF18680-E054-41AD-8BC1-D1AEF772440D}</a:tableStyleId>
              </a:tblPr>
              <a:tblGrid>
                <a:gridCol w="10512425">
                  <a:extLst>
                    <a:ext uri="{9D8B030D-6E8A-4147-A177-3AD203B41FA5}">
                      <a16:colId xmlns:a16="http://schemas.microsoft.com/office/drawing/2014/main" val="2213822002"/>
                    </a:ext>
                  </a:extLst>
                </a:gridCol>
                <a:gridCol w="10512425">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Long-Term Vision for Students</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a:effectLst/>
                          <a:latin typeface="Times New Roman" panose="02020603050405020304" pitchFamily="18" charset="0"/>
                          <a:ea typeface="Calibri" panose="020F0502020204030204" pitchFamily="34" charset="0"/>
                          <a:cs typeface="Times New Roman" panose="02020603050405020304" pitchFamily="18" charset="0"/>
                        </a:rPr>
                        <a:t>What will students know and be able to demonstrate upon leaving the school?</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Measures of Success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How will you know you are on track to achieving your vision for students?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9362678"/>
                  </a:ext>
                </a:extLst>
              </a:tr>
              <a:tr h="370840">
                <a:tc>
                  <a:txBody>
                    <a:bodyPr/>
                    <a:lstStyle/>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Sample High School prepares all students for college, career, and community by providing a challenging curriculum (RIGOR) that connects students’ lives and their future (RELEVANCE) in a safe, supportive, and nurturing environment (RELATIONSHIPS).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By 2023, 100% of students in grades 9-11 will be on-track for post-secondary training or employment.</a:t>
                      </a:r>
                    </a:p>
                    <a:p>
                      <a:pPr marL="0" marR="0">
                        <a:spcBef>
                          <a:spcPts val="0"/>
                        </a:spcBef>
                        <a:spcAft>
                          <a:spcPts val="0"/>
                        </a:spcAft>
                      </a:pPr>
                      <a:endPar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By 2030, 100% of graduates will be connected to post-secondary training or employment by the Fall immediately following graduation.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833135772"/>
                  </a:ext>
                </a:extLst>
              </a:tr>
            </a:tbl>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1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II (Guidelines pages 4-5; Template pages 3-4)</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Take a few minutes to review the components of section II.  Based on your work with A-TSI schools to date, what are some examples of how the school might respond to these prompts?</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What questions do you have about this section?</a:t>
            </a:r>
          </a:p>
          <a:p>
            <a:pPr marL="1775918" lvl="1" indent="-861862"/>
            <a:endParaRPr lang="en-US" sz="5300" dirty="0">
              <a:solidFill>
                <a:schemeClr val="tx2">
                  <a:lumMod val="75000"/>
                  <a:lumOff val="25000"/>
                </a:schemeClr>
              </a:solidFill>
            </a:endParaRP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7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Strengths</a:t>
            </a:r>
          </a:p>
        </p:txBody>
      </p:sp>
      <p:graphicFrame>
        <p:nvGraphicFramePr>
          <p:cNvPr id="3" name="Content Placeholder 2">
            <a:extLst>
              <a:ext uri="{FF2B5EF4-FFF2-40B4-BE49-F238E27FC236}">
                <a16:creationId xmlns:a16="http://schemas.microsoft.com/office/drawing/2014/main" id="{B6F9D24F-B431-4ADD-B4F8-61A1E6BEADB4}"/>
              </a:ext>
            </a:extLst>
          </p:cNvPr>
          <p:cNvGraphicFramePr>
            <a:graphicFrameLocks noGrp="1"/>
          </p:cNvGraphicFramePr>
          <p:nvPr>
            <p:ph idx="1"/>
            <p:extLst>
              <p:ext uri="{D42A27DB-BD31-4B8C-83A1-F6EECF244321}">
                <p14:modId xmlns:p14="http://schemas.microsoft.com/office/powerpoint/2010/main" val="2369303301"/>
              </p:ext>
            </p:extLst>
          </p:nvPr>
        </p:nvGraphicFramePr>
        <p:xfrm>
          <a:off x="1288473" y="2651125"/>
          <a:ext cx="21024850" cy="9067800"/>
        </p:xfrm>
        <a:graphic>
          <a:graphicData uri="http://schemas.openxmlformats.org/drawingml/2006/table">
            <a:tbl>
              <a:tblPr firstRow="1" bandRow="1">
                <a:tableStyleId>{7DF18680-E054-41AD-8BC1-D1AEF772440D}</a:tableStyleId>
              </a:tblPr>
              <a:tblGrid>
                <a:gridCol w="10512425">
                  <a:extLst>
                    <a:ext uri="{9D8B030D-6E8A-4147-A177-3AD203B41FA5}">
                      <a16:colId xmlns:a16="http://schemas.microsoft.com/office/drawing/2014/main" val="2213822002"/>
                    </a:ext>
                  </a:extLst>
                </a:gridCol>
                <a:gridCol w="10512425">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Strengths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Supporting Evidence from Needs Assessment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362678"/>
                  </a:ext>
                </a:extLst>
              </a:tr>
              <a:tr h="370840">
                <a:tc>
                  <a:txBody>
                    <a:bodyPr/>
                    <a:lstStyle/>
                    <a:p>
                      <a:pPr marL="0" marR="0">
                        <a:spcBef>
                          <a:spcPts val="0"/>
                        </a:spcBef>
                        <a:spcAft>
                          <a:spcPts val="0"/>
                        </a:spcAft>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Mathematics (grades 3-5)</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60% of students in each grade, 3 through 5, scored Proficient or Advanced on the Mathematics PSSA. This is a 20-percentage point increase from SY 2014-15; showing consistently increasing trend each of the last three years.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80% of educators in grades 3 through 5 endorsed the most positive response option on items related to opportunities for collaborative planning, use of variety of assessments to monitor student learning and inform instruction, timely and useful feedback on instructional practice, and regular engagement with families focused on strategies to support learning at home.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Although school-wide we are currently Emerging in Essential Practices 2, 3, 5, and 14; the evidence consulted in the Essential Practices self-assessment indicate these practices are Operational in grades 3-5</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6362120"/>
                  </a:ext>
                </a:extLst>
              </a:tr>
            </a:tbl>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00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Challenges</a:t>
            </a:r>
          </a:p>
        </p:txBody>
      </p:sp>
      <p:graphicFrame>
        <p:nvGraphicFramePr>
          <p:cNvPr id="3" name="Content Placeholder 2">
            <a:extLst>
              <a:ext uri="{FF2B5EF4-FFF2-40B4-BE49-F238E27FC236}">
                <a16:creationId xmlns:a16="http://schemas.microsoft.com/office/drawing/2014/main" id="{B6F9D24F-B431-4ADD-B4F8-61A1E6BEADB4}"/>
              </a:ext>
            </a:extLst>
          </p:cNvPr>
          <p:cNvGraphicFramePr>
            <a:graphicFrameLocks noGrp="1"/>
          </p:cNvGraphicFramePr>
          <p:nvPr>
            <p:ph idx="1"/>
            <p:extLst>
              <p:ext uri="{D42A27DB-BD31-4B8C-83A1-F6EECF244321}">
                <p14:modId xmlns:p14="http://schemas.microsoft.com/office/powerpoint/2010/main" val="375556362"/>
              </p:ext>
            </p:extLst>
          </p:nvPr>
        </p:nvGraphicFramePr>
        <p:xfrm>
          <a:off x="1676400" y="2651125"/>
          <a:ext cx="21024849" cy="9296400"/>
        </p:xfrm>
        <a:graphic>
          <a:graphicData uri="http://schemas.openxmlformats.org/drawingml/2006/table">
            <a:tbl>
              <a:tblPr firstRow="1" bandRow="1">
                <a:tableStyleId>{7DF18680-E054-41AD-8BC1-D1AEF772440D}</a:tableStyleId>
              </a:tblPr>
              <a:tblGrid>
                <a:gridCol w="7008283">
                  <a:extLst>
                    <a:ext uri="{9D8B030D-6E8A-4147-A177-3AD203B41FA5}">
                      <a16:colId xmlns:a16="http://schemas.microsoft.com/office/drawing/2014/main" val="2213822002"/>
                    </a:ext>
                  </a:extLst>
                </a:gridCol>
                <a:gridCol w="7008283">
                  <a:extLst>
                    <a:ext uri="{9D8B030D-6E8A-4147-A177-3AD203B41FA5}">
                      <a16:colId xmlns:a16="http://schemas.microsoft.com/office/drawing/2014/main" val="3398618290"/>
                    </a:ext>
                  </a:extLst>
                </a:gridCol>
                <a:gridCol w="7008283">
                  <a:extLst>
                    <a:ext uri="{9D8B030D-6E8A-4147-A177-3AD203B41FA5}">
                      <a16:colId xmlns:a16="http://schemas.microsoft.com/office/drawing/2014/main" val="498600338"/>
                    </a:ext>
                  </a:extLst>
                </a:gridCol>
              </a:tblGrid>
              <a:tr h="370840">
                <a:tc>
                  <a:txBody>
                    <a:bodyPr/>
                    <a:lstStyle/>
                    <a:p>
                      <a:pPr marL="0" marR="0" algn="ctr">
                        <a:spcBef>
                          <a:spcPts val="0"/>
                        </a:spcBef>
                        <a:spcAft>
                          <a:spcPts val="0"/>
                        </a:spcAft>
                      </a:pPr>
                      <a:r>
                        <a:rPr lang="en-US" sz="3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Supporting Evidence from Needs Assessment</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Priority for Planning</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362678"/>
                  </a:ext>
                </a:extLst>
              </a:tr>
              <a:tr h="370840">
                <a:tc>
                  <a:txBody>
                    <a:bodyPr/>
                    <a:lstStyle/>
                    <a:p>
                      <a:pPr marL="0" marR="0">
                        <a:spcBef>
                          <a:spcPts val="0"/>
                        </a:spcBef>
                        <a:spcAft>
                          <a:spcPts val="0"/>
                        </a:spcAft>
                      </a:pPr>
                      <a:r>
                        <a:rPr lang="en-US" sz="3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Mathematics in grades 6-8</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20% of students in grade 6, 15% of students in grade 7, and 10% of students in grade 8 scored Proficient or Advanced on the Math PSSA. These data have been relatively stagnant over the last three years.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Proficiency in math is lower among students with disabilities, as compared to their peers.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Educator focus groups highlighted fewer opportunities for collaborative planning, use of variety of assessments to monitor student learning and inform instruction, timely and useful feedback on instructional practice, and regular engagement with families focused on strategies to support learning at home in math compared to literacy.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3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6362120"/>
                  </a:ext>
                </a:extLst>
              </a:tr>
            </a:tbl>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7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lstStyle/>
          <a:p>
            <a:r>
              <a:rPr lang="en-US" dirty="0">
                <a:solidFill>
                  <a:schemeClr val="accent1">
                    <a:lumMod val="75000"/>
                  </a:schemeClr>
                </a:solidFill>
              </a:rPr>
              <a:t>Activate</a:t>
            </a:r>
            <a:r>
              <a:rPr lang="en-US" dirty="0">
                <a:solidFill>
                  <a:srgbClr val="193F45"/>
                </a:solidFill>
              </a:rPr>
              <a:t> your thinking</a:t>
            </a:r>
          </a:p>
        </p:txBody>
      </p:sp>
      <p:sp>
        <p:nvSpPr>
          <p:cNvPr id="3" name="Content Placeholder 2"/>
          <p:cNvSpPr>
            <a:spLocks noGrp="1"/>
          </p:cNvSpPr>
          <p:nvPr>
            <p:ph idx="1"/>
          </p:nvPr>
        </p:nvSpPr>
        <p:spPr>
          <a:xfrm>
            <a:off x="1018388" y="3153900"/>
            <a:ext cx="13310469" cy="8702677"/>
          </a:xfrm>
        </p:spPr>
        <p:txBody>
          <a:bodyPr lIns="217634" tIns="108818" rIns="217634" bIns="108818">
            <a:normAutofit/>
          </a:bodyPr>
          <a:lstStyle/>
          <a:p>
            <a:pPr>
              <a:lnSpc>
                <a:spcPct val="110000"/>
              </a:lnSpc>
            </a:pPr>
            <a:r>
              <a:rPr lang="en-US" sz="8000" dirty="0">
                <a:solidFill>
                  <a:schemeClr val="tx2">
                    <a:lumMod val="75000"/>
                    <a:lumOff val="25000"/>
                  </a:schemeClr>
                </a:solidFill>
              </a:rPr>
              <a:t>Write three characteristics/skills have been critical in your work in A-TSI schools.   </a:t>
            </a:r>
            <a:endParaRPr lang="en-US" sz="6900" dirty="0">
              <a:solidFill>
                <a:schemeClr val="tx2">
                  <a:lumMod val="75000"/>
                  <a:lumOff val="25000"/>
                </a:schemeClr>
              </a:solidFill>
            </a:endParaRP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DiscussionTopics.png"/>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786297" y="-1167794"/>
            <a:ext cx="14743405" cy="14708592"/>
          </a:xfrm>
          <a:prstGeom prst="rect">
            <a:avLst/>
          </a:prstGeom>
        </p:spPr>
      </p:pic>
    </p:spTree>
    <p:extLst>
      <p:ext uri="{BB962C8B-B14F-4D97-AF65-F5344CB8AC3E}">
        <p14:creationId xmlns:p14="http://schemas.microsoft.com/office/powerpoint/2010/main" val="23706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Established Priorities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ADD1F1A3-6269-4C26-B18B-F57B22CA22E1}"/>
              </a:ext>
            </a:extLst>
          </p:cNvPr>
          <p:cNvGraphicFramePr>
            <a:graphicFrameLocks noGrp="1"/>
          </p:cNvGraphicFramePr>
          <p:nvPr>
            <p:ph idx="1"/>
            <p:extLst>
              <p:ext uri="{D42A27DB-BD31-4B8C-83A1-F6EECF244321}">
                <p14:modId xmlns:p14="http://schemas.microsoft.com/office/powerpoint/2010/main" val="2543249551"/>
              </p:ext>
            </p:extLst>
          </p:nvPr>
        </p:nvGraphicFramePr>
        <p:xfrm>
          <a:off x="1018388" y="3510107"/>
          <a:ext cx="21024849" cy="5867400"/>
        </p:xfrm>
        <a:graphic>
          <a:graphicData uri="http://schemas.openxmlformats.org/drawingml/2006/table">
            <a:tbl>
              <a:tblPr firstRow="1" bandRow="1">
                <a:tableStyleId>{7DF18680-E054-41AD-8BC1-D1AEF772440D}</a:tableStyleId>
              </a:tblPr>
              <a:tblGrid>
                <a:gridCol w="7008283">
                  <a:extLst>
                    <a:ext uri="{9D8B030D-6E8A-4147-A177-3AD203B41FA5}">
                      <a16:colId xmlns:a16="http://schemas.microsoft.com/office/drawing/2014/main" val="2213822002"/>
                    </a:ext>
                  </a:extLst>
                </a:gridCol>
                <a:gridCol w="7008283">
                  <a:extLst>
                    <a:ext uri="{9D8B030D-6E8A-4147-A177-3AD203B41FA5}">
                      <a16:colId xmlns:a16="http://schemas.microsoft.com/office/drawing/2014/main" val="1565157948"/>
                    </a:ext>
                  </a:extLst>
                </a:gridCol>
                <a:gridCol w="7008283">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tabLst>
                          <a:tab pos="685800" algn="l"/>
                        </a:tabLs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Priority Statement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685800" algn="l"/>
                        </a:tabLs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Rationale</a:t>
                      </a:r>
                    </a:p>
                  </a:txBody>
                  <a:tcPr marL="68580" marR="68580" marT="0" marB="0"/>
                </a:tc>
                <a:tc>
                  <a:txBody>
                    <a:bodyPr/>
                    <a:lstStyle/>
                    <a:p>
                      <a:pPr marL="0" marR="0" algn="ctr">
                        <a:spcBef>
                          <a:spcPts val="0"/>
                        </a:spcBef>
                        <a:spcAft>
                          <a:spcPts val="0"/>
                        </a:spcAft>
                        <a:tabLst>
                          <a:tab pos="685800" algn="l"/>
                        </a:tabLs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Outcome Category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362678"/>
                  </a:ext>
                </a:extLst>
              </a:tr>
              <a:tr h="370840">
                <a:tc>
                  <a:txBody>
                    <a:bodyPr/>
                    <a:lstStyle/>
                    <a:p>
                      <a:pPr marL="0" lvl="0" indent="0">
                        <a:buFont typeface="+mj-lt"/>
                        <a:buNone/>
                        <a:tabLst>
                          <a:tab pos="685800" algn="l"/>
                        </a:tabLst>
                      </a:pPr>
                      <a:r>
                        <a:rPr lang="en-US" sz="3500" dirty="0">
                          <a:solidFill>
                            <a:srgbClr val="595959"/>
                          </a:solidFill>
                          <a:effectLst/>
                          <a:latin typeface="Times New Roman" panose="02020603050405020304" pitchFamily="18" charset="0"/>
                          <a:cs typeface="Times New Roman" panose="02020603050405020304" pitchFamily="18" charset="0"/>
                        </a:rPr>
                        <a:t>Use systematic, collaborative planning processes to ensure instruction is coordinated, aligned, and evidence-based in mathematics in grades 6 through 8.</a:t>
                      </a:r>
                      <a:endParaRPr lang="en-US" sz="35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marL="228600" algn="l">
                        <a:tabLst>
                          <a:tab pos="685800" algn="l"/>
                        </a:tabLst>
                      </a:pPr>
                      <a:r>
                        <a:rPr lang="en-US" sz="3500" dirty="0">
                          <a:solidFill>
                            <a:srgbClr val="595959"/>
                          </a:solidFill>
                          <a:effectLst/>
                          <a:latin typeface="Times New Roman" panose="02020603050405020304" pitchFamily="18" charset="0"/>
                          <a:cs typeface="Times New Roman" panose="02020603050405020304" pitchFamily="18" charset="0"/>
                        </a:rPr>
                        <a:t> If we engage cross-disciplinary instructional teams in developing standards-aligned units of instruction and example lesson plans that tailor instruction to individual student needs, then teachers will plan and deliver standards-based personalized instruction, and each student will meet his or her growth targets in Math each quarter.</a:t>
                      </a:r>
                      <a:endParaRPr lang="en-US" sz="35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marL="228600" algn="ctr">
                        <a:tabLst>
                          <a:tab pos="685800" algn="l"/>
                        </a:tabLst>
                      </a:pPr>
                      <a:r>
                        <a:rPr lang="en-US" sz="3500" dirty="0">
                          <a:solidFill>
                            <a:srgbClr val="595959"/>
                          </a:solidFill>
                          <a:effectLst/>
                          <a:latin typeface="Times New Roman" panose="02020603050405020304" pitchFamily="18" charset="0"/>
                          <a:cs typeface="Times New Roman" panose="02020603050405020304" pitchFamily="18" charset="0"/>
                        </a:rPr>
                        <a:t>Essential Practices Condition 1: Focus on Continuous Instruction</a:t>
                      </a:r>
                      <a:r>
                        <a:rPr lang="en-US" sz="3500" dirty="0">
                          <a:effectLst/>
                          <a:latin typeface="Calibri" panose="020F0502020204030204" pitchFamily="34" charset="0"/>
                          <a:cs typeface="Times New Roman" panose="02020603050405020304" pitchFamily="18" charset="0"/>
                        </a:rPr>
                        <a:t> </a:t>
                      </a:r>
                    </a:p>
                    <a:p>
                      <a:pPr marL="228600" algn="ctr">
                        <a:tabLst>
                          <a:tab pos="685800" algn="l"/>
                        </a:tabLst>
                      </a:pPr>
                      <a:r>
                        <a:rPr lang="en-US" sz="3500" dirty="0">
                          <a:solidFill>
                            <a:srgbClr val="595959"/>
                          </a:solidFill>
                          <a:effectLst/>
                          <a:latin typeface="Times New Roman" panose="02020603050405020304" pitchFamily="18" charset="0"/>
                          <a:cs typeface="Times New Roman" panose="02020603050405020304" pitchFamily="18" charset="0"/>
                        </a:rPr>
                        <a:t> </a:t>
                      </a:r>
                      <a:endParaRPr lang="en-US" sz="3500" dirty="0">
                        <a:effectLst/>
                        <a:latin typeface="Calibri" panose="020F0502020204030204" pitchFamily="34" charset="0"/>
                        <a:cs typeface="Times New Roman" panose="02020603050405020304" pitchFamily="18" charset="0"/>
                      </a:endParaRPr>
                    </a:p>
                    <a:p>
                      <a:pPr marL="228600" algn="ctr">
                        <a:tabLst>
                          <a:tab pos="685800" algn="l"/>
                        </a:tabLst>
                      </a:pPr>
                      <a:r>
                        <a:rPr lang="en-US" sz="3500" dirty="0">
                          <a:solidFill>
                            <a:srgbClr val="595959"/>
                          </a:solidFill>
                          <a:effectLst/>
                          <a:latin typeface="Times New Roman" panose="02020603050405020304" pitchFamily="18" charset="0"/>
                          <a:cs typeface="Times New Roman" panose="02020603050405020304" pitchFamily="18" charset="0"/>
                        </a:rPr>
                        <a:t> </a:t>
                      </a:r>
                      <a:endParaRPr lang="en-US" sz="35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6362120"/>
                  </a:ext>
                </a:extLst>
              </a:tr>
            </a:tbl>
          </a:graphicData>
        </a:graphic>
      </p:graphicFrame>
    </p:spTree>
    <p:extLst>
      <p:ext uri="{BB962C8B-B14F-4D97-AF65-F5344CB8AC3E}">
        <p14:creationId xmlns:p14="http://schemas.microsoft.com/office/powerpoint/2010/main" val="25277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Outcome Categories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D803A8C-C35E-4EDA-9E36-E511D45087BE}"/>
              </a:ext>
            </a:extLst>
          </p:cNvPr>
          <p:cNvPicPr>
            <a:picLocks noChangeAspect="1"/>
          </p:cNvPicPr>
          <p:nvPr/>
        </p:nvPicPr>
        <p:blipFill rotWithShape="1">
          <a:blip r:embed="rId3"/>
          <a:srcRect l="319" t="3823" b="10538"/>
          <a:stretch/>
        </p:blipFill>
        <p:spPr>
          <a:xfrm>
            <a:off x="1505725" y="2651125"/>
            <a:ext cx="21025723" cy="10161079"/>
          </a:xfrm>
          <a:prstGeom prst="rect">
            <a:avLst/>
          </a:prstGeom>
        </p:spPr>
      </p:pic>
    </p:spTree>
    <p:extLst>
      <p:ext uri="{BB962C8B-B14F-4D97-AF65-F5344CB8AC3E}">
        <p14:creationId xmlns:p14="http://schemas.microsoft.com/office/powerpoint/2010/main" val="72100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III (Guidelines page 6; Template page 5)</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What key shifts in mindset do you anticipate as you support schools in developing measurable goal statements?</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What questions do you have about this section?</a:t>
            </a:r>
          </a:p>
          <a:p>
            <a:pPr marL="1775918" lvl="1" indent="-861862"/>
            <a:endParaRPr lang="en-US" sz="5300" dirty="0">
              <a:solidFill>
                <a:schemeClr val="tx2">
                  <a:lumMod val="75000"/>
                  <a:lumOff val="25000"/>
                </a:schemeClr>
              </a:solidFill>
            </a:endParaRP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58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Key Shifts: </a:t>
            </a:r>
            <a:r>
              <a:rPr lang="en-US" dirty="0">
                <a:solidFill>
                  <a:schemeClr val="accent4">
                    <a:lumMod val="50000"/>
                  </a:schemeClr>
                </a:solidFill>
              </a:rPr>
              <a:t>Measurable Goal Statements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24356A0E-941E-44A2-AD42-A4D1365DF2A4}"/>
              </a:ext>
            </a:extLst>
          </p:cNvPr>
          <p:cNvPicPr>
            <a:picLocks noChangeAspect="1"/>
          </p:cNvPicPr>
          <p:nvPr/>
        </p:nvPicPr>
        <p:blipFill rotWithShape="1">
          <a:blip r:embed="rId3"/>
          <a:srcRect l="15169" t="16465" r="32710" b="15118"/>
          <a:stretch/>
        </p:blipFill>
        <p:spPr>
          <a:xfrm>
            <a:off x="4541116" y="2379400"/>
            <a:ext cx="15295418" cy="11293709"/>
          </a:xfrm>
          <a:prstGeom prst="rect">
            <a:avLst/>
          </a:prstGeom>
        </p:spPr>
      </p:pic>
      <p:sp>
        <p:nvSpPr>
          <p:cNvPr id="7" name="Oval 6">
            <a:extLst>
              <a:ext uri="{FF2B5EF4-FFF2-40B4-BE49-F238E27FC236}">
                <a16:creationId xmlns:a16="http://schemas.microsoft.com/office/drawing/2014/main" id="{4AA6642B-365F-40BE-845C-DE387CF76B3F}"/>
              </a:ext>
            </a:extLst>
          </p:cNvPr>
          <p:cNvSpPr/>
          <p:nvPr/>
        </p:nvSpPr>
        <p:spPr>
          <a:xfrm>
            <a:off x="4541116" y="11028218"/>
            <a:ext cx="7647709" cy="1235310"/>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147BE23-0EC0-43AB-93F7-3DD302C46455}"/>
              </a:ext>
            </a:extLst>
          </p:cNvPr>
          <p:cNvSpPr/>
          <p:nvPr/>
        </p:nvSpPr>
        <p:spPr>
          <a:xfrm>
            <a:off x="12663055" y="8451273"/>
            <a:ext cx="6317672" cy="166254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B4970CD-EDC4-415D-85DE-7B04017DAEA5}"/>
              </a:ext>
            </a:extLst>
          </p:cNvPr>
          <p:cNvSpPr/>
          <p:nvPr/>
        </p:nvSpPr>
        <p:spPr>
          <a:xfrm>
            <a:off x="12663055" y="11432255"/>
            <a:ext cx="6317672" cy="166254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Sample:</a:t>
            </a:r>
            <a:r>
              <a:rPr lang="en-US" dirty="0">
                <a:solidFill>
                  <a:schemeClr val="accent4">
                    <a:lumMod val="50000"/>
                  </a:schemeClr>
                </a:solidFill>
              </a:rPr>
              <a:t> Measurable Goal Statements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0828A50B-FB8D-4BD6-94AD-74C020C9D72E}"/>
              </a:ext>
            </a:extLst>
          </p:cNvPr>
          <p:cNvSpPr>
            <a:spLocks noGrp="1"/>
          </p:cNvSpPr>
          <p:nvPr>
            <p:ph idx="1"/>
          </p:nvPr>
        </p:nvSpPr>
        <p:spPr>
          <a:xfrm>
            <a:off x="1675089" y="2755612"/>
            <a:ext cx="21025723" cy="8702677"/>
          </a:xfrm>
        </p:spPr>
        <p:txBody>
          <a:bodyPr/>
          <a:lstStyle/>
          <a:p>
            <a:r>
              <a:rPr lang="en-US" dirty="0"/>
              <a:t>Priority Statement #1: Use systematic, collaborative planning processes to ensure instruction is coordinated, aligned, and evidence-based in mathematics in grades 6 - 8.</a:t>
            </a:r>
          </a:p>
        </p:txBody>
      </p:sp>
      <p:graphicFrame>
        <p:nvGraphicFramePr>
          <p:cNvPr id="7" name="Content Placeholder 2">
            <a:extLst>
              <a:ext uri="{FF2B5EF4-FFF2-40B4-BE49-F238E27FC236}">
                <a16:creationId xmlns:a16="http://schemas.microsoft.com/office/drawing/2014/main" id="{718A15BC-5733-47F6-8925-F80248CBF323}"/>
              </a:ext>
            </a:extLst>
          </p:cNvPr>
          <p:cNvGraphicFramePr>
            <a:graphicFrameLocks/>
          </p:cNvGraphicFramePr>
          <p:nvPr>
            <p:extLst>
              <p:ext uri="{D42A27DB-BD31-4B8C-83A1-F6EECF244321}">
                <p14:modId xmlns:p14="http://schemas.microsoft.com/office/powerpoint/2010/main" val="1048549976"/>
              </p:ext>
            </p:extLst>
          </p:nvPr>
        </p:nvGraphicFramePr>
        <p:xfrm>
          <a:off x="1675089" y="5092988"/>
          <a:ext cx="21024848" cy="7467600"/>
        </p:xfrm>
        <a:graphic>
          <a:graphicData uri="http://schemas.openxmlformats.org/drawingml/2006/table">
            <a:tbl>
              <a:tblPr firstRow="1" bandRow="1">
                <a:tableStyleId>{7DF18680-E054-41AD-8BC1-D1AEF772440D}</a:tableStyleId>
              </a:tblPr>
              <a:tblGrid>
                <a:gridCol w="5861784">
                  <a:extLst>
                    <a:ext uri="{9D8B030D-6E8A-4147-A177-3AD203B41FA5}">
                      <a16:colId xmlns:a16="http://schemas.microsoft.com/office/drawing/2014/main" val="2213822002"/>
                    </a:ext>
                  </a:extLst>
                </a:gridCol>
                <a:gridCol w="5015345">
                  <a:extLst>
                    <a:ext uri="{9D8B030D-6E8A-4147-A177-3AD203B41FA5}">
                      <a16:colId xmlns:a16="http://schemas.microsoft.com/office/drawing/2014/main" val="1565157948"/>
                    </a:ext>
                  </a:extLst>
                </a:gridCol>
                <a:gridCol w="5541818">
                  <a:extLst>
                    <a:ext uri="{9D8B030D-6E8A-4147-A177-3AD203B41FA5}">
                      <a16:colId xmlns:a16="http://schemas.microsoft.com/office/drawing/2014/main" val="3029818913"/>
                    </a:ext>
                  </a:extLst>
                </a:gridCol>
                <a:gridCol w="4605901">
                  <a:extLst>
                    <a:ext uri="{9D8B030D-6E8A-4147-A177-3AD203B41FA5}">
                      <a16:colId xmlns:a16="http://schemas.microsoft.com/office/drawing/2014/main" val="3398618290"/>
                    </a:ext>
                  </a:extLst>
                </a:gridCol>
              </a:tblGrid>
              <a:tr h="370840">
                <a:tc>
                  <a:txBody>
                    <a:bodyPr/>
                    <a:lstStyle/>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Measurable Goals</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Quarterly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 Benchmark #1</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Quarterly</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b="1">
                          <a:effectLst/>
                          <a:latin typeface="Times New Roman" panose="02020603050405020304" pitchFamily="18" charset="0"/>
                          <a:ea typeface="Calibri" panose="020F0502020204030204" pitchFamily="34" charset="0"/>
                          <a:cs typeface="Times New Roman" panose="02020603050405020304" pitchFamily="18" charset="0"/>
                        </a:rPr>
                        <a:t> Benchmark #2</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Quarterly </a:t>
                      </a:r>
                    </a:p>
                    <a:p>
                      <a:pPr marL="0" marR="0" algn="ctr">
                        <a:spcBef>
                          <a:spcPts val="0"/>
                        </a:spcBef>
                        <a:spcAft>
                          <a:spcPts val="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Benchmark #3</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362678"/>
                  </a:ext>
                </a:extLst>
              </a:tr>
              <a:tr h="370840">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100% of teacher lesson plans for math in grades 6 – 8 will be standards-based and include at least one enhancement to personalize instruction by June 30, 2020.</a:t>
                      </a:r>
                      <a:endParaRPr lang="en-US" sz="3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66% of teacher lesson plans for math in grades 6 – 8 will be standards-based and include at least one enhancement to personalize instruction by September 30, 2019. </a:t>
                      </a:r>
                      <a:endParaRPr lang="en-US" sz="3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76% of teacher lesson plans for math in grades 6 – 8 will be standards-based and include at least one enhancement to personalize instruction by December 31, 2019. </a:t>
                      </a:r>
                      <a:endParaRPr lang="en-US" sz="3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86% of teacher lesson plans for math in grades 6 – 8 will be standards-based and include at least one enhancement to personalize instruction by March 30, 2020.</a:t>
                      </a:r>
                    </a:p>
                    <a:p>
                      <a:pPr marL="0" marR="0">
                        <a:spcBef>
                          <a:spcPts val="0"/>
                        </a:spcBef>
                        <a:spcAft>
                          <a:spcPts val="0"/>
                        </a:spcAft>
                      </a:pPr>
                      <a:endParaRPr lang="en-US" sz="3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6362120"/>
                  </a:ext>
                </a:extLst>
              </a:tr>
              <a:tr h="370840">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37% of students in grades 6-8 will score Proficient or Advanced on the Mathematics PSSA by June 30, 2020.</a:t>
                      </a:r>
                    </a:p>
                  </a:txBody>
                  <a:tcPr marL="68580" marR="68580" marT="0" marB="0">
                    <a:noFill/>
                  </a:tcPr>
                </a:tc>
                <a:tc>
                  <a:txBody>
                    <a:bodyPr/>
                    <a:lstStyle/>
                    <a:p>
                      <a:pPr marL="0" marR="0">
                        <a:spcBef>
                          <a:spcPts val="0"/>
                        </a:spcBef>
                        <a:spcAft>
                          <a:spcPts val="0"/>
                        </a:spcAft>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45% of students in grades 6-8 will score Proficient or Advanced on the Mathematics Fall benchmark assessment.</a:t>
                      </a:r>
                    </a:p>
                  </a:txBody>
                  <a:tcPr marL="68580" marR="68580" marT="0" marB="0">
                    <a:noFill/>
                  </a:tcPr>
                </a:tc>
                <a:tc>
                  <a:txBody>
                    <a:bodyPr/>
                    <a:lstStyle/>
                    <a:p>
                      <a:pPr marL="0" marR="0" lvl="0" indent="0" algn="l" defTabSz="1828115" rtl="0" eaLnBrk="1" fontAlgn="auto" latinLnBrk="0" hangingPunct="1">
                        <a:lnSpc>
                          <a:spcPct val="100000"/>
                        </a:lnSpc>
                        <a:spcBef>
                          <a:spcPts val="0"/>
                        </a:spcBef>
                        <a:spcAft>
                          <a:spcPts val="0"/>
                        </a:spcAft>
                        <a:buClrTx/>
                        <a:buSzTx/>
                        <a:buFontTx/>
                        <a:buNone/>
                        <a:tabLst/>
                        <a:defRPr/>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45% of students in grades 6-8 will score Proficient or Advanced on the Mathematics Winter benchmark assessment.</a:t>
                      </a:r>
                    </a:p>
                    <a:p>
                      <a:pPr marL="0" marR="0">
                        <a:spcBef>
                          <a:spcPts val="0"/>
                        </a:spcBef>
                        <a:spcAft>
                          <a:spcPts val="0"/>
                        </a:spcAft>
                      </a:pPr>
                      <a:endPar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lvl="0" indent="0" algn="l" defTabSz="1828115" rtl="0" eaLnBrk="1" fontAlgn="auto" latinLnBrk="0" hangingPunct="1">
                        <a:lnSpc>
                          <a:spcPct val="100000"/>
                        </a:lnSpc>
                        <a:spcBef>
                          <a:spcPts val="0"/>
                        </a:spcBef>
                        <a:spcAft>
                          <a:spcPts val="0"/>
                        </a:spcAft>
                        <a:buClrTx/>
                        <a:buSzTx/>
                        <a:buFontTx/>
                        <a:buNone/>
                        <a:tabLst/>
                        <a:defRPr/>
                      </a:pPr>
                      <a:r>
                        <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45% of students in grades 6-8 will score Proficient or Advanced on the Mathematics Spring benchmark assessment.</a:t>
                      </a:r>
                    </a:p>
                    <a:p>
                      <a:pPr marL="0" marR="0">
                        <a:spcBef>
                          <a:spcPts val="0"/>
                        </a:spcBef>
                        <a:spcAft>
                          <a:spcPts val="0"/>
                        </a:spcAft>
                      </a:pPr>
                      <a:endParaRPr lang="en-US" sz="30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83641677"/>
                  </a:ext>
                </a:extLst>
              </a:tr>
            </a:tbl>
          </a:graphicData>
        </a:graphic>
      </p:graphicFrame>
    </p:spTree>
    <p:extLst>
      <p:ext uri="{BB962C8B-B14F-4D97-AF65-F5344CB8AC3E}">
        <p14:creationId xmlns:p14="http://schemas.microsoft.com/office/powerpoint/2010/main" val="18621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IV (Guidelines pages 7-9; Template pages 6-19)</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Let’s start with section IV.A.</a:t>
            </a:r>
          </a:p>
          <a:p>
            <a:pPr lvl="2">
              <a:buFont typeface="Courier New" panose="02070309020205020404" pitchFamily="49" charset="0"/>
              <a:buChar char="o"/>
            </a:pPr>
            <a:r>
              <a:rPr lang="en-US" sz="5000" dirty="0">
                <a:solidFill>
                  <a:schemeClr val="tx2">
                    <a:lumMod val="75000"/>
                    <a:lumOff val="25000"/>
                  </a:schemeClr>
                </a:solidFill>
              </a:rPr>
              <a:t>Where do you think LEAs and schools are in their understanding of “evidence-based” strategies?</a:t>
            </a:r>
          </a:p>
          <a:p>
            <a:pPr lvl="2">
              <a:buFont typeface="Courier New" panose="02070309020205020404" pitchFamily="49" charset="0"/>
              <a:buChar char="o"/>
            </a:pPr>
            <a:r>
              <a:rPr lang="en-US" sz="5000" dirty="0">
                <a:solidFill>
                  <a:schemeClr val="tx2">
                    <a:lumMod val="75000"/>
                    <a:lumOff val="25000"/>
                  </a:schemeClr>
                </a:solidFill>
              </a:rPr>
              <a:t>Where can LEAs and schools look for evidence-based strategies?</a:t>
            </a:r>
          </a:p>
          <a:p>
            <a:pPr lvl="2">
              <a:buFont typeface="Courier New" panose="02070309020205020404" pitchFamily="49" charset="0"/>
              <a:buChar char="o"/>
            </a:pPr>
            <a:r>
              <a:rPr lang="en-US" sz="5000" dirty="0">
                <a:solidFill>
                  <a:schemeClr val="tx2">
                    <a:lumMod val="75000"/>
                    <a:lumOff val="25000"/>
                  </a:schemeClr>
                </a:solidFill>
              </a:rPr>
              <a:t>How might the PA Evidence Resource Center assist LEAs and schools in selecting evidence-based strategies?</a:t>
            </a: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8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Understanding ESSA’s Evidence Provisions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FECEDDA-834E-4C47-8221-D1F3510CC7EE}"/>
              </a:ext>
            </a:extLst>
          </p:cNvPr>
          <p:cNvSpPr/>
          <p:nvPr/>
        </p:nvSpPr>
        <p:spPr>
          <a:xfrm>
            <a:off x="1316540" y="11046193"/>
            <a:ext cx="21744570" cy="1231106"/>
          </a:xfrm>
          <a:prstGeom prst="rect">
            <a:avLst/>
          </a:prstGeom>
        </p:spPr>
        <p:txBody>
          <a:bodyPr wrap="square">
            <a:spAutoFit/>
          </a:bodyPr>
          <a:lstStyle/>
          <a:p>
            <a:r>
              <a:rPr lang="en-US" dirty="0"/>
              <a:t>SOURCE:  Midwest Regional Education Laboratory at American Institutes for Research (2018). </a:t>
            </a:r>
            <a:r>
              <a:rPr lang="en-US" i="1" dirty="0">
                <a:hlinkClick r:id="rId3"/>
              </a:rPr>
              <a:t>Aligning Evidence-based Clearinghouses with the ESSA Tiers of Evidence</a:t>
            </a:r>
            <a:endParaRPr lang="en-US" i="1" dirty="0"/>
          </a:p>
        </p:txBody>
      </p:sp>
      <p:pic>
        <p:nvPicPr>
          <p:cNvPr id="9" name="Picture 8">
            <a:extLst>
              <a:ext uri="{FF2B5EF4-FFF2-40B4-BE49-F238E27FC236}">
                <a16:creationId xmlns:a16="http://schemas.microsoft.com/office/drawing/2014/main" id="{EE64A554-FD45-4268-9569-B460DEC8AC7A}"/>
              </a:ext>
            </a:extLst>
          </p:cNvPr>
          <p:cNvPicPr>
            <a:picLocks noChangeAspect="1"/>
          </p:cNvPicPr>
          <p:nvPr/>
        </p:nvPicPr>
        <p:blipFill rotWithShape="1">
          <a:blip r:embed="rId4"/>
          <a:srcRect l="14866" t="22660" r="16346" b="32162"/>
          <a:stretch/>
        </p:blipFill>
        <p:spPr>
          <a:xfrm>
            <a:off x="1018388" y="2964872"/>
            <a:ext cx="21025723" cy="7767574"/>
          </a:xfrm>
          <a:prstGeom prst="rect">
            <a:avLst/>
          </a:prstGeom>
        </p:spPr>
      </p:pic>
    </p:spTree>
    <p:extLst>
      <p:ext uri="{BB962C8B-B14F-4D97-AF65-F5344CB8AC3E}">
        <p14:creationId xmlns:p14="http://schemas.microsoft.com/office/powerpoint/2010/main" val="38137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rPr>
              <a:t>Evidence-based strategy clearinghouses: General</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675963" y="2986233"/>
            <a:ext cx="20196533" cy="8702677"/>
          </a:xfrm>
        </p:spPr>
        <p:txBody>
          <a:bodyPr>
            <a:noAutofit/>
          </a:bodyPr>
          <a:lstStyle/>
          <a:p>
            <a:pPr marL="861862" indent="-861862"/>
            <a:r>
              <a:rPr lang="en-US" sz="4000" dirty="0">
                <a:solidFill>
                  <a:schemeClr val="tx2">
                    <a:lumMod val="75000"/>
                    <a:lumOff val="25000"/>
                  </a:schemeClr>
                </a:solidFill>
                <a:hlinkClick r:id="rId3"/>
              </a:rPr>
              <a:t>What Works Clearinghouse</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4"/>
              </a:rPr>
              <a:t>Social Programs that Work</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5"/>
              </a:rPr>
              <a:t>National Dropout Prevention Center</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6"/>
              </a:rPr>
              <a:t>National Center for Systemic Improvement</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7"/>
              </a:rPr>
              <a:t>National Center for School Leadership</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8"/>
              </a:rPr>
              <a:t>IDEAs That Work</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9"/>
              </a:rPr>
              <a:t>Collaboration for Effective Educator Development</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0"/>
              </a:rPr>
              <a:t>Center on Instruction</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1"/>
              </a:rPr>
              <a:t>Synthesis of Information on Evidence-Based Practices for School Improvement: 20 Studies and Tools Focused on Evidence-Based Practices in School Improvement</a:t>
            </a:r>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7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rPr>
              <a:t>Evidence-based strategy clearinghouses:</a:t>
            </a:r>
            <a:br>
              <a:rPr lang="en-US" dirty="0">
                <a:solidFill>
                  <a:schemeClr val="accent4">
                    <a:lumMod val="50000"/>
                  </a:schemeClr>
                </a:solidFill>
              </a:rPr>
            </a:br>
            <a:r>
              <a:rPr lang="en-US" dirty="0">
                <a:solidFill>
                  <a:schemeClr val="accent4">
                    <a:lumMod val="50000"/>
                  </a:schemeClr>
                </a:solidFill>
              </a:rPr>
              <a:t>Continuous Improvement of Instruction</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8260843" y="2986231"/>
            <a:ext cx="7855964" cy="8702677"/>
          </a:xfrm>
        </p:spPr>
        <p:txBody>
          <a:bodyPr>
            <a:noAutofit/>
          </a:bodyPr>
          <a:lstStyle/>
          <a:p>
            <a:pPr marL="0" indent="0">
              <a:buNone/>
            </a:pPr>
            <a:r>
              <a:rPr lang="en-US" sz="4000" dirty="0">
                <a:solidFill>
                  <a:schemeClr val="tx2">
                    <a:lumMod val="75000"/>
                    <a:lumOff val="25000"/>
                  </a:schemeClr>
                </a:solidFill>
              </a:rPr>
              <a:t>LITERACY</a:t>
            </a:r>
            <a:endParaRPr lang="en-US" sz="4000" dirty="0">
              <a:solidFill>
                <a:schemeClr val="tx2">
                  <a:lumMod val="75000"/>
                  <a:lumOff val="25000"/>
                </a:schemeClr>
              </a:solidFill>
              <a:hlinkClick r:id="rId3"/>
            </a:endParaRPr>
          </a:p>
          <a:p>
            <a:pPr marL="861862" indent="-861862"/>
            <a:r>
              <a:rPr lang="en-US" sz="4000" dirty="0">
                <a:solidFill>
                  <a:schemeClr val="tx2">
                    <a:lumMod val="75000"/>
                    <a:lumOff val="25000"/>
                  </a:schemeClr>
                </a:solidFill>
                <a:hlinkClick r:id="rId3"/>
              </a:rPr>
              <a:t>National Center on Improving Literacy</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4"/>
              </a:rPr>
              <a:t>Reading Rockets</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5"/>
              </a:rPr>
              <a:t>Word Generation</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6"/>
              </a:rPr>
              <a:t>Florida Center for Reading Research</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7"/>
              </a:rPr>
              <a:t>The Reading League</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8"/>
              </a:rPr>
              <a:t>RAND: Education and Literacy</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9"/>
              </a:rPr>
              <a:t>Writing Next</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0"/>
              </a:rPr>
              <a:t>Collaborative Strategic Reading</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1"/>
              </a:rPr>
              <a:t>Literacy How</a:t>
            </a:r>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12">
            <a:extLst>
              <a:ext uri="{FF2B5EF4-FFF2-40B4-BE49-F238E27FC236}">
                <a16:creationId xmlns:a16="http://schemas.microsoft.com/office/drawing/2014/main" id="{3DC4F1BE-C8C7-4AA5-BB86-42A17529FB7E}"/>
              </a:ext>
            </a:extLst>
          </p:cNvPr>
          <p:cNvSpPr txBox="1">
            <a:spLocks/>
          </p:cNvSpPr>
          <p:nvPr/>
        </p:nvSpPr>
        <p:spPr>
          <a:xfrm>
            <a:off x="15524597" y="2986230"/>
            <a:ext cx="7855964" cy="8702677"/>
          </a:xfrm>
          <a:prstGeom prst="rect">
            <a:avLst/>
          </a:prstGeom>
        </p:spPr>
        <p:txBody>
          <a:bodyPr vert="horz" lIns="182811" tIns="91405" rIns="182811" bIns="91405" rtlCol="0">
            <a:noAutofit/>
          </a:bodyPr>
          <a:lst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tx2">
                    <a:lumMod val="75000"/>
                    <a:lumOff val="25000"/>
                  </a:schemeClr>
                </a:solidFill>
              </a:rPr>
              <a:t>MATH</a:t>
            </a:r>
            <a:endParaRPr lang="en-US" sz="4000" dirty="0">
              <a:solidFill>
                <a:schemeClr val="tx2">
                  <a:lumMod val="75000"/>
                  <a:lumOff val="25000"/>
                </a:schemeClr>
              </a:solidFill>
              <a:hlinkClick r:id="rId3"/>
            </a:endParaRPr>
          </a:p>
          <a:p>
            <a:pPr marL="861862" indent="-861862"/>
            <a:r>
              <a:rPr lang="en-US" sz="4000" dirty="0">
                <a:solidFill>
                  <a:schemeClr val="tx2">
                    <a:lumMod val="75000"/>
                    <a:lumOff val="25000"/>
                  </a:schemeClr>
                </a:solidFill>
                <a:hlinkClick r:id="rId12"/>
              </a:rPr>
              <a:t>US Department of Education</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3"/>
              </a:rPr>
              <a:t>American Psychological Association</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4"/>
              </a:rPr>
              <a:t>Evidence-Based Intervention Network</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5"/>
              </a:rPr>
              <a:t>Strategic Education Research Partnerships</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16"/>
              </a:rPr>
              <a:t>Achieve the Core</a:t>
            </a:r>
            <a:endParaRPr lang="en-US" sz="4000" dirty="0">
              <a:solidFill>
                <a:schemeClr val="tx2">
                  <a:lumMod val="75000"/>
                  <a:lumOff val="25000"/>
                </a:schemeClr>
              </a:solidFill>
            </a:endParaRPr>
          </a:p>
        </p:txBody>
      </p:sp>
      <p:sp>
        <p:nvSpPr>
          <p:cNvPr id="7" name="Content Placeholder 12">
            <a:extLst>
              <a:ext uri="{FF2B5EF4-FFF2-40B4-BE49-F238E27FC236}">
                <a16:creationId xmlns:a16="http://schemas.microsoft.com/office/drawing/2014/main" id="{11902F0C-4159-44A1-B868-BD81D7BAE280}"/>
              </a:ext>
            </a:extLst>
          </p:cNvPr>
          <p:cNvSpPr txBox="1">
            <a:spLocks/>
          </p:cNvSpPr>
          <p:nvPr/>
        </p:nvSpPr>
        <p:spPr>
          <a:xfrm>
            <a:off x="846774" y="3138631"/>
            <a:ext cx="7855964" cy="8702677"/>
          </a:xfrm>
          <a:prstGeom prst="rect">
            <a:avLst/>
          </a:prstGeom>
        </p:spPr>
        <p:txBody>
          <a:bodyPr vert="horz" lIns="182811" tIns="91405" rIns="182811" bIns="91405" rtlCol="0">
            <a:noAutofit/>
          </a:bodyPr>
          <a:lst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tx2">
                    <a:lumMod val="75000"/>
                    <a:lumOff val="25000"/>
                  </a:schemeClr>
                </a:solidFill>
              </a:rPr>
              <a:t>GENERAL</a:t>
            </a:r>
          </a:p>
          <a:p>
            <a:r>
              <a:rPr lang="en-US" sz="4000" dirty="0">
                <a:solidFill>
                  <a:schemeClr val="tx2">
                    <a:lumMod val="75000"/>
                    <a:lumOff val="25000"/>
                  </a:schemeClr>
                </a:solidFill>
                <a:hlinkClick r:id="rId17"/>
              </a:rPr>
              <a:t>Evidence for ESSA</a:t>
            </a:r>
            <a:endParaRPr lang="en-US" sz="4000" dirty="0">
              <a:solidFill>
                <a:schemeClr val="tx2">
                  <a:lumMod val="75000"/>
                  <a:lumOff val="25000"/>
                </a:schemeClr>
              </a:solidFill>
            </a:endParaRPr>
          </a:p>
          <a:p>
            <a:r>
              <a:rPr lang="en-US" sz="4000" dirty="0">
                <a:solidFill>
                  <a:schemeClr val="tx2">
                    <a:lumMod val="75000"/>
                    <a:lumOff val="25000"/>
                  </a:schemeClr>
                </a:solidFill>
                <a:hlinkClick r:id="rId18"/>
              </a:rPr>
              <a:t>Visible Learning Plus 250+ Influences on Student Achievement</a:t>
            </a:r>
            <a:endParaRPr lang="en-US" sz="4000" dirty="0">
              <a:solidFill>
                <a:schemeClr val="tx2">
                  <a:lumMod val="75000"/>
                  <a:lumOff val="25000"/>
                </a:schemeClr>
              </a:solidFill>
            </a:endParaRPr>
          </a:p>
          <a:p>
            <a:r>
              <a:rPr lang="en-US" sz="4000" dirty="0">
                <a:solidFill>
                  <a:schemeClr val="tx2">
                    <a:lumMod val="75000"/>
                    <a:lumOff val="25000"/>
                  </a:schemeClr>
                </a:solidFill>
                <a:hlinkClick r:id="rId19"/>
              </a:rPr>
              <a:t>CAST: Universal Design for Learning</a:t>
            </a:r>
            <a:endParaRPr lang="en-US" sz="4000" dirty="0">
              <a:solidFill>
                <a:schemeClr val="tx2">
                  <a:lumMod val="75000"/>
                  <a:lumOff val="25000"/>
                </a:schemeClr>
              </a:solidFill>
            </a:endParaRPr>
          </a:p>
          <a:p>
            <a:r>
              <a:rPr lang="en-US" sz="4000" dirty="0">
                <a:solidFill>
                  <a:schemeClr val="tx2">
                    <a:lumMod val="75000"/>
                    <a:lumOff val="25000"/>
                  </a:schemeClr>
                </a:solidFill>
                <a:hlinkClick r:id="rId20"/>
              </a:rPr>
              <a:t>Achieve</a:t>
            </a:r>
            <a:endParaRPr lang="en-US" sz="4000" dirty="0">
              <a:solidFill>
                <a:schemeClr val="tx2">
                  <a:lumMod val="75000"/>
                  <a:lumOff val="25000"/>
                </a:schemeClr>
              </a:solidFill>
            </a:endParaRPr>
          </a:p>
          <a:p>
            <a:r>
              <a:rPr lang="en-US" sz="4000" dirty="0">
                <a:solidFill>
                  <a:schemeClr val="tx2">
                    <a:lumMod val="75000"/>
                    <a:lumOff val="25000"/>
                  </a:schemeClr>
                </a:solidFill>
                <a:hlinkClick r:id="rId21"/>
              </a:rPr>
              <a:t>National Institute for Direct Instruction</a:t>
            </a:r>
            <a:endParaRPr lang="en-US" sz="4000" dirty="0">
              <a:solidFill>
                <a:schemeClr val="tx2">
                  <a:lumMod val="75000"/>
                  <a:lumOff val="25000"/>
                </a:schemeClr>
              </a:solidFill>
            </a:endParaRPr>
          </a:p>
          <a:p>
            <a:r>
              <a:rPr lang="en-US" sz="4000" dirty="0">
                <a:solidFill>
                  <a:schemeClr val="tx2">
                    <a:lumMod val="75000"/>
                    <a:lumOff val="25000"/>
                  </a:schemeClr>
                </a:solidFill>
                <a:hlinkClick r:id="rId22"/>
              </a:rPr>
              <a:t>IDEAs That Work</a:t>
            </a:r>
            <a:endParaRPr lang="en-US" sz="4000" dirty="0">
              <a:solidFill>
                <a:schemeClr val="tx2">
                  <a:lumMod val="75000"/>
                  <a:lumOff val="25000"/>
                </a:schemeClr>
              </a:solidFill>
            </a:endParaRPr>
          </a:p>
          <a:p>
            <a:r>
              <a:rPr lang="en-US" sz="4000" dirty="0">
                <a:solidFill>
                  <a:schemeClr val="tx2">
                    <a:lumMod val="75000"/>
                    <a:lumOff val="25000"/>
                  </a:schemeClr>
                </a:solidFill>
                <a:hlinkClick r:id="rId23"/>
              </a:rPr>
              <a:t>University of Kansas Direct Instruction</a:t>
            </a:r>
            <a:endParaRPr lang="en-US" sz="4000" dirty="0">
              <a:solidFill>
                <a:schemeClr val="tx2">
                  <a:lumMod val="75000"/>
                  <a:lumOff val="25000"/>
                </a:schemeClr>
              </a:solidFill>
            </a:endParaRPr>
          </a:p>
        </p:txBody>
      </p:sp>
    </p:spTree>
    <p:extLst>
      <p:ext uri="{BB962C8B-B14F-4D97-AF65-F5344CB8AC3E}">
        <p14:creationId xmlns:p14="http://schemas.microsoft.com/office/powerpoint/2010/main" val="39428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rPr>
              <a:t>Evidence-based strategy clearinghouses:</a:t>
            </a:r>
            <a:br>
              <a:rPr lang="en-US" dirty="0">
                <a:solidFill>
                  <a:schemeClr val="accent4">
                    <a:lumMod val="50000"/>
                  </a:schemeClr>
                </a:solidFill>
              </a:rPr>
            </a:br>
            <a:r>
              <a:rPr lang="en-US" dirty="0">
                <a:solidFill>
                  <a:schemeClr val="accent4">
                    <a:lumMod val="50000"/>
                  </a:schemeClr>
                </a:solidFill>
              </a:rPr>
              <a:t>Continuous Improvement of Instruction</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675964" y="2986233"/>
            <a:ext cx="7855964" cy="8702677"/>
          </a:xfrm>
        </p:spPr>
        <p:txBody>
          <a:bodyPr>
            <a:noAutofit/>
          </a:bodyPr>
          <a:lstStyle/>
          <a:p>
            <a:pPr marL="0" indent="0">
              <a:buNone/>
            </a:pPr>
            <a:r>
              <a:rPr lang="en-US" sz="4000" dirty="0">
                <a:solidFill>
                  <a:schemeClr val="tx2">
                    <a:lumMod val="75000"/>
                    <a:lumOff val="25000"/>
                  </a:schemeClr>
                </a:solidFill>
              </a:rPr>
              <a:t>ENGLISH LEARNERS</a:t>
            </a:r>
            <a:endParaRPr lang="en-US" sz="4000" dirty="0">
              <a:solidFill>
                <a:schemeClr val="tx2">
                  <a:lumMod val="75000"/>
                  <a:lumOff val="25000"/>
                </a:schemeClr>
              </a:solidFill>
              <a:hlinkClick r:id="rId3"/>
            </a:endParaRPr>
          </a:p>
          <a:p>
            <a:pPr marL="861862" indent="-861862"/>
            <a:r>
              <a:rPr lang="en-US" sz="4000" dirty="0">
                <a:solidFill>
                  <a:schemeClr val="tx2">
                    <a:lumMod val="75000"/>
                    <a:lumOff val="25000"/>
                  </a:schemeClr>
                </a:solidFill>
                <a:hlinkClick r:id="rId4"/>
              </a:rPr>
              <a:t>IDEAs that Work</a:t>
            </a:r>
            <a:endParaRPr lang="en-US" sz="4000" dirty="0">
              <a:solidFill>
                <a:schemeClr val="tx2">
                  <a:lumMod val="75000"/>
                  <a:lumOff val="25000"/>
                </a:schemeClr>
              </a:solidFill>
              <a:hlinkClick r:id="rId5"/>
            </a:endParaRPr>
          </a:p>
          <a:p>
            <a:pPr marL="861862" indent="-861862"/>
            <a:r>
              <a:rPr lang="en-US" sz="4000" dirty="0" err="1">
                <a:solidFill>
                  <a:schemeClr val="tx2">
                    <a:lumMod val="75000"/>
                    <a:lumOff val="25000"/>
                  </a:schemeClr>
                </a:solidFill>
                <a:hlinkClick r:id="rId5"/>
              </a:rPr>
              <a:t>Colorin</a:t>
            </a:r>
            <a:r>
              <a:rPr lang="en-US" sz="4000" dirty="0">
                <a:solidFill>
                  <a:schemeClr val="tx2">
                    <a:lumMod val="75000"/>
                    <a:lumOff val="25000"/>
                  </a:schemeClr>
                </a:solidFill>
                <a:hlinkClick r:id="rId5"/>
              </a:rPr>
              <a:t> Colorado</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6"/>
              </a:rPr>
              <a:t>WIDA</a:t>
            </a:r>
            <a:endParaRPr lang="en-US" sz="4000" dirty="0">
              <a:solidFill>
                <a:schemeClr val="tx2">
                  <a:lumMod val="75000"/>
                  <a:lumOff val="25000"/>
                </a:schemeClr>
              </a:solidFill>
            </a:endParaRPr>
          </a:p>
          <a:p>
            <a:pPr marL="861862" indent="-861862"/>
            <a:r>
              <a:rPr lang="en-US" sz="4000" dirty="0">
                <a:solidFill>
                  <a:schemeClr val="tx2">
                    <a:lumMod val="75000"/>
                    <a:lumOff val="25000"/>
                  </a:schemeClr>
                </a:solidFill>
                <a:hlinkClick r:id="rId7"/>
              </a:rPr>
              <a:t>Effective Literacy and English Language Instruction for English Learners in the Elementary Grades</a:t>
            </a:r>
            <a:endParaRPr lang="en-US" sz="40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Content Placeholder 12">
            <a:extLst>
              <a:ext uri="{FF2B5EF4-FFF2-40B4-BE49-F238E27FC236}">
                <a16:creationId xmlns:a16="http://schemas.microsoft.com/office/drawing/2014/main" id="{D22C458F-ABE8-4430-A512-797F1CC233C3}"/>
              </a:ext>
            </a:extLst>
          </p:cNvPr>
          <p:cNvSpPr txBox="1">
            <a:spLocks/>
          </p:cNvSpPr>
          <p:nvPr/>
        </p:nvSpPr>
        <p:spPr>
          <a:xfrm>
            <a:off x="11359635" y="2986233"/>
            <a:ext cx="7855964" cy="8702677"/>
          </a:xfrm>
          <a:prstGeom prst="rect">
            <a:avLst/>
          </a:prstGeom>
        </p:spPr>
        <p:txBody>
          <a:bodyPr vert="horz" lIns="182811" tIns="91405" rIns="182811" bIns="91405" rtlCol="0">
            <a:noAutofit/>
          </a:bodyPr>
          <a:lst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tx2">
                    <a:lumMod val="75000"/>
                    <a:lumOff val="25000"/>
                  </a:schemeClr>
                </a:solidFill>
              </a:rPr>
              <a:t>STUDENTS with DISABILITIES</a:t>
            </a:r>
          </a:p>
          <a:p>
            <a:r>
              <a:rPr lang="en-US" sz="4000" dirty="0">
                <a:solidFill>
                  <a:schemeClr val="tx2">
                    <a:lumMod val="75000"/>
                    <a:lumOff val="25000"/>
                  </a:schemeClr>
                </a:solidFill>
                <a:hlinkClick r:id="rId8"/>
              </a:rPr>
              <a:t>IDEAs That Work</a:t>
            </a:r>
            <a:endParaRPr lang="en-US" sz="4000" dirty="0">
              <a:solidFill>
                <a:schemeClr val="tx2">
                  <a:lumMod val="75000"/>
                  <a:lumOff val="25000"/>
                </a:schemeClr>
              </a:solidFill>
              <a:hlinkClick r:id="rId9"/>
            </a:endParaRPr>
          </a:p>
          <a:p>
            <a:r>
              <a:rPr lang="en-US" sz="4000" dirty="0">
                <a:solidFill>
                  <a:schemeClr val="tx2">
                    <a:lumMod val="75000"/>
                    <a:lumOff val="25000"/>
                  </a:schemeClr>
                </a:solidFill>
                <a:hlinkClick r:id="rId9"/>
              </a:rPr>
              <a:t>National Instructional Materials Access Center</a:t>
            </a:r>
            <a:endParaRPr lang="en-US" sz="4000" dirty="0">
              <a:solidFill>
                <a:schemeClr val="tx2">
                  <a:lumMod val="75000"/>
                  <a:lumOff val="25000"/>
                </a:schemeClr>
              </a:solidFill>
            </a:endParaRPr>
          </a:p>
          <a:p>
            <a:r>
              <a:rPr lang="en-US" sz="4000" dirty="0">
                <a:solidFill>
                  <a:schemeClr val="tx2">
                    <a:lumMod val="75000"/>
                    <a:lumOff val="25000"/>
                  </a:schemeClr>
                </a:solidFill>
                <a:hlinkClick r:id="rId10"/>
              </a:rPr>
              <a:t>National Technical Assistance Center on Transition</a:t>
            </a:r>
            <a:endParaRPr lang="en-US" sz="4000" dirty="0">
              <a:solidFill>
                <a:schemeClr val="tx2">
                  <a:lumMod val="75000"/>
                  <a:lumOff val="25000"/>
                </a:schemeClr>
              </a:solidFill>
            </a:endParaRPr>
          </a:p>
          <a:p>
            <a:r>
              <a:rPr lang="en-US" sz="4000" dirty="0">
                <a:solidFill>
                  <a:schemeClr val="tx2">
                    <a:lumMod val="75000"/>
                    <a:lumOff val="25000"/>
                  </a:schemeClr>
                </a:solidFill>
                <a:hlinkClick r:id="rId11"/>
              </a:rPr>
              <a:t>RENEW</a:t>
            </a:r>
            <a:endParaRPr lang="en-US" sz="4000" dirty="0">
              <a:solidFill>
                <a:schemeClr val="tx2">
                  <a:lumMod val="75000"/>
                  <a:lumOff val="25000"/>
                </a:schemeClr>
              </a:solidFill>
            </a:endParaRPr>
          </a:p>
          <a:p>
            <a:pPr marL="0" indent="0">
              <a:buFont typeface="Arial" panose="020B0604020202020204" pitchFamily="34" charset="0"/>
              <a:buNone/>
            </a:pPr>
            <a:endParaRPr lang="en-US" sz="4000" dirty="0">
              <a:solidFill>
                <a:schemeClr val="tx2">
                  <a:lumMod val="75000"/>
                  <a:lumOff val="25000"/>
                </a:schemeClr>
              </a:solidFill>
              <a:hlinkClick r:id="rId3"/>
            </a:endParaRPr>
          </a:p>
        </p:txBody>
      </p:sp>
    </p:spTree>
    <p:extLst>
      <p:ext uri="{BB962C8B-B14F-4D97-AF65-F5344CB8AC3E}">
        <p14:creationId xmlns:p14="http://schemas.microsoft.com/office/powerpoint/2010/main" val="12245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lstStyle/>
          <a:p>
            <a:r>
              <a:rPr lang="en-US" dirty="0">
                <a:solidFill>
                  <a:schemeClr val="tx2"/>
                </a:solidFill>
              </a:rPr>
              <a:t>Characteristics of a </a:t>
            </a:r>
            <a:r>
              <a:rPr lang="en-US" dirty="0">
                <a:solidFill>
                  <a:schemeClr val="accent1">
                    <a:lumMod val="75000"/>
                  </a:schemeClr>
                </a:solidFill>
              </a:rPr>
              <a:t>Change Agent</a:t>
            </a:r>
            <a:endParaRPr lang="en-US" dirty="0">
              <a:solidFill>
                <a:srgbClr val="193F45"/>
              </a:solidFill>
            </a:endParaRPr>
          </a:p>
        </p:txBody>
      </p:sp>
      <p:sp>
        <p:nvSpPr>
          <p:cNvPr id="3" name="Content Placeholder 2"/>
          <p:cNvSpPr>
            <a:spLocks noGrp="1"/>
          </p:cNvSpPr>
          <p:nvPr>
            <p:ph idx="1"/>
          </p:nvPr>
        </p:nvSpPr>
        <p:spPr>
          <a:xfrm>
            <a:off x="1018388" y="3153900"/>
            <a:ext cx="13310469" cy="8702677"/>
          </a:xfrm>
        </p:spPr>
        <p:txBody>
          <a:bodyPr lIns="217634" tIns="108818" rIns="217634" bIns="108818">
            <a:noAutofit/>
          </a:bodyPr>
          <a:lstStyle/>
          <a:p>
            <a:pPr>
              <a:lnSpc>
                <a:spcPct val="110000"/>
              </a:lnSpc>
            </a:pPr>
            <a:r>
              <a:rPr lang="en-US" sz="6600" dirty="0">
                <a:solidFill>
                  <a:schemeClr val="tx2">
                    <a:lumMod val="75000"/>
                    <a:lumOff val="25000"/>
                  </a:schemeClr>
                </a:solidFill>
              </a:rPr>
              <a:t>Clear vision</a:t>
            </a:r>
          </a:p>
          <a:p>
            <a:pPr>
              <a:lnSpc>
                <a:spcPct val="110000"/>
              </a:lnSpc>
            </a:pPr>
            <a:r>
              <a:rPr lang="en-US" sz="6600" dirty="0">
                <a:solidFill>
                  <a:schemeClr val="tx2">
                    <a:lumMod val="75000"/>
                    <a:lumOff val="25000"/>
                  </a:schemeClr>
                </a:solidFill>
              </a:rPr>
              <a:t>Patient yet persistent</a:t>
            </a:r>
          </a:p>
          <a:p>
            <a:pPr>
              <a:lnSpc>
                <a:spcPct val="110000"/>
              </a:lnSpc>
            </a:pPr>
            <a:r>
              <a:rPr lang="en-US" sz="6600" dirty="0">
                <a:solidFill>
                  <a:schemeClr val="tx2">
                    <a:lumMod val="75000"/>
                    <a:lumOff val="25000"/>
                  </a:schemeClr>
                </a:solidFill>
              </a:rPr>
              <a:t>Asks tough questions</a:t>
            </a:r>
          </a:p>
          <a:p>
            <a:pPr>
              <a:lnSpc>
                <a:spcPct val="110000"/>
              </a:lnSpc>
            </a:pPr>
            <a:r>
              <a:rPr lang="en-US" sz="6600" dirty="0">
                <a:solidFill>
                  <a:schemeClr val="tx2">
                    <a:lumMod val="75000"/>
                    <a:lumOff val="25000"/>
                  </a:schemeClr>
                </a:solidFill>
              </a:rPr>
              <a:t>Knowledgeable and leads by example</a:t>
            </a:r>
          </a:p>
          <a:p>
            <a:pPr>
              <a:lnSpc>
                <a:spcPct val="110000"/>
              </a:lnSpc>
            </a:pPr>
            <a:r>
              <a:rPr lang="en-US" sz="6600" dirty="0">
                <a:solidFill>
                  <a:schemeClr val="tx2">
                    <a:lumMod val="75000"/>
                    <a:lumOff val="25000"/>
                  </a:schemeClr>
                </a:solidFill>
              </a:rPr>
              <a:t>Strong relationships built on trust</a:t>
            </a: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DiscussionTopics.png"/>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786297" y="-1167794"/>
            <a:ext cx="14743405" cy="14708592"/>
          </a:xfrm>
          <a:prstGeom prst="rect">
            <a:avLst/>
          </a:prstGeom>
        </p:spPr>
      </p:pic>
    </p:spTree>
    <p:extLst>
      <p:ext uri="{BB962C8B-B14F-4D97-AF65-F5344CB8AC3E}">
        <p14:creationId xmlns:p14="http://schemas.microsoft.com/office/powerpoint/2010/main" val="32667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rPr>
              <a:t>Evidence-based strategy clearinghouses:</a:t>
            </a:r>
            <a:br>
              <a:rPr lang="en-US" dirty="0">
                <a:solidFill>
                  <a:schemeClr val="accent4">
                    <a:lumMod val="50000"/>
                  </a:schemeClr>
                </a:solidFill>
              </a:rPr>
            </a:br>
            <a:r>
              <a:rPr lang="en-US" dirty="0">
                <a:solidFill>
                  <a:schemeClr val="accent4">
                    <a:lumMod val="50000"/>
                  </a:schemeClr>
                </a:solidFill>
              </a:rPr>
              <a:t>Provide Student-Centered Supports</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675964" y="2986233"/>
            <a:ext cx="7855964" cy="8702677"/>
          </a:xfrm>
        </p:spPr>
        <p:txBody>
          <a:bodyPr>
            <a:noAutofit/>
          </a:bodyPr>
          <a:lstStyle/>
          <a:p>
            <a:pPr marL="0" indent="0">
              <a:buNone/>
            </a:pPr>
            <a:r>
              <a:rPr lang="en-US" sz="4000" dirty="0">
                <a:solidFill>
                  <a:schemeClr val="tx2">
                    <a:lumMod val="75000"/>
                    <a:lumOff val="25000"/>
                  </a:schemeClr>
                </a:solidFill>
              </a:rPr>
              <a:t>GENERAL</a:t>
            </a:r>
            <a:endParaRPr lang="en-US" sz="4000" dirty="0">
              <a:solidFill>
                <a:schemeClr val="tx2">
                  <a:lumMod val="75000"/>
                  <a:lumOff val="25000"/>
                </a:schemeClr>
              </a:solidFill>
              <a:hlinkClick r:id="rId3"/>
            </a:endParaRPr>
          </a:p>
          <a:p>
            <a:r>
              <a:rPr lang="en-US" sz="4000" dirty="0">
                <a:solidFill>
                  <a:schemeClr val="tx2">
                    <a:lumMod val="75000"/>
                    <a:lumOff val="25000"/>
                  </a:schemeClr>
                </a:solidFill>
                <a:hlinkClick r:id="rId4"/>
              </a:rPr>
              <a:t>National Center for School Engagement</a:t>
            </a:r>
            <a:endParaRPr lang="en-US" sz="4000" dirty="0">
              <a:solidFill>
                <a:schemeClr val="tx2">
                  <a:lumMod val="75000"/>
                  <a:lumOff val="25000"/>
                </a:schemeClr>
              </a:solidFill>
            </a:endParaRPr>
          </a:p>
          <a:p>
            <a:r>
              <a:rPr lang="en-US" sz="4000" dirty="0">
                <a:solidFill>
                  <a:schemeClr val="tx2">
                    <a:lumMod val="75000"/>
                    <a:lumOff val="25000"/>
                  </a:schemeClr>
                </a:solidFill>
                <a:hlinkClick r:id="rId5"/>
              </a:rPr>
              <a:t>Blueprints for Healthy Youth Development</a:t>
            </a:r>
            <a:endParaRPr lang="en-US" sz="4000" dirty="0">
              <a:solidFill>
                <a:schemeClr val="tx2">
                  <a:lumMod val="75000"/>
                  <a:lumOff val="25000"/>
                </a:schemeClr>
              </a:solidFill>
            </a:endParaRPr>
          </a:p>
          <a:p>
            <a:r>
              <a:rPr lang="en-US" sz="4000" dirty="0">
                <a:solidFill>
                  <a:schemeClr val="tx2">
                    <a:lumMod val="75000"/>
                    <a:lumOff val="25000"/>
                  </a:schemeClr>
                </a:solidFill>
                <a:hlinkClick r:id="rId6"/>
              </a:rPr>
              <a:t>SAMHSA Evidence-Based Practices Resource Center</a:t>
            </a:r>
            <a:endParaRPr lang="en-US" sz="4000" dirty="0">
              <a:solidFill>
                <a:schemeClr val="tx2">
                  <a:lumMod val="75000"/>
                  <a:lumOff val="25000"/>
                </a:schemeClr>
              </a:solidFill>
            </a:endParaRPr>
          </a:p>
          <a:p>
            <a:r>
              <a:rPr lang="en-US" sz="4000" dirty="0">
                <a:solidFill>
                  <a:schemeClr val="tx2">
                    <a:lumMod val="75000"/>
                    <a:lumOff val="25000"/>
                  </a:schemeClr>
                </a:solidFill>
                <a:hlinkClick r:id="rId7"/>
              </a:rPr>
              <a:t>Attendance Works</a:t>
            </a:r>
            <a:endParaRPr lang="en-US" sz="4000" dirty="0">
              <a:solidFill>
                <a:schemeClr val="tx2">
                  <a:lumMod val="75000"/>
                  <a:lumOff val="25000"/>
                </a:schemeClr>
              </a:solidFill>
            </a:endParaRPr>
          </a:p>
          <a:p>
            <a:pPr marL="0" indent="0">
              <a:buNone/>
            </a:pPr>
            <a:endParaRPr lang="en-US" sz="4000" dirty="0">
              <a:solidFill>
                <a:schemeClr val="tx2">
                  <a:lumMod val="75000"/>
                  <a:lumOff val="25000"/>
                </a:schemeClr>
              </a:solidFill>
              <a:hlinkClick r:id="rId3"/>
            </a:endParaRPr>
          </a:p>
          <a:p>
            <a:pPr marL="0" indent="0">
              <a:buNone/>
            </a:pPr>
            <a:r>
              <a:rPr lang="en-US" sz="4000" dirty="0">
                <a:solidFill>
                  <a:schemeClr val="tx2">
                    <a:lumMod val="75000"/>
                    <a:lumOff val="25000"/>
                  </a:schemeClr>
                </a:solidFill>
              </a:rPr>
              <a:t>SOCIAL EMOTIONAL LEARNING</a:t>
            </a:r>
            <a:endParaRPr lang="en-US" sz="4000" dirty="0">
              <a:solidFill>
                <a:schemeClr val="tx2">
                  <a:lumMod val="75000"/>
                  <a:lumOff val="25000"/>
                </a:schemeClr>
              </a:solidFill>
              <a:hlinkClick r:id="rId3"/>
            </a:endParaRPr>
          </a:p>
          <a:p>
            <a:pPr marL="861862" indent="-861862"/>
            <a:r>
              <a:rPr lang="en-US" sz="4000" dirty="0">
                <a:solidFill>
                  <a:schemeClr val="tx2">
                    <a:lumMod val="75000"/>
                    <a:lumOff val="25000"/>
                  </a:schemeClr>
                </a:solidFill>
                <a:hlinkClick r:id="rId3"/>
              </a:rPr>
              <a:t>CASEL</a:t>
            </a:r>
            <a:endParaRPr lang="en-US" sz="40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12">
            <a:extLst>
              <a:ext uri="{FF2B5EF4-FFF2-40B4-BE49-F238E27FC236}">
                <a16:creationId xmlns:a16="http://schemas.microsoft.com/office/drawing/2014/main" id="{5E2EF2BC-744F-438E-8C8A-8575F592CD22}"/>
              </a:ext>
            </a:extLst>
          </p:cNvPr>
          <p:cNvSpPr txBox="1">
            <a:spLocks/>
          </p:cNvSpPr>
          <p:nvPr/>
        </p:nvSpPr>
        <p:spPr>
          <a:xfrm>
            <a:off x="12188825" y="2986232"/>
            <a:ext cx="7855964" cy="8702677"/>
          </a:xfrm>
          <a:prstGeom prst="rect">
            <a:avLst/>
          </a:prstGeom>
        </p:spPr>
        <p:txBody>
          <a:bodyPr vert="horz" lIns="182811" tIns="91405" rIns="182811" bIns="91405" rtlCol="0">
            <a:noAutofit/>
          </a:bodyPr>
          <a:lst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tx2">
                    <a:lumMod val="75000"/>
                    <a:lumOff val="25000"/>
                  </a:schemeClr>
                </a:solidFill>
              </a:rPr>
              <a:t>MTSS</a:t>
            </a:r>
          </a:p>
          <a:p>
            <a:r>
              <a:rPr lang="en-US" sz="4000" dirty="0">
                <a:solidFill>
                  <a:schemeClr val="tx2">
                    <a:lumMod val="75000"/>
                    <a:lumOff val="25000"/>
                  </a:schemeClr>
                </a:solidFill>
                <a:hlinkClick r:id="rId8"/>
              </a:rPr>
              <a:t>National Center on Intensive Intervention</a:t>
            </a:r>
            <a:endParaRPr lang="en-US" sz="4000" dirty="0">
              <a:solidFill>
                <a:schemeClr val="tx2">
                  <a:lumMod val="75000"/>
                  <a:lumOff val="25000"/>
                </a:schemeClr>
              </a:solidFill>
            </a:endParaRPr>
          </a:p>
          <a:p>
            <a:r>
              <a:rPr lang="en-US" sz="4000" dirty="0">
                <a:solidFill>
                  <a:schemeClr val="tx2">
                    <a:lumMod val="75000"/>
                    <a:lumOff val="25000"/>
                  </a:schemeClr>
                </a:solidFill>
                <a:hlinkClick r:id="rId9"/>
              </a:rPr>
              <a:t>Consortium on Reading Excellence in Education</a:t>
            </a:r>
            <a:endParaRPr lang="en-US" sz="4000" dirty="0">
              <a:solidFill>
                <a:schemeClr val="tx2">
                  <a:lumMod val="75000"/>
                  <a:lumOff val="25000"/>
                </a:schemeClr>
              </a:solidFill>
            </a:endParaRPr>
          </a:p>
          <a:p>
            <a:r>
              <a:rPr lang="en-US" sz="4000" dirty="0">
                <a:solidFill>
                  <a:schemeClr val="tx2">
                    <a:lumMod val="75000"/>
                    <a:lumOff val="25000"/>
                  </a:schemeClr>
                </a:solidFill>
                <a:hlinkClick r:id="rId10"/>
              </a:rPr>
              <a:t>RTI Action Network</a:t>
            </a:r>
            <a:endParaRPr lang="en-US" sz="4000" dirty="0">
              <a:solidFill>
                <a:schemeClr val="tx2">
                  <a:lumMod val="75000"/>
                  <a:lumOff val="25000"/>
                </a:schemeClr>
              </a:solidFill>
            </a:endParaRPr>
          </a:p>
          <a:p>
            <a:r>
              <a:rPr lang="en-US" sz="4000" dirty="0">
                <a:solidFill>
                  <a:schemeClr val="tx2">
                    <a:lumMod val="75000"/>
                    <a:lumOff val="25000"/>
                  </a:schemeClr>
                </a:solidFill>
                <a:hlinkClick r:id="rId11"/>
              </a:rPr>
              <a:t>IDEAs That Work</a:t>
            </a:r>
            <a:endParaRPr lang="en-US" sz="4000" dirty="0">
              <a:solidFill>
                <a:schemeClr val="tx2">
                  <a:lumMod val="75000"/>
                  <a:lumOff val="25000"/>
                </a:schemeClr>
              </a:solidFill>
            </a:endParaRPr>
          </a:p>
          <a:p>
            <a:endParaRPr lang="en-US" sz="4000" dirty="0">
              <a:solidFill>
                <a:schemeClr val="tx2">
                  <a:lumMod val="75000"/>
                  <a:lumOff val="25000"/>
                </a:schemeClr>
              </a:solidFill>
            </a:endParaRPr>
          </a:p>
          <a:p>
            <a:pPr marL="0" indent="0">
              <a:buFont typeface="Arial" panose="020B0604020202020204" pitchFamily="34" charset="0"/>
              <a:buNone/>
            </a:pPr>
            <a:endParaRPr lang="en-US" sz="4000" dirty="0">
              <a:solidFill>
                <a:schemeClr val="tx2">
                  <a:lumMod val="75000"/>
                  <a:lumOff val="25000"/>
                </a:schemeClr>
              </a:solidFill>
            </a:endParaRPr>
          </a:p>
          <a:p>
            <a:pPr marL="861862" indent="-861862"/>
            <a:endParaRPr lang="en-US" sz="4000" dirty="0">
              <a:solidFill>
                <a:schemeClr val="tx2">
                  <a:lumMod val="75000"/>
                  <a:lumOff val="25000"/>
                </a:schemeClr>
              </a:solidFill>
            </a:endParaRPr>
          </a:p>
        </p:txBody>
      </p:sp>
    </p:spTree>
    <p:extLst>
      <p:ext uri="{BB962C8B-B14F-4D97-AF65-F5344CB8AC3E}">
        <p14:creationId xmlns:p14="http://schemas.microsoft.com/office/powerpoint/2010/main" val="13179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Additional resources</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675963" y="2700194"/>
            <a:ext cx="21025723" cy="8702677"/>
          </a:xfrm>
        </p:spPr>
        <p:txBody>
          <a:bodyPr>
            <a:noAutofit/>
          </a:bodyPr>
          <a:lstStyle/>
          <a:p>
            <a:pPr marL="861862" indent="-861862"/>
            <a:r>
              <a:rPr lang="en-US" sz="6100" dirty="0">
                <a:solidFill>
                  <a:schemeClr val="tx2">
                    <a:lumMod val="75000"/>
                    <a:lumOff val="25000"/>
                  </a:schemeClr>
                </a:solidFill>
                <a:hlinkClick r:id="rId3"/>
              </a:rPr>
              <a:t>National Implementation Research Network</a:t>
            </a:r>
            <a:endParaRPr lang="en-US" sz="6100" dirty="0">
              <a:solidFill>
                <a:schemeClr val="tx2">
                  <a:lumMod val="75000"/>
                  <a:lumOff val="25000"/>
                </a:schemeClr>
              </a:solidFill>
            </a:endParaRPr>
          </a:p>
          <a:p>
            <a:pPr marL="861862" indent="-861862"/>
            <a:endParaRPr lang="en-US" sz="6100" dirty="0">
              <a:solidFill>
                <a:schemeClr val="tx2">
                  <a:lumMod val="75000"/>
                  <a:lumOff val="25000"/>
                </a:schemeClr>
              </a:solidFill>
            </a:endParaRPr>
          </a:p>
          <a:p>
            <a:pPr marL="861862" indent="-861862"/>
            <a:r>
              <a:rPr lang="en-US" sz="6100" dirty="0">
                <a:solidFill>
                  <a:schemeClr val="tx2">
                    <a:lumMod val="75000"/>
                    <a:lumOff val="25000"/>
                  </a:schemeClr>
                </a:solidFill>
                <a:hlinkClick r:id="rId4"/>
              </a:rPr>
              <a:t>Evidence-Based Improvement: A Guide for States to Strengthen Their Frameworks and Supports Aligned to the Evidence Requirements of ESSA</a:t>
            </a:r>
            <a:endParaRPr lang="en-US" sz="6100" dirty="0">
              <a:solidFill>
                <a:schemeClr val="tx2">
                  <a:lumMod val="75000"/>
                  <a:lumOff val="25000"/>
                </a:schemeClr>
              </a:solidFill>
            </a:endParaRPr>
          </a:p>
          <a:p>
            <a:pPr marL="861862" indent="-861862"/>
            <a:endParaRPr lang="en-US" sz="6100" dirty="0">
              <a:solidFill>
                <a:schemeClr val="tx2">
                  <a:lumMod val="75000"/>
                  <a:lumOff val="25000"/>
                </a:schemeClr>
              </a:solidFill>
            </a:endParaRPr>
          </a:p>
          <a:p>
            <a:pPr marL="861862" indent="-861862"/>
            <a:r>
              <a:rPr lang="en-US" sz="6100" dirty="0">
                <a:solidFill>
                  <a:schemeClr val="tx2">
                    <a:lumMod val="75000"/>
                    <a:lumOff val="25000"/>
                  </a:schemeClr>
                </a:solidFill>
                <a:hlinkClick r:id="rId5"/>
              </a:rPr>
              <a:t>Selecting Evidence-Based Programs</a:t>
            </a:r>
            <a:endParaRPr lang="en-US" sz="6100" dirty="0">
              <a:solidFill>
                <a:schemeClr val="tx2">
                  <a:lumMod val="75000"/>
                  <a:lumOff val="25000"/>
                </a:schemeClr>
              </a:solidFill>
            </a:endParaRPr>
          </a:p>
          <a:p>
            <a:pPr marL="861862" indent="-861862"/>
            <a:endParaRPr lang="en-US" sz="6100" dirty="0">
              <a:solidFill>
                <a:schemeClr val="tx2">
                  <a:lumMod val="75000"/>
                  <a:lumOff val="25000"/>
                </a:schemeClr>
              </a:solidFill>
            </a:endParaRPr>
          </a:p>
          <a:p>
            <a:pPr marL="861862" indent="-861862"/>
            <a:r>
              <a:rPr lang="en-US" sz="6100" dirty="0">
                <a:solidFill>
                  <a:schemeClr val="tx2">
                    <a:lumMod val="75000"/>
                    <a:lumOff val="25000"/>
                  </a:schemeClr>
                </a:solidFill>
                <a:hlinkClick r:id="rId6"/>
              </a:rPr>
              <a:t>A Framework for Effectively Implementing Evidence-Based Programs and Practices (EBPs)</a:t>
            </a:r>
            <a:endParaRPr lang="en-US" sz="6100" dirty="0">
              <a:solidFill>
                <a:schemeClr val="tx2">
                  <a:lumMod val="75000"/>
                  <a:lumOff val="25000"/>
                </a:schemeClr>
              </a:solidFill>
            </a:endParaRPr>
          </a:p>
          <a:p>
            <a:pPr marL="861862" indent="-861862"/>
            <a:endParaRPr lang="en-US" sz="6100" dirty="0">
              <a:solidFill>
                <a:schemeClr val="tx2">
                  <a:lumMod val="75000"/>
                  <a:lumOff val="25000"/>
                </a:schemeClr>
              </a:solidFill>
            </a:endParaRP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2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ERC Sneak Peek</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7C4E4B9-727D-40B7-81EF-EBE02C5DF59F}"/>
              </a:ext>
            </a:extLst>
          </p:cNvPr>
          <p:cNvPicPr>
            <a:picLocks noChangeAspect="1"/>
          </p:cNvPicPr>
          <p:nvPr/>
        </p:nvPicPr>
        <p:blipFill rotWithShape="1">
          <a:blip r:embed="rId3"/>
          <a:srcRect l="5927" t="11616" r="73467" b="74377"/>
          <a:stretch/>
        </p:blipFill>
        <p:spPr>
          <a:xfrm>
            <a:off x="2992582" y="3657599"/>
            <a:ext cx="16740552" cy="6400801"/>
          </a:xfrm>
          <a:prstGeom prst="rect">
            <a:avLst/>
          </a:prstGeom>
        </p:spPr>
      </p:pic>
    </p:spTree>
    <p:extLst>
      <p:ext uri="{BB962C8B-B14F-4D97-AF65-F5344CB8AC3E}">
        <p14:creationId xmlns:p14="http://schemas.microsoft.com/office/powerpoint/2010/main" val="236683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IV (Guidelines pages 7-9; Template pages 6-19)</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Explore the contents of this section IV.B.  </a:t>
            </a:r>
          </a:p>
          <a:p>
            <a:pPr lvl="2">
              <a:buFont typeface="Courier New" panose="02070309020205020404" pitchFamily="49" charset="0"/>
              <a:buChar char="o"/>
            </a:pPr>
            <a:r>
              <a:rPr lang="en-US" sz="5000" dirty="0">
                <a:solidFill>
                  <a:schemeClr val="tx2">
                    <a:lumMod val="75000"/>
                    <a:lumOff val="25000"/>
                  </a:schemeClr>
                </a:solidFill>
              </a:rPr>
              <a:t>What key shifts do you anticipate supporting as schools develop their action plans?</a:t>
            </a:r>
          </a:p>
          <a:p>
            <a:pPr lvl="2">
              <a:buFont typeface="Courier New" panose="02070309020205020404" pitchFamily="49" charset="0"/>
              <a:buChar char="o"/>
            </a:pPr>
            <a:r>
              <a:rPr lang="en-US" sz="5000" dirty="0">
                <a:solidFill>
                  <a:schemeClr val="tx2">
                    <a:lumMod val="75000"/>
                    <a:lumOff val="25000"/>
                  </a:schemeClr>
                </a:solidFill>
              </a:rPr>
              <a:t>What questions do you have about this section?</a:t>
            </a:r>
          </a:p>
          <a:p>
            <a:pPr marL="1775918" lvl="1" indent="-861862"/>
            <a:endParaRPr lang="en-US" sz="5300" dirty="0">
              <a:solidFill>
                <a:schemeClr val="tx2">
                  <a:lumMod val="75000"/>
                  <a:lumOff val="25000"/>
                </a:schemeClr>
              </a:solidFill>
            </a:endParaRP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8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Key Shifts: </a:t>
            </a:r>
            <a:r>
              <a:rPr lang="en-US" dirty="0">
                <a:solidFill>
                  <a:schemeClr val="accent4">
                    <a:lumMod val="50000"/>
                  </a:schemeClr>
                </a:solidFill>
              </a:rPr>
              <a:t>Action Plans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00ADCDE-E21D-4906-A27A-EFF5D3CFFABB}"/>
              </a:ext>
            </a:extLst>
          </p:cNvPr>
          <p:cNvPicPr>
            <a:picLocks noChangeAspect="1"/>
          </p:cNvPicPr>
          <p:nvPr/>
        </p:nvPicPr>
        <p:blipFill rotWithShape="1">
          <a:blip r:embed="rId3"/>
          <a:srcRect l="23654" t="12423" r="43013" b="12964"/>
          <a:stretch/>
        </p:blipFill>
        <p:spPr>
          <a:xfrm>
            <a:off x="7258689" y="2623416"/>
            <a:ext cx="8201892" cy="10326926"/>
          </a:xfrm>
          <a:prstGeom prst="rect">
            <a:avLst/>
          </a:prstGeom>
        </p:spPr>
      </p:pic>
      <p:sp>
        <p:nvSpPr>
          <p:cNvPr id="9" name="Rectangle: Rounded Corners 8">
            <a:extLst>
              <a:ext uri="{FF2B5EF4-FFF2-40B4-BE49-F238E27FC236}">
                <a16:creationId xmlns:a16="http://schemas.microsoft.com/office/drawing/2014/main" id="{FD5B1CC7-4F6B-49D5-BCC1-AC64C166817E}"/>
              </a:ext>
            </a:extLst>
          </p:cNvPr>
          <p:cNvSpPr/>
          <p:nvPr/>
        </p:nvSpPr>
        <p:spPr>
          <a:xfrm>
            <a:off x="11359635" y="4184073"/>
            <a:ext cx="4099855" cy="166254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BEF88D4-C575-49C8-BEE2-FAC57615B902}"/>
              </a:ext>
            </a:extLst>
          </p:cNvPr>
          <p:cNvSpPr/>
          <p:nvPr/>
        </p:nvSpPr>
        <p:spPr>
          <a:xfrm>
            <a:off x="11359634" y="7735934"/>
            <a:ext cx="4099855" cy="1662545"/>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C644AA8-F80F-4E24-A199-7E7E52237C9E}"/>
              </a:ext>
            </a:extLst>
          </p:cNvPr>
          <p:cNvSpPr/>
          <p:nvPr/>
        </p:nvSpPr>
        <p:spPr>
          <a:xfrm>
            <a:off x="11358542" y="9307966"/>
            <a:ext cx="4099855" cy="2183730"/>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0333B5D-9A64-43DA-8B46-5FB8F3A73AA8}"/>
              </a:ext>
            </a:extLst>
          </p:cNvPr>
          <p:cNvSpPr/>
          <p:nvPr/>
        </p:nvSpPr>
        <p:spPr>
          <a:xfrm>
            <a:off x="11360726" y="11401182"/>
            <a:ext cx="4099855" cy="620713"/>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419485-2228-439A-BC11-6BF6F82AF131}"/>
              </a:ext>
            </a:extLst>
          </p:cNvPr>
          <p:cNvSpPr/>
          <p:nvPr/>
        </p:nvSpPr>
        <p:spPr>
          <a:xfrm>
            <a:off x="6733309" y="4540441"/>
            <a:ext cx="4876800" cy="1016598"/>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292483-ADF9-430D-999A-3D7AF76C726C}"/>
              </a:ext>
            </a:extLst>
          </p:cNvPr>
          <p:cNvSpPr/>
          <p:nvPr/>
        </p:nvSpPr>
        <p:spPr>
          <a:xfrm>
            <a:off x="6400800" y="7798315"/>
            <a:ext cx="5569527" cy="1662545"/>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0CAB7B-53C4-4BBB-B751-733331FB7F1C}"/>
              </a:ext>
            </a:extLst>
          </p:cNvPr>
          <p:cNvSpPr/>
          <p:nvPr/>
        </p:nvSpPr>
        <p:spPr>
          <a:xfrm>
            <a:off x="6400800" y="9307965"/>
            <a:ext cx="5289159" cy="1164769"/>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78FA53F-AE82-4184-80D3-1D33E676726E}"/>
              </a:ext>
            </a:extLst>
          </p:cNvPr>
          <p:cNvSpPr/>
          <p:nvPr/>
        </p:nvSpPr>
        <p:spPr>
          <a:xfrm>
            <a:off x="6400800" y="7018292"/>
            <a:ext cx="5289159" cy="1016598"/>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9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Dig into the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Section V (Guidelines page 10; Template page 20)</a:t>
            </a:r>
          </a:p>
          <a:p>
            <a:pPr marL="1775918" lvl="1" indent="-861862"/>
            <a:endParaRPr lang="en-US" sz="5300" dirty="0">
              <a:solidFill>
                <a:schemeClr val="tx2">
                  <a:lumMod val="75000"/>
                  <a:lumOff val="25000"/>
                </a:schemeClr>
              </a:solidFill>
            </a:endParaRPr>
          </a:p>
          <a:p>
            <a:pPr marL="1775918" lvl="1" indent="-861862"/>
            <a:r>
              <a:rPr lang="en-US" sz="5300" dirty="0">
                <a:solidFill>
                  <a:schemeClr val="tx2">
                    <a:lumMod val="75000"/>
                    <a:lumOff val="25000"/>
                  </a:schemeClr>
                </a:solidFill>
              </a:rPr>
              <a:t>Explore the contents of this section. </a:t>
            </a:r>
          </a:p>
          <a:p>
            <a:pPr marL="1775918" lvl="1" indent="-861862"/>
            <a:r>
              <a:rPr lang="en-US" sz="5300" dirty="0">
                <a:solidFill>
                  <a:schemeClr val="tx2">
                    <a:lumMod val="75000"/>
                    <a:lumOff val="25000"/>
                  </a:schemeClr>
                </a:solidFill>
              </a:rPr>
              <a:t>What questions do you have? </a:t>
            </a: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40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Key Shifts: </a:t>
            </a:r>
            <a:r>
              <a:rPr lang="en-US" dirty="0">
                <a:solidFill>
                  <a:schemeClr val="accent4">
                    <a:lumMod val="50000"/>
                  </a:schemeClr>
                </a:solidFill>
              </a:rPr>
              <a:t>School Improvement Plan Review and Feedback</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675964" y="2784978"/>
            <a:ext cx="21025723" cy="8702677"/>
          </a:xfrm>
        </p:spPr>
        <p:txBody>
          <a:bodyPr>
            <a:noAutofit/>
          </a:bodyPr>
          <a:lstStyle/>
          <a:p>
            <a:pPr marL="861862" indent="-861862"/>
            <a:r>
              <a:rPr lang="en-US" sz="5000" dirty="0">
                <a:solidFill>
                  <a:schemeClr val="tx2">
                    <a:lumMod val="75000"/>
                    <a:lumOff val="25000"/>
                  </a:schemeClr>
                </a:solidFill>
              </a:rPr>
              <a:t>To ensure that the broader school community is provided an opportunity to review and provide feedback on the School Improvement Plan, LEAs and schools may choose between two options:</a:t>
            </a:r>
          </a:p>
          <a:p>
            <a:pPr marL="1775918" lvl="1" indent="-861862"/>
            <a:r>
              <a:rPr lang="en-US" dirty="0">
                <a:solidFill>
                  <a:schemeClr val="tx2">
                    <a:lumMod val="75000"/>
                    <a:lumOff val="25000"/>
                  </a:schemeClr>
                </a:solidFill>
              </a:rPr>
              <a:t>Option 1: Post the complete, pre-approved School Improvement Plan for 28 days on the LEA or school website, offering an opportunity for the general public to review all contents of the plan and provide feedback</a:t>
            </a:r>
          </a:p>
          <a:p>
            <a:pPr marL="1775918" lvl="1" indent="-861862"/>
            <a:r>
              <a:rPr lang="en-US" dirty="0">
                <a:solidFill>
                  <a:schemeClr val="tx2">
                    <a:lumMod val="75000"/>
                    <a:lumOff val="25000"/>
                  </a:schemeClr>
                </a:solidFill>
              </a:rPr>
              <a:t>Option 2:  Meaningfully engage the broader school community in review and feedback on the completed, pre-approved plan through focus groups, surveys, or community meeting</a:t>
            </a:r>
          </a:p>
          <a:p>
            <a:pPr marL="861862" indent="-861862"/>
            <a:endParaRPr lang="en-US" sz="5000" dirty="0">
              <a:solidFill>
                <a:schemeClr val="tx2">
                  <a:lumMod val="75000"/>
                  <a:lumOff val="25000"/>
                </a:schemeClr>
              </a:solidFill>
            </a:endParaRPr>
          </a:p>
          <a:p>
            <a:pPr marL="861862" indent="-861862"/>
            <a:r>
              <a:rPr lang="en-US" sz="5000" dirty="0">
                <a:solidFill>
                  <a:schemeClr val="tx2">
                    <a:lumMod val="75000"/>
                    <a:lumOff val="25000"/>
                  </a:schemeClr>
                </a:solidFill>
              </a:rPr>
              <a:t>LEAs must provide evidence of engagement of stakeholders providing them an opportunity to review the School Improvement plan(s) and provide feedback, as well as demonstration that the feedback was considered in finalizing the School Improvement Plan(s).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0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Dissemination of Links to Fillable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018388" y="3131127"/>
            <a:ext cx="21683299" cy="9222801"/>
          </a:xfrm>
        </p:spPr>
        <p:txBody>
          <a:bodyPr>
            <a:noAutofit/>
          </a:bodyPr>
          <a:lstStyle/>
          <a:p>
            <a:r>
              <a:rPr lang="en-US" dirty="0">
                <a:solidFill>
                  <a:schemeClr val="tx2"/>
                </a:solidFill>
              </a:rPr>
              <a:t>In the next two weeks, you will receive a link providing you access to a fillable version of the School Improvement Plan through Microsoft OneDrive. This is the process you will use to complete and submit your final plan. The email will be sent from Carrie Anderson (</a:t>
            </a:r>
            <a:r>
              <a:rPr lang="en-US" dirty="0">
                <a:solidFill>
                  <a:schemeClr val="tx2"/>
                </a:solidFill>
                <a:hlinkClick r:id="rId3"/>
              </a:rPr>
              <a:t>carranders@pa.gov</a:t>
            </a:r>
            <a:r>
              <a:rPr lang="en-US" dirty="0">
                <a:solidFill>
                  <a:schemeClr val="tx2"/>
                </a:solidFill>
              </a:rPr>
              <a:t>) on the following timeline:</a:t>
            </a:r>
          </a:p>
          <a:p>
            <a:endParaRPr lang="en-US" dirty="0">
              <a:solidFill>
                <a:schemeClr val="tx2"/>
              </a:solidFill>
            </a:endParaRPr>
          </a:p>
          <a:p>
            <a:pPr lvl="1">
              <a:buFont typeface="Courier New" panose="02070309020205020404" pitchFamily="49" charset="0"/>
              <a:buChar char="o"/>
            </a:pPr>
            <a:r>
              <a:rPr lang="en-US" sz="5000" dirty="0">
                <a:solidFill>
                  <a:schemeClr val="tx2"/>
                </a:solidFill>
                <a:highlight>
                  <a:srgbClr val="FFFF00"/>
                </a:highlight>
              </a:rPr>
              <a:t>Monday, March 4 – non-Title I A-TSI schools</a:t>
            </a:r>
          </a:p>
          <a:p>
            <a:pPr lvl="1">
              <a:buFont typeface="Courier New" panose="02070309020205020404" pitchFamily="49" charset="0"/>
              <a:buChar char="o"/>
            </a:pPr>
            <a:r>
              <a:rPr lang="en-US" sz="5000" dirty="0">
                <a:solidFill>
                  <a:schemeClr val="tx2"/>
                </a:solidFill>
              </a:rPr>
              <a:t>Wednesday, March 6 – Title I A-TSI schools</a:t>
            </a:r>
          </a:p>
          <a:p>
            <a:pPr lvl="1">
              <a:buFont typeface="Courier New" panose="02070309020205020404" pitchFamily="49" charset="0"/>
              <a:buChar char="o"/>
            </a:pPr>
            <a:r>
              <a:rPr lang="en-US" sz="5000" dirty="0">
                <a:solidFill>
                  <a:schemeClr val="tx2"/>
                </a:solidFill>
              </a:rPr>
              <a:t>Friday, March 8 – LEAs with both A-TSI and CSI schools</a:t>
            </a:r>
          </a:p>
          <a:p>
            <a:pPr lvl="1">
              <a:buFont typeface="Courier New" panose="02070309020205020404" pitchFamily="49" charset="0"/>
              <a:buChar char="o"/>
            </a:pPr>
            <a:r>
              <a:rPr lang="en-US" sz="5000" dirty="0">
                <a:solidFill>
                  <a:schemeClr val="tx2"/>
                </a:solidFill>
              </a:rPr>
              <a:t>Tuesday, March 12 – CSI schools</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54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Plan Submission and Required Approvals</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a:xfrm>
            <a:off x="1018388" y="3131127"/>
            <a:ext cx="21683299" cy="9222801"/>
          </a:xfrm>
        </p:spPr>
        <p:txBody>
          <a:bodyPr>
            <a:noAutofit/>
          </a:bodyPr>
          <a:lstStyle/>
          <a:p>
            <a:pPr marL="0" indent="0">
              <a:buNone/>
            </a:pPr>
            <a:r>
              <a:rPr lang="en-US" dirty="0"/>
              <a:t>Final, fully approved School Improvement Plans for all designated schools are due to PDE no later than close of business on </a:t>
            </a:r>
            <a:r>
              <a:rPr lang="en-US" b="1" dirty="0"/>
              <a:t>June 30, 2019</a:t>
            </a:r>
            <a:r>
              <a:rPr lang="en-US" dirty="0"/>
              <a:t>.  </a:t>
            </a:r>
          </a:p>
          <a:p>
            <a:pPr marL="0" indent="0">
              <a:buNone/>
            </a:pPr>
            <a:endParaRPr lang="en-US" sz="5000" dirty="0">
              <a:solidFill>
                <a:schemeClr val="tx2"/>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619647EF-19C7-4A18-BA75-E6C402B9BDF4}"/>
              </a:ext>
            </a:extLst>
          </p:cNvPr>
          <p:cNvGraphicFramePr>
            <a:graphicFrameLocks noGrp="1"/>
          </p:cNvGraphicFramePr>
          <p:nvPr>
            <p:extLst>
              <p:ext uri="{D42A27DB-BD31-4B8C-83A1-F6EECF244321}">
                <p14:modId xmlns:p14="http://schemas.microsoft.com/office/powerpoint/2010/main" val="2953469105"/>
              </p:ext>
            </p:extLst>
          </p:nvPr>
        </p:nvGraphicFramePr>
        <p:xfrm>
          <a:off x="1018388" y="5219700"/>
          <a:ext cx="21952446" cy="6347460"/>
        </p:xfrm>
        <a:graphic>
          <a:graphicData uri="http://schemas.openxmlformats.org/drawingml/2006/table">
            <a:tbl>
              <a:tblPr firstRow="1" bandRow="1">
                <a:tableStyleId>{7DF18680-E054-41AD-8BC1-D1AEF772440D}</a:tableStyleId>
              </a:tblPr>
              <a:tblGrid>
                <a:gridCol w="3658741">
                  <a:extLst>
                    <a:ext uri="{9D8B030D-6E8A-4147-A177-3AD203B41FA5}">
                      <a16:colId xmlns:a16="http://schemas.microsoft.com/office/drawing/2014/main" val="1423006426"/>
                    </a:ext>
                  </a:extLst>
                </a:gridCol>
                <a:gridCol w="3658741">
                  <a:extLst>
                    <a:ext uri="{9D8B030D-6E8A-4147-A177-3AD203B41FA5}">
                      <a16:colId xmlns:a16="http://schemas.microsoft.com/office/drawing/2014/main" val="252773554"/>
                    </a:ext>
                  </a:extLst>
                </a:gridCol>
                <a:gridCol w="3658741">
                  <a:extLst>
                    <a:ext uri="{9D8B030D-6E8A-4147-A177-3AD203B41FA5}">
                      <a16:colId xmlns:a16="http://schemas.microsoft.com/office/drawing/2014/main" val="1204958149"/>
                    </a:ext>
                  </a:extLst>
                </a:gridCol>
                <a:gridCol w="3658741">
                  <a:extLst>
                    <a:ext uri="{9D8B030D-6E8A-4147-A177-3AD203B41FA5}">
                      <a16:colId xmlns:a16="http://schemas.microsoft.com/office/drawing/2014/main" val="2175159533"/>
                    </a:ext>
                  </a:extLst>
                </a:gridCol>
                <a:gridCol w="3658741">
                  <a:extLst>
                    <a:ext uri="{9D8B030D-6E8A-4147-A177-3AD203B41FA5}">
                      <a16:colId xmlns:a16="http://schemas.microsoft.com/office/drawing/2014/main" val="2010108563"/>
                    </a:ext>
                  </a:extLst>
                </a:gridCol>
                <a:gridCol w="3658741">
                  <a:extLst>
                    <a:ext uri="{9D8B030D-6E8A-4147-A177-3AD203B41FA5}">
                      <a16:colId xmlns:a16="http://schemas.microsoft.com/office/drawing/2014/main" val="3247476324"/>
                    </a:ext>
                  </a:extLst>
                </a:gridCol>
              </a:tblGrid>
              <a:tr h="1333500">
                <a:tc>
                  <a:txBody>
                    <a:bodyPr/>
                    <a:lstStyle/>
                    <a:p>
                      <a:pPr algn="ctr"/>
                      <a:endParaRPr lang="en-US" dirty="0"/>
                    </a:p>
                  </a:txBody>
                  <a:tcPr anchor="ctr"/>
                </a:tc>
                <a:tc>
                  <a:txBody>
                    <a:bodyPr/>
                    <a:lstStyle/>
                    <a:p>
                      <a:pPr algn="ctr"/>
                      <a:r>
                        <a:rPr lang="en-US" dirty="0"/>
                        <a:t>School Leader</a:t>
                      </a:r>
                    </a:p>
                  </a:txBody>
                  <a:tcPr anchor="ctr"/>
                </a:tc>
                <a:tc>
                  <a:txBody>
                    <a:bodyPr/>
                    <a:lstStyle/>
                    <a:p>
                      <a:pPr algn="ctr"/>
                      <a:r>
                        <a:rPr lang="en-US" dirty="0"/>
                        <a:t>Superintendent/Chief Charter School Administrator</a:t>
                      </a:r>
                    </a:p>
                  </a:txBody>
                  <a:tcPr anchor="ctr"/>
                </a:tc>
                <a:tc>
                  <a:txBody>
                    <a:bodyPr/>
                    <a:lstStyle/>
                    <a:p>
                      <a:pPr algn="ctr"/>
                      <a:r>
                        <a:rPr lang="en-US" dirty="0"/>
                        <a:t>Board President*</a:t>
                      </a:r>
                    </a:p>
                  </a:txBody>
                  <a:tcPr anchor="ctr"/>
                </a:tc>
                <a:tc>
                  <a:txBody>
                    <a:bodyPr/>
                    <a:lstStyle/>
                    <a:p>
                      <a:pPr algn="ctr"/>
                      <a:r>
                        <a:rPr lang="en-US" dirty="0"/>
                        <a:t>CSI School Improvement Facilitator</a:t>
                      </a:r>
                    </a:p>
                  </a:txBody>
                  <a:tcPr anchor="ctr"/>
                </a:tc>
                <a:tc>
                  <a:txBody>
                    <a:bodyPr/>
                    <a:lstStyle/>
                    <a:p>
                      <a:pPr algn="ctr"/>
                      <a:r>
                        <a:rPr lang="en-US" dirty="0"/>
                        <a:t>IU A-TSI Designee</a:t>
                      </a:r>
                    </a:p>
                  </a:txBody>
                  <a:tcPr anchor="ctr"/>
                </a:tc>
                <a:extLst>
                  <a:ext uri="{0D108BD9-81ED-4DB2-BD59-A6C34878D82A}">
                    <a16:rowId xmlns:a16="http://schemas.microsoft.com/office/drawing/2014/main" val="77263446"/>
                  </a:ext>
                </a:extLst>
              </a:tr>
              <a:tr h="1333500">
                <a:tc>
                  <a:txBody>
                    <a:bodyPr/>
                    <a:lstStyle/>
                    <a:p>
                      <a:pPr algn="ctr"/>
                      <a:r>
                        <a:rPr lang="en-US" dirty="0"/>
                        <a:t>Non-Title I A-TSI Schools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1556511314"/>
                  </a:ext>
                </a:extLst>
              </a:tr>
              <a:tr h="1333500">
                <a:tc>
                  <a:txBody>
                    <a:bodyPr/>
                    <a:lstStyle/>
                    <a:p>
                      <a:pPr algn="ctr"/>
                      <a:r>
                        <a:rPr lang="en-US" dirty="0"/>
                        <a:t>Title I A-TSI Schools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1774509511"/>
                  </a:ext>
                </a:extLst>
              </a:tr>
              <a:tr h="1333500">
                <a:tc>
                  <a:txBody>
                    <a:bodyPr/>
                    <a:lstStyle/>
                    <a:p>
                      <a:pPr algn="ctr"/>
                      <a:r>
                        <a:rPr lang="en-US" dirty="0"/>
                        <a:t>CSI Schools</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tc>
                  <a:txBody>
                    <a:bodyPr/>
                    <a:lstStyle/>
                    <a:p>
                      <a:pPr algn="ctr"/>
                      <a:endParaRPr lang="en-US" dirty="0"/>
                    </a:p>
                  </a:txBody>
                  <a:tcPr anchor="ctr"/>
                </a:tc>
                <a:extLst>
                  <a:ext uri="{0D108BD9-81ED-4DB2-BD59-A6C34878D82A}">
                    <a16:rowId xmlns:a16="http://schemas.microsoft.com/office/drawing/2014/main" val="2626362585"/>
                  </a:ext>
                </a:extLst>
              </a:tr>
            </a:tbl>
          </a:graphicData>
        </a:graphic>
      </p:graphicFrame>
      <p:sp>
        <p:nvSpPr>
          <p:cNvPr id="3" name="TextBox 2">
            <a:extLst>
              <a:ext uri="{FF2B5EF4-FFF2-40B4-BE49-F238E27FC236}">
                <a16:creationId xmlns:a16="http://schemas.microsoft.com/office/drawing/2014/main" id="{FA6AAF66-5EDC-4C6B-949C-A2CA13E4C8C9}"/>
              </a:ext>
            </a:extLst>
          </p:cNvPr>
          <p:cNvSpPr txBox="1"/>
          <p:nvPr/>
        </p:nvSpPr>
        <p:spPr>
          <a:xfrm>
            <a:off x="1219200" y="11887200"/>
            <a:ext cx="21751634" cy="1231106"/>
          </a:xfrm>
          <a:prstGeom prst="rect">
            <a:avLst/>
          </a:prstGeom>
          <a:noFill/>
        </p:spPr>
        <p:txBody>
          <a:bodyPr wrap="square" rtlCol="0">
            <a:spAutoFit/>
          </a:bodyPr>
          <a:lstStyle/>
          <a:p>
            <a:r>
              <a:rPr lang="en-US" dirty="0"/>
              <a:t>*LEAs must consult with their Board to determine whether the full board must review and approve the A-TSI and/or CSI School Improvement Plan(s) or whether the Board President may act on behalf of the School Board</a:t>
            </a:r>
          </a:p>
        </p:txBody>
      </p:sp>
    </p:spTree>
    <p:extLst>
      <p:ext uri="{BB962C8B-B14F-4D97-AF65-F5344CB8AC3E}">
        <p14:creationId xmlns:p14="http://schemas.microsoft.com/office/powerpoint/2010/main" val="249140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24377650" cy="14252221"/>
          </a:xfrm>
          <a:prstGeom prst="rect">
            <a:avLst/>
          </a:prstGeom>
          <a:gradFill flip="none" rotWithShape="1">
            <a:gsLst>
              <a:gs pos="0">
                <a:schemeClr val="accent1">
                  <a:satMod val="103000"/>
                  <a:lumMod val="102000"/>
                  <a:tint val="94000"/>
                  <a:alpha val="23000"/>
                </a:schemeClr>
              </a:gs>
              <a:gs pos="50000">
                <a:schemeClr val="accent1">
                  <a:satMod val="110000"/>
                  <a:lumMod val="100000"/>
                  <a:shade val="100000"/>
                  <a:alpha val="23000"/>
                </a:schemeClr>
              </a:gs>
              <a:gs pos="100000">
                <a:schemeClr val="accent1">
                  <a:lumMod val="99000"/>
                  <a:satMod val="120000"/>
                  <a:shade val="78000"/>
                  <a:alpha val="23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a:endParaRPr lang="en-US"/>
          </a:p>
        </p:txBody>
      </p:sp>
      <p:sp>
        <p:nvSpPr>
          <p:cNvPr id="2" name="Title 1">
            <a:extLst>
              <a:ext uri="{FF2B5EF4-FFF2-40B4-BE49-F238E27FC236}">
                <a16:creationId xmlns:a16="http://schemas.microsoft.com/office/drawing/2014/main" id="{1834D016-C977-4699-8E7A-7F0F2870AF54}"/>
              </a:ext>
            </a:extLst>
          </p:cNvPr>
          <p:cNvSpPr>
            <a:spLocks noGrp="1"/>
          </p:cNvSpPr>
          <p:nvPr>
            <p:ph type="title"/>
          </p:nvPr>
        </p:nvSpPr>
        <p:spPr>
          <a:xfrm>
            <a:off x="1524126" y="1674727"/>
            <a:ext cx="21025723" cy="1909496"/>
          </a:xfrm>
        </p:spPr>
        <p:txBody>
          <a:bodyPr lIns="217634" tIns="108818" rIns="217634" bIns="108818"/>
          <a:lstStyle/>
          <a:p>
            <a:pPr algn="ctr"/>
            <a:r>
              <a:rPr lang="en-US" dirty="0">
                <a:solidFill>
                  <a:srgbClr val="193F45"/>
                </a:solidFill>
              </a:rPr>
              <a:t>Closing Thoughts:</a:t>
            </a:r>
          </a:p>
        </p:txBody>
      </p:sp>
      <p:sp>
        <p:nvSpPr>
          <p:cNvPr id="3" name="Content Placeholder 2">
            <a:extLst>
              <a:ext uri="{FF2B5EF4-FFF2-40B4-BE49-F238E27FC236}">
                <a16:creationId xmlns:a16="http://schemas.microsoft.com/office/drawing/2014/main" id="{681F95AC-F33D-4D45-A8C7-8107DC674DF5}"/>
              </a:ext>
            </a:extLst>
          </p:cNvPr>
          <p:cNvSpPr>
            <a:spLocks noGrp="1"/>
          </p:cNvSpPr>
          <p:nvPr>
            <p:ph idx="1"/>
          </p:nvPr>
        </p:nvSpPr>
        <p:spPr>
          <a:xfrm>
            <a:off x="1524126" y="5475113"/>
            <a:ext cx="21280456" cy="6370815"/>
          </a:xfrm>
        </p:spPr>
        <p:txBody>
          <a:bodyPr lIns="217634" tIns="108818" rIns="217634" bIns="108818">
            <a:noAutofit/>
          </a:bodyPr>
          <a:lstStyle/>
          <a:p>
            <a:pPr marL="0" indent="0" algn="ctr">
              <a:lnSpc>
                <a:spcPct val="80000"/>
              </a:lnSpc>
              <a:buNone/>
            </a:pPr>
            <a:r>
              <a:rPr lang="en-US" sz="8000" i="1" dirty="0">
                <a:solidFill>
                  <a:schemeClr val="tx2"/>
                </a:solidFill>
              </a:rPr>
              <a:t>How would you describe your role in the planning process?</a:t>
            </a:r>
          </a:p>
        </p:txBody>
      </p:sp>
      <p:cxnSp>
        <p:nvCxnSpPr>
          <p:cNvPr id="4" name="Straight Connector 3"/>
          <p:cNvCxnSpPr/>
          <p:nvPr/>
        </p:nvCxnSpPr>
        <p:spPr>
          <a:xfrm>
            <a:off x="8074148" y="4100075"/>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0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7931" t="40874" r="33764" b="4134"/>
          <a:stretch/>
        </p:blipFill>
        <p:spPr>
          <a:xfrm>
            <a:off x="11881901" y="1241779"/>
            <a:ext cx="11577248" cy="11176000"/>
          </a:xfr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7107141" y="411832"/>
            <a:ext cx="16769552" cy="12750960"/>
          </a:xfrm>
          <a:prstGeom prst="rect">
            <a:avLst/>
          </a:prstGeom>
        </p:spPr>
      </p:pic>
      <p:sp>
        <p:nvSpPr>
          <p:cNvPr id="2" name="Title 1"/>
          <p:cNvSpPr>
            <a:spLocks noGrp="1"/>
          </p:cNvSpPr>
          <p:nvPr>
            <p:ph type="title" idx="4294967295"/>
          </p:nvPr>
        </p:nvSpPr>
        <p:spPr>
          <a:xfrm>
            <a:off x="1241815" y="7651574"/>
            <a:ext cx="9988550" cy="2651125"/>
          </a:xfrm>
        </p:spPr>
        <p:txBody>
          <a:bodyPr lIns="217634" tIns="108818" rIns="217634" bIns="108818">
            <a:noAutofit/>
          </a:bodyPr>
          <a:lstStyle/>
          <a:p>
            <a:pPr>
              <a:lnSpc>
                <a:spcPct val="100000"/>
              </a:lnSpc>
            </a:pPr>
            <a:r>
              <a:rPr lang="en-US" dirty="0">
                <a:solidFill>
                  <a:schemeClr val="accent4">
                    <a:lumMod val="50000"/>
                  </a:schemeClr>
                </a:solidFill>
              </a:rPr>
              <a:t>What does the work in Phase 2 actually look like?</a:t>
            </a:r>
            <a:endParaRPr lang="en-US" b="1" dirty="0">
              <a:solidFill>
                <a:schemeClr val="accent4">
                  <a:lumMod val="50000"/>
                </a:schemeClr>
              </a:solidFill>
            </a:endParaRPr>
          </a:p>
        </p:txBody>
      </p:sp>
      <p:sp>
        <p:nvSpPr>
          <p:cNvPr id="4" name="Title 1"/>
          <p:cNvSpPr txBox="1">
            <a:spLocks/>
          </p:cNvSpPr>
          <p:nvPr/>
        </p:nvSpPr>
        <p:spPr>
          <a:xfrm>
            <a:off x="934115" y="1706358"/>
            <a:ext cx="13010464" cy="2651125"/>
          </a:xfrm>
          <a:prstGeom prst="rect">
            <a:avLst/>
          </a:prstGeom>
        </p:spPr>
        <p:txBody>
          <a:bodyPr vert="horz" lIns="217634" tIns="108818" rIns="217634" bIns="108818" rtlCol="0" anchor="ctr">
            <a:noAutofit/>
          </a:bodyPr>
          <a:lstStyle>
            <a:lvl1pPr algn="l" defTabSz="1828434"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a:lstStyle>
          <a:p>
            <a:pPr>
              <a:lnSpc>
                <a:spcPct val="110000"/>
              </a:lnSpc>
            </a:pPr>
            <a:r>
              <a:rPr lang="en-US" sz="40000" b="0" dirty="0">
                <a:solidFill>
                  <a:schemeClr val="accent1">
                    <a:lumMod val="75000"/>
                  </a:schemeClr>
                </a:solidFill>
              </a:rPr>
              <a:t>Q:</a:t>
            </a:r>
          </a:p>
        </p:txBody>
      </p:sp>
    </p:spTree>
    <p:extLst>
      <p:ext uri="{BB962C8B-B14F-4D97-AF65-F5344CB8AC3E}">
        <p14:creationId xmlns:p14="http://schemas.microsoft.com/office/powerpoint/2010/main" val="334375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_Icon_PAwInterlockingCircles.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3017502" y="-8245583"/>
            <a:ext cx="30530362" cy="30530360"/>
          </a:xfrm>
          <a:prstGeom prst="rect">
            <a:avLst/>
          </a:prstGeom>
        </p:spPr>
      </p:pic>
      <p:sp>
        <p:nvSpPr>
          <p:cNvPr id="2" name="Title 1"/>
          <p:cNvSpPr>
            <a:spLocks noGrp="1"/>
          </p:cNvSpPr>
          <p:nvPr>
            <p:ph type="ctrTitle"/>
          </p:nvPr>
        </p:nvSpPr>
        <p:spPr>
          <a:xfrm>
            <a:off x="1828324" y="5004351"/>
            <a:ext cx="20721003" cy="2940051"/>
          </a:xfrm>
        </p:spPr>
        <p:txBody>
          <a:bodyPr>
            <a:normAutofit/>
          </a:bodyPr>
          <a:lstStyle/>
          <a:p>
            <a:r>
              <a:rPr lang="en-US" sz="18100" b="0" i="1" dirty="0"/>
              <a:t>Questions?</a:t>
            </a:r>
          </a:p>
        </p:txBody>
      </p:sp>
    </p:spTree>
    <p:extLst>
      <p:ext uri="{BB962C8B-B14F-4D97-AF65-F5344CB8AC3E}">
        <p14:creationId xmlns:p14="http://schemas.microsoft.com/office/powerpoint/2010/main" val="7484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_Icon_PAwInterlockingCircles.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3017502" y="-8245583"/>
            <a:ext cx="30530362" cy="30530360"/>
          </a:xfrm>
          <a:prstGeom prst="rect">
            <a:avLst/>
          </a:prstGeom>
        </p:spPr>
      </p:pic>
      <p:sp>
        <p:nvSpPr>
          <p:cNvPr id="2" name="Title 1"/>
          <p:cNvSpPr>
            <a:spLocks noGrp="1"/>
          </p:cNvSpPr>
          <p:nvPr>
            <p:ph type="ctrTitle"/>
          </p:nvPr>
        </p:nvSpPr>
        <p:spPr>
          <a:xfrm>
            <a:off x="1828324" y="5004351"/>
            <a:ext cx="20721003" cy="2940051"/>
          </a:xfrm>
        </p:spPr>
        <p:txBody>
          <a:bodyPr>
            <a:normAutofit/>
          </a:bodyPr>
          <a:lstStyle/>
          <a:p>
            <a:r>
              <a:rPr lang="en-US" sz="18100" b="0" i="1" dirty="0"/>
              <a:t>Thank You!</a:t>
            </a:r>
          </a:p>
        </p:txBody>
      </p:sp>
    </p:spTree>
    <p:extLst>
      <p:ext uri="{BB962C8B-B14F-4D97-AF65-F5344CB8AC3E}">
        <p14:creationId xmlns:p14="http://schemas.microsoft.com/office/powerpoint/2010/main" val="39950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7931" t="40874" r="33764" b="4134"/>
          <a:stretch/>
        </p:blipFill>
        <p:spPr>
          <a:xfrm>
            <a:off x="11881901" y="1241779"/>
            <a:ext cx="11577248" cy="11176000"/>
          </a:xfr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7107141" y="411832"/>
            <a:ext cx="16769552" cy="12750960"/>
          </a:xfrm>
          <a:prstGeom prst="rect">
            <a:avLst/>
          </a:prstGeom>
        </p:spPr>
      </p:pic>
      <p:sp>
        <p:nvSpPr>
          <p:cNvPr id="2" name="Title 1"/>
          <p:cNvSpPr>
            <a:spLocks noGrp="1"/>
          </p:cNvSpPr>
          <p:nvPr>
            <p:ph type="title" idx="4294967295"/>
          </p:nvPr>
        </p:nvSpPr>
        <p:spPr>
          <a:xfrm>
            <a:off x="1241815" y="7651574"/>
            <a:ext cx="9988550" cy="2651125"/>
          </a:xfrm>
        </p:spPr>
        <p:txBody>
          <a:bodyPr lIns="217634" tIns="108818" rIns="217634" bIns="108818">
            <a:noAutofit/>
          </a:bodyPr>
          <a:lstStyle/>
          <a:p>
            <a:pPr>
              <a:lnSpc>
                <a:spcPct val="100000"/>
              </a:lnSpc>
            </a:pPr>
            <a:r>
              <a:rPr lang="en-US" dirty="0">
                <a:solidFill>
                  <a:schemeClr val="accent4">
                    <a:lumMod val="50000"/>
                  </a:schemeClr>
                </a:solidFill>
              </a:rPr>
              <a:t>Where do we go from here?</a:t>
            </a:r>
            <a:endParaRPr lang="en-US" b="1" dirty="0">
              <a:solidFill>
                <a:schemeClr val="accent4">
                  <a:lumMod val="50000"/>
                </a:schemeClr>
              </a:solidFill>
            </a:endParaRPr>
          </a:p>
        </p:txBody>
      </p:sp>
      <p:sp>
        <p:nvSpPr>
          <p:cNvPr id="4" name="Title 1"/>
          <p:cNvSpPr txBox="1">
            <a:spLocks/>
          </p:cNvSpPr>
          <p:nvPr/>
        </p:nvSpPr>
        <p:spPr>
          <a:xfrm>
            <a:off x="934115" y="1706358"/>
            <a:ext cx="13010464" cy="2651125"/>
          </a:xfrm>
          <a:prstGeom prst="rect">
            <a:avLst/>
          </a:prstGeom>
        </p:spPr>
        <p:txBody>
          <a:bodyPr vert="horz" lIns="217634" tIns="108818" rIns="217634" bIns="108818" rtlCol="0" anchor="ctr">
            <a:noAutofit/>
          </a:bodyPr>
          <a:lstStyle>
            <a:lvl1pPr algn="l" defTabSz="1828434"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a:lstStyle>
          <a:p>
            <a:pPr>
              <a:lnSpc>
                <a:spcPct val="110000"/>
              </a:lnSpc>
            </a:pPr>
            <a:r>
              <a:rPr lang="en-US" sz="40000" b="0" dirty="0">
                <a:solidFill>
                  <a:schemeClr val="accent1">
                    <a:lumMod val="75000"/>
                  </a:schemeClr>
                </a:solidFill>
              </a:rPr>
              <a:t>Q:</a:t>
            </a:r>
          </a:p>
        </p:txBody>
      </p:sp>
    </p:spTree>
    <p:extLst>
      <p:ext uri="{BB962C8B-B14F-4D97-AF65-F5344CB8AC3E}">
        <p14:creationId xmlns:p14="http://schemas.microsoft.com/office/powerpoint/2010/main" val="40205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55963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16322 -0.2963 " pathEditMode="relative" rAng="0" ptsTypes="AA">
                                      <p:cBhvr>
                                        <p:cTn id="8" dur="2000" fill="hold"/>
                                        <p:tgtEl>
                                          <p:spTgt spid="3"/>
                                        </p:tgtEl>
                                        <p:attrNameLst>
                                          <p:attrName>ppt_x</p:attrName>
                                          <p:attrName>ppt_y</p:attrName>
                                        </p:attrNameLst>
                                      </p:cBhvr>
                                      <p:rCtr x="-8164" y="-1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normAutofit/>
          </a:bodyPr>
          <a:lstStyle/>
          <a:p>
            <a:r>
              <a:rPr lang="en-US" sz="6700" dirty="0">
                <a:solidFill>
                  <a:schemeClr val="accent4">
                    <a:lumMod val="50000"/>
                  </a:schemeClr>
                </a:solidFill>
              </a:rPr>
              <a:t>Let’s start with the </a:t>
            </a:r>
            <a:r>
              <a:rPr lang="en-US" sz="7200" dirty="0">
                <a:solidFill>
                  <a:schemeClr val="accent1">
                    <a:lumMod val="75000"/>
                  </a:schemeClr>
                </a:solidFill>
              </a:rPr>
              <a:t>purpose</a:t>
            </a:r>
            <a:r>
              <a:rPr lang="en-US" sz="6700" dirty="0">
                <a:solidFill>
                  <a:schemeClr val="accent4">
                    <a:lumMod val="50000"/>
                  </a:schemeClr>
                </a:solidFill>
              </a:rPr>
              <a:t> of this work</a:t>
            </a: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Diagram 6">
            <a:extLst>
              <a:ext uri="{FF2B5EF4-FFF2-40B4-BE49-F238E27FC236}">
                <a16:creationId xmlns:a16="http://schemas.microsoft.com/office/drawing/2014/main" id="{9D02E64C-A6B5-4257-8A71-2900B801B092}"/>
              </a:ext>
            </a:extLst>
          </p:cNvPr>
          <p:cNvGraphicFramePr/>
          <p:nvPr>
            <p:extLst>
              <p:ext uri="{D42A27DB-BD31-4B8C-83A1-F6EECF244321}">
                <p14:modId xmlns:p14="http://schemas.microsoft.com/office/powerpoint/2010/main" val="2568569032"/>
              </p:ext>
            </p:extLst>
          </p:nvPr>
        </p:nvGraphicFramePr>
        <p:xfrm>
          <a:off x="1557789" y="3595508"/>
          <a:ext cx="20314708"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Chevron 7">
            <a:extLst>
              <a:ext uri="{FF2B5EF4-FFF2-40B4-BE49-F238E27FC236}">
                <a16:creationId xmlns:a16="http://schemas.microsoft.com/office/drawing/2014/main" id="{BCED9408-C1B9-4C87-982C-784654913A56}"/>
              </a:ext>
            </a:extLst>
          </p:cNvPr>
          <p:cNvSpPr/>
          <p:nvPr/>
        </p:nvSpPr>
        <p:spPr>
          <a:xfrm>
            <a:off x="14712891" y="4392567"/>
            <a:ext cx="1879139" cy="3587482"/>
          </a:xfrm>
          <a:prstGeom prst="chevron">
            <a:avLst>
              <a:gd name="adj" fmla="val 62310"/>
            </a:avLst>
          </a:prstGeom>
          <a:solidFill>
            <a:schemeClr val="bg1"/>
          </a:solidFill>
          <a:ln>
            <a:solidFill>
              <a:schemeClr val="bg1"/>
            </a:solidFill>
          </a:ln>
        </p:spPr>
        <p:style>
          <a:lnRef idx="0">
            <a:schemeClr val="accent1">
              <a:shade val="90000"/>
              <a:hueOff val="241473"/>
              <a:satOff val="-14272"/>
              <a:lumOff val="34788"/>
              <a:alphaOff val="0"/>
            </a:schemeClr>
          </a:lnRef>
          <a:fillRef idx="1">
            <a:schemeClr val="accent1">
              <a:shade val="90000"/>
              <a:hueOff val="241473"/>
              <a:satOff val="-14272"/>
              <a:lumOff val="34788"/>
              <a:alphaOff val="0"/>
            </a:schemeClr>
          </a:fillRef>
          <a:effectRef idx="0">
            <a:schemeClr val="accent1">
              <a:shade val="90000"/>
              <a:hueOff val="241473"/>
              <a:satOff val="-14272"/>
              <a:lumOff val="34788"/>
              <a:alphaOff val="0"/>
            </a:schemeClr>
          </a:effectRef>
          <a:fontRef idx="minor">
            <a:schemeClr val="lt1"/>
          </a:fontRef>
        </p:style>
      </p:sp>
      <p:sp>
        <p:nvSpPr>
          <p:cNvPr id="9" name="Arrow: Chevron 8">
            <a:extLst>
              <a:ext uri="{FF2B5EF4-FFF2-40B4-BE49-F238E27FC236}">
                <a16:creationId xmlns:a16="http://schemas.microsoft.com/office/drawing/2014/main" id="{F93F7300-C0B1-4499-8EB7-2B2447F9CB28}"/>
              </a:ext>
            </a:extLst>
          </p:cNvPr>
          <p:cNvSpPr/>
          <p:nvPr/>
        </p:nvSpPr>
        <p:spPr>
          <a:xfrm>
            <a:off x="14712891" y="4544967"/>
            <a:ext cx="1879139" cy="3587482"/>
          </a:xfrm>
          <a:prstGeom prst="chevron">
            <a:avLst>
              <a:gd name="adj" fmla="val 62310"/>
            </a:avLst>
          </a:prstGeom>
        </p:spPr>
        <p:style>
          <a:lnRef idx="0">
            <a:schemeClr val="accent1">
              <a:shade val="90000"/>
              <a:hueOff val="241473"/>
              <a:satOff val="-14272"/>
              <a:lumOff val="34788"/>
              <a:alphaOff val="0"/>
            </a:schemeClr>
          </a:lnRef>
          <a:fillRef idx="1">
            <a:schemeClr val="accent1">
              <a:shade val="90000"/>
              <a:hueOff val="241473"/>
              <a:satOff val="-14272"/>
              <a:lumOff val="34788"/>
              <a:alphaOff val="0"/>
            </a:schemeClr>
          </a:fillRef>
          <a:effectRef idx="0">
            <a:schemeClr val="accent1">
              <a:shade val="90000"/>
              <a:hueOff val="241473"/>
              <a:satOff val="-14272"/>
              <a:lumOff val="34788"/>
              <a:alphaOff val="0"/>
            </a:schemeClr>
          </a:effectRef>
          <a:fontRef idx="minor">
            <a:schemeClr val="lt1"/>
          </a:fontRef>
        </p:style>
      </p:sp>
      <p:sp>
        <p:nvSpPr>
          <p:cNvPr id="4" name="Rectangle 3">
            <a:extLst>
              <a:ext uri="{FF2B5EF4-FFF2-40B4-BE49-F238E27FC236}">
                <a16:creationId xmlns:a16="http://schemas.microsoft.com/office/drawing/2014/main" id="{D645EA5E-E760-45C3-A66D-31A6B6294A75}"/>
              </a:ext>
            </a:extLst>
          </p:cNvPr>
          <p:cNvSpPr/>
          <p:nvPr/>
        </p:nvSpPr>
        <p:spPr>
          <a:xfrm>
            <a:off x="16317578" y="9220224"/>
            <a:ext cx="5554919" cy="707886"/>
          </a:xfrm>
          <a:prstGeom prst="rect">
            <a:avLst/>
          </a:prstGeom>
        </p:spPr>
        <p:txBody>
          <a:bodyPr wrap="none">
            <a:spAutoFit/>
          </a:bodyPr>
          <a:lstStyle/>
          <a:p>
            <a:pPr>
              <a:lnSpc>
                <a:spcPct val="100000"/>
              </a:lnSpc>
              <a:spcBef>
                <a:spcPts val="2999"/>
              </a:spcBef>
            </a:pPr>
            <a:r>
              <a:rPr lang="en-US" sz="4000" dirty="0">
                <a:solidFill>
                  <a:schemeClr val="accent4">
                    <a:lumMod val="50000"/>
                  </a:schemeClr>
                </a:solidFill>
              </a:rPr>
              <a:t>Where do we want to go?</a:t>
            </a:r>
          </a:p>
        </p:txBody>
      </p:sp>
      <p:sp>
        <p:nvSpPr>
          <p:cNvPr id="10" name="Rectangle 9">
            <a:extLst>
              <a:ext uri="{FF2B5EF4-FFF2-40B4-BE49-F238E27FC236}">
                <a16:creationId xmlns:a16="http://schemas.microsoft.com/office/drawing/2014/main" id="{99F433C1-FA0B-4F24-B112-2E8B0B08D3E8}"/>
              </a:ext>
            </a:extLst>
          </p:cNvPr>
          <p:cNvSpPr/>
          <p:nvPr/>
        </p:nvSpPr>
        <p:spPr>
          <a:xfrm>
            <a:off x="2839015" y="9220224"/>
            <a:ext cx="4372607" cy="707886"/>
          </a:xfrm>
          <a:prstGeom prst="rect">
            <a:avLst/>
          </a:prstGeom>
        </p:spPr>
        <p:txBody>
          <a:bodyPr wrap="none">
            <a:spAutoFit/>
          </a:bodyPr>
          <a:lstStyle/>
          <a:p>
            <a:pPr>
              <a:lnSpc>
                <a:spcPct val="100000"/>
              </a:lnSpc>
              <a:spcBef>
                <a:spcPts val="2999"/>
              </a:spcBef>
            </a:pPr>
            <a:r>
              <a:rPr lang="en-US" sz="4000" dirty="0">
                <a:solidFill>
                  <a:schemeClr val="accent4">
                    <a:lumMod val="50000"/>
                  </a:schemeClr>
                </a:solidFill>
              </a:rPr>
              <a:t>Where are we now?</a:t>
            </a:r>
          </a:p>
        </p:txBody>
      </p:sp>
      <p:sp>
        <p:nvSpPr>
          <p:cNvPr id="11" name="Rectangle 10">
            <a:extLst>
              <a:ext uri="{FF2B5EF4-FFF2-40B4-BE49-F238E27FC236}">
                <a16:creationId xmlns:a16="http://schemas.microsoft.com/office/drawing/2014/main" id="{0AFE9376-069C-4F73-A777-D68A8259E551}"/>
              </a:ext>
            </a:extLst>
          </p:cNvPr>
          <p:cNvSpPr/>
          <p:nvPr/>
        </p:nvSpPr>
        <p:spPr>
          <a:xfrm>
            <a:off x="6899563" y="10623632"/>
            <a:ext cx="9836727" cy="2708434"/>
          </a:xfrm>
          <a:prstGeom prst="rect">
            <a:avLst/>
          </a:prstGeom>
        </p:spPr>
        <p:txBody>
          <a:bodyPr wrap="square">
            <a:spAutoFit/>
          </a:bodyPr>
          <a:lstStyle/>
          <a:p>
            <a:pPr algn="ctr">
              <a:lnSpc>
                <a:spcPct val="100000"/>
              </a:lnSpc>
              <a:spcBef>
                <a:spcPts val="2999"/>
              </a:spcBef>
            </a:pPr>
            <a:r>
              <a:rPr lang="en-US" sz="4000" dirty="0">
                <a:solidFill>
                  <a:schemeClr val="accent4">
                    <a:lumMod val="50000"/>
                  </a:schemeClr>
                </a:solidFill>
              </a:rPr>
              <a:t>How will we get there?</a:t>
            </a:r>
          </a:p>
          <a:p>
            <a:pPr algn="ctr">
              <a:lnSpc>
                <a:spcPct val="100000"/>
              </a:lnSpc>
              <a:spcBef>
                <a:spcPts val="2999"/>
              </a:spcBef>
            </a:pPr>
            <a:r>
              <a:rPr lang="en-US" sz="4000" dirty="0">
                <a:solidFill>
                  <a:schemeClr val="accent4">
                    <a:lumMod val="50000"/>
                  </a:schemeClr>
                </a:solidFill>
              </a:rPr>
              <a:t>Who is responsible?</a:t>
            </a:r>
          </a:p>
          <a:p>
            <a:pPr algn="ctr">
              <a:lnSpc>
                <a:spcPct val="100000"/>
              </a:lnSpc>
              <a:spcBef>
                <a:spcPts val="2999"/>
              </a:spcBef>
            </a:pPr>
            <a:r>
              <a:rPr lang="en-US" sz="4000" dirty="0">
                <a:solidFill>
                  <a:srgbClr val="193F45"/>
                </a:solidFill>
              </a:rPr>
              <a:t>How will we know we are making progress?</a:t>
            </a:r>
            <a:endParaRPr lang="en-US" sz="4000" dirty="0">
              <a:solidFill>
                <a:schemeClr val="tx2">
                  <a:lumMod val="75000"/>
                  <a:lumOff val="25000"/>
                </a:schemeClr>
              </a:solidFill>
            </a:endParaRPr>
          </a:p>
        </p:txBody>
      </p:sp>
    </p:spTree>
    <p:extLst>
      <p:ext uri="{BB962C8B-B14F-4D97-AF65-F5344CB8AC3E}">
        <p14:creationId xmlns:p14="http://schemas.microsoft.com/office/powerpoint/2010/main" val="3561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lstStyle/>
          <a:p>
            <a:r>
              <a:rPr lang="en-US" dirty="0">
                <a:solidFill>
                  <a:srgbClr val="193F45"/>
                </a:solidFill>
              </a:rPr>
              <a:t>Components of </a:t>
            </a:r>
            <a:r>
              <a:rPr lang="en-US" dirty="0">
                <a:solidFill>
                  <a:schemeClr val="accent1">
                    <a:lumMod val="75000"/>
                  </a:schemeClr>
                </a:solidFill>
              </a:rPr>
              <a:t>effective</a:t>
            </a:r>
            <a:r>
              <a:rPr lang="en-US" dirty="0">
                <a:solidFill>
                  <a:srgbClr val="193F45"/>
                </a:solidFill>
              </a:rPr>
              <a:t> plans</a:t>
            </a:r>
          </a:p>
        </p:txBody>
      </p:sp>
      <p:sp>
        <p:nvSpPr>
          <p:cNvPr id="3" name="Content Placeholder 2"/>
          <p:cNvSpPr>
            <a:spLocks noGrp="1"/>
          </p:cNvSpPr>
          <p:nvPr>
            <p:ph idx="1"/>
          </p:nvPr>
        </p:nvSpPr>
        <p:spPr>
          <a:xfrm>
            <a:off x="1675966" y="3651251"/>
            <a:ext cx="13310469" cy="8702677"/>
          </a:xfrm>
        </p:spPr>
        <p:txBody>
          <a:bodyPr lIns="217634" tIns="108818" rIns="217634" bIns="108818">
            <a:normAutofit/>
          </a:bodyPr>
          <a:lstStyle/>
          <a:p>
            <a:pPr>
              <a:lnSpc>
                <a:spcPct val="110000"/>
              </a:lnSpc>
            </a:pPr>
            <a:r>
              <a:rPr lang="en-US" sz="8000" dirty="0">
                <a:solidFill>
                  <a:schemeClr val="tx2">
                    <a:lumMod val="75000"/>
                    <a:lumOff val="25000"/>
                  </a:schemeClr>
                </a:solidFill>
              </a:rPr>
              <a:t>List the components of effective plans.</a:t>
            </a:r>
          </a:p>
          <a:p>
            <a:pPr>
              <a:lnSpc>
                <a:spcPct val="110000"/>
              </a:lnSpc>
            </a:pPr>
            <a:r>
              <a:rPr lang="en-US" sz="8000" dirty="0">
                <a:solidFill>
                  <a:schemeClr val="tx2">
                    <a:lumMod val="75000"/>
                    <a:lumOff val="25000"/>
                  </a:schemeClr>
                </a:solidFill>
              </a:rPr>
              <a:t>Based on your list, identify the two components where you see schools struggle the most.</a:t>
            </a:r>
            <a:endParaRPr lang="en-US" sz="6900" dirty="0">
              <a:solidFill>
                <a:schemeClr val="tx2">
                  <a:lumMod val="75000"/>
                  <a:lumOff val="25000"/>
                </a:schemeClr>
              </a:solidFill>
            </a:endParaRP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DiscussionTopics.png"/>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897133" y="-496296"/>
            <a:ext cx="14743405" cy="14708592"/>
          </a:xfrm>
          <a:prstGeom prst="rect">
            <a:avLst/>
          </a:prstGeom>
        </p:spPr>
      </p:pic>
    </p:spTree>
    <p:extLst>
      <p:ext uri="{BB962C8B-B14F-4D97-AF65-F5344CB8AC3E}">
        <p14:creationId xmlns:p14="http://schemas.microsoft.com/office/powerpoint/2010/main" val="39296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normAutofit/>
          </a:bodyPr>
          <a:lstStyle/>
          <a:p>
            <a:r>
              <a:rPr lang="en-US" sz="6700" dirty="0">
                <a:solidFill>
                  <a:schemeClr val="accent4">
                    <a:lumMod val="50000"/>
                  </a:schemeClr>
                </a:solidFill>
              </a:rPr>
              <a:t>Where might LEAs and schools struggle?</a:t>
            </a: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7">
            <a:extLst>
              <a:ext uri="{FF2B5EF4-FFF2-40B4-BE49-F238E27FC236}">
                <a16:creationId xmlns:a16="http://schemas.microsoft.com/office/drawing/2014/main" id="{01CF0953-844E-4E0C-B566-DFDF886DEA91}"/>
              </a:ext>
            </a:extLst>
          </p:cNvPr>
          <p:cNvGraphicFramePr>
            <a:graphicFrameLocks/>
          </p:cNvGraphicFramePr>
          <p:nvPr>
            <p:extLst>
              <p:ext uri="{D42A27DB-BD31-4B8C-83A1-F6EECF244321}">
                <p14:modId xmlns:p14="http://schemas.microsoft.com/office/powerpoint/2010/main" val="3601882166"/>
              </p:ext>
            </p:extLst>
          </p:nvPr>
        </p:nvGraphicFramePr>
        <p:xfrm>
          <a:off x="1018387" y="2651125"/>
          <a:ext cx="21564521" cy="94361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0FFBC4-7940-47F1-9D5E-F2907ADEE373}"/>
              </a:ext>
            </a:extLst>
          </p:cNvPr>
          <p:cNvSpPr txBox="1"/>
          <p:nvPr/>
        </p:nvSpPr>
        <p:spPr>
          <a:xfrm>
            <a:off x="1794741" y="12087312"/>
            <a:ext cx="18903949" cy="553998"/>
          </a:xfrm>
          <a:prstGeom prst="rect">
            <a:avLst/>
          </a:prstGeom>
          <a:noFill/>
        </p:spPr>
        <p:txBody>
          <a:bodyPr wrap="square" rtlCol="0">
            <a:spAutoFit/>
          </a:bodyPr>
          <a:lstStyle/>
          <a:p>
            <a:r>
              <a:rPr lang="en-US" sz="3000" i="1" dirty="0">
                <a:latin typeface="Arial" panose="020B0604020202020204" pitchFamily="34" charset="0"/>
                <a:cs typeface="Arial" panose="020B0604020202020204" pitchFamily="34" charset="0"/>
              </a:rPr>
              <a:t>Source: District Management Council study of approximately 400 strategic plans</a:t>
            </a:r>
          </a:p>
        </p:txBody>
      </p:sp>
    </p:spTree>
    <p:extLst>
      <p:ext uri="{BB962C8B-B14F-4D97-AF65-F5344CB8AC3E}">
        <p14:creationId xmlns:p14="http://schemas.microsoft.com/office/powerpoint/2010/main" val="5013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Default Theme">
  <a:themeElements>
    <a:clrScheme name="PDE SI">
      <a:dk1>
        <a:srgbClr val="7F7F7F"/>
      </a:dk1>
      <a:lt1>
        <a:srgbClr val="FFFFFF"/>
      </a:lt1>
      <a:dk2>
        <a:srgbClr val="000000"/>
      </a:dk2>
      <a:lt2>
        <a:srgbClr val="FFFFFF"/>
      </a:lt2>
      <a:accent1>
        <a:srgbClr val="3BAEC2"/>
      </a:accent1>
      <a:accent2>
        <a:srgbClr val="154653"/>
      </a:accent2>
      <a:accent3>
        <a:srgbClr val="00567C"/>
      </a:accent3>
      <a:accent4>
        <a:srgbClr val="327F8A"/>
      </a:accent4>
      <a:accent5>
        <a:srgbClr val="0A2653"/>
      </a:accent5>
      <a:accent6>
        <a:srgbClr val="4C213A"/>
      </a:accent6>
      <a:hlink>
        <a:srgbClr val="D6195B"/>
      </a:hlink>
      <a:folHlink>
        <a:srgbClr val="FDBB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44225</TotalTime>
  <Words>2599</Words>
  <Application>Microsoft Office PowerPoint</Application>
  <PresentationFormat>Custom</PresentationFormat>
  <Paragraphs>353</Paragraphs>
  <Slides>41</Slides>
  <Notes>41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Arial</vt:lpstr>
      <vt:lpstr>Calibri</vt:lpstr>
      <vt:lpstr>Courier New</vt:lpstr>
      <vt:lpstr>Open Sans</vt:lpstr>
      <vt:lpstr>Open Sans Light</vt:lpstr>
      <vt:lpstr>Open Sans Regular</vt:lpstr>
      <vt:lpstr>Raleway</vt:lpstr>
      <vt:lpstr>Symbol</vt:lpstr>
      <vt:lpstr>Times New Roman</vt:lpstr>
      <vt:lpstr>Default Theme</vt:lpstr>
      <vt:lpstr>1_Custom Design</vt:lpstr>
      <vt:lpstr>Custom Design</vt:lpstr>
      <vt:lpstr>Office Theme</vt:lpstr>
      <vt:lpstr>PowerPoint Presentation</vt:lpstr>
      <vt:lpstr>Activate your thinking</vt:lpstr>
      <vt:lpstr>Characteristics of a Change Agent</vt:lpstr>
      <vt:lpstr>What does the work in Phase 2 actually look like?</vt:lpstr>
      <vt:lpstr>Where do we go from here?</vt:lpstr>
      <vt:lpstr>PowerPoint Presentation</vt:lpstr>
      <vt:lpstr>Let’s start with the purpose of this work</vt:lpstr>
      <vt:lpstr>Components of effective plans</vt:lpstr>
      <vt:lpstr>Where might LEAs and schools struggle?</vt:lpstr>
      <vt:lpstr>2x2 Matrix</vt:lpstr>
      <vt:lpstr>2x2 Matrix – COMPLETED SAMPLE</vt:lpstr>
      <vt:lpstr>PowerPoint Presentation</vt:lpstr>
      <vt:lpstr>Dig into the Template</vt:lpstr>
      <vt:lpstr>Sample: School Level Vision for Learning</vt:lpstr>
      <vt:lpstr>Sample: School Level Vision for Learning</vt:lpstr>
      <vt:lpstr>Sample: School Level Vision for Learning</vt:lpstr>
      <vt:lpstr>Dig into the Template</vt:lpstr>
      <vt:lpstr>Sample: Strengths</vt:lpstr>
      <vt:lpstr>Sample: Challenges</vt:lpstr>
      <vt:lpstr>Sample: Established Priorities</vt:lpstr>
      <vt:lpstr>Outcome Categories</vt:lpstr>
      <vt:lpstr>Dig into the Template</vt:lpstr>
      <vt:lpstr>Key Shifts: Measurable Goal Statements</vt:lpstr>
      <vt:lpstr>Sample: Measurable Goal Statements</vt:lpstr>
      <vt:lpstr>Dig into the Template</vt:lpstr>
      <vt:lpstr>Understanding ESSA’s Evidence Provisions</vt:lpstr>
      <vt:lpstr>Evidence-based strategy clearinghouses: General</vt:lpstr>
      <vt:lpstr>Evidence-based strategy clearinghouses: Continuous Improvement of Instruction</vt:lpstr>
      <vt:lpstr>Evidence-based strategy clearinghouses: Continuous Improvement of Instruction</vt:lpstr>
      <vt:lpstr>Evidence-based strategy clearinghouses: Provide Student-Centered Supports</vt:lpstr>
      <vt:lpstr>Additional resources</vt:lpstr>
      <vt:lpstr>ERC Sneak Peek</vt:lpstr>
      <vt:lpstr>Dig into the Template</vt:lpstr>
      <vt:lpstr>Key Shifts: Action Plans</vt:lpstr>
      <vt:lpstr>Dig into the Template</vt:lpstr>
      <vt:lpstr>Key Shifts: School Improvement Plan Review and Feedback</vt:lpstr>
      <vt:lpstr>Dissemination of Links to Fillable Template</vt:lpstr>
      <vt:lpstr>Plan Submission and Required Approvals</vt:lpstr>
      <vt:lpstr>Closing Thoughts:</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Kristen Lewald</dc:creator>
  <cp:keywords/>
  <dc:description/>
  <cp:lastModifiedBy>Hughes, Rosemary</cp:lastModifiedBy>
  <cp:revision>6875</cp:revision>
  <cp:lastPrinted>2019-03-05T17:44:46Z</cp:lastPrinted>
  <dcterms:created xsi:type="dcterms:W3CDTF">2014-11-12T21:47:38Z</dcterms:created>
  <dcterms:modified xsi:type="dcterms:W3CDTF">2019-03-05T20:57:53Z</dcterms:modified>
  <cp:category/>
</cp:coreProperties>
</file>