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5240000" cy="7975600"/>
  <p:notesSz cx="15240000" cy="79756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43000" y="2472436"/>
            <a:ext cx="12954000" cy="16748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86000" y="4466336"/>
            <a:ext cx="10668000" cy="1993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2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25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2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762000" y="1834388"/>
            <a:ext cx="6629400" cy="52638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7848600" y="1834388"/>
            <a:ext cx="6629400" cy="52638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5240000" cy="7975600"/>
          </a:xfrm>
          <a:custGeom>
            <a:avLst/>
            <a:gdLst/>
            <a:ahLst/>
            <a:cxnLst/>
            <a:rect l="l" t="t" r="r" b="b"/>
            <a:pathLst>
              <a:path w="15240000" h="7975600">
                <a:moveTo>
                  <a:pt x="15240000" y="0"/>
                </a:moveTo>
                <a:lnTo>
                  <a:pt x="0" y="0"/>
                </a:lnTo>
                <a:lnTo>
                  <a:pt x="0" y="7975600"/>
                </a:lnTo>
                <a:lnTo>
                  <a:pt x="15240000" y="7975600"/>
                </a:lnTo>
                <a:lnTo>
                  <a:pt x="15240000" y="0"/>
                </a:lnTo>
                <a:close/>
              </a:path>
            </a:pathLst>
          </a:custGeom>
          <a:solidFill>
            <a:srgbClr val="3C42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431800" y="457200"/>
            <a:ext cx="14376400" cy="7061200"/>
          </a:xfrm>
          <a:custGeom>
            <a:avLst/>
            <a:gdLst/>
            <a:ahLst/>
            <a:cxnLst/>
            <a:rect l="l" t="t" r="r" b="b"/>
            <a:pathLst>
              <a:path w="14376400" h="7061200">
                <a:moveTo>
                  <a:pt x="14376400" y="0"/>
                </a:moveTo>
                <a:lnTo>
                  <a:pt x="0" y="0"/>
                </a:lnTo>
                <a:lnTo>
                  <a:pt x="0" y="7061200"/>
                </a:lnTo>
                <a:lnTo>
                  <a:pt x="14376400" y="7061200"/>
                </a:lnTo>
                <a:lnTo>
                  <a:pt x="14376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2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5240000" cy="7975600"/>
          </a:xfrm>
          <a:custGeom>
            <a:avLst/>
            <a:gdLst/>
            <a:ahLst/>
            <a:cxnLst/>
            <a:rect l="l" t="t" r="r" b="b"/>
            <a:pathLst>
              <a:path w="15240000" h="7975600">
                <a:moveTo>
                  <a:pt x="15240000" y="0"/>
                </a:moveTo>
                <a:lnTo>
                  <a:pt x="0" y="0"/>
                </a:lnTo>
                <a:lnTo>
                  <a:pt x="0" y="7975600"/>
                </a:lnTo>
                <a:lnTo>
                  <a:pt x="15240000" y="7975600"/>
                </a:lnTo>
                <a:lnTo>
                  <a:pt x="15240000" y="0"/>
                </a:lnTo>
                <a:close/>
              </a:path>
            </a:pathLst>
          </a:custGeom>
          <a:solidFill>
            <a:srgbClr val="3C42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40964" y="1733355"/>
            <a:ext cx="9558070" cy="3319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2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92286" y="1560283"/>
            <a:ext cx="10255885" cy="1744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25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181600" y="7417308"/>
            <a:ext cx="4876800" cy="398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762000" y="7417308"/>
            <a:ext cx="3505200" cy="398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0972800" y="7417308"/>
            <a:ext cx="3505200" cy="398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hyperlink" Target="http://www.facebook.com/Moatwealth" TargetMode="External"/><Relationship Id="rId4" Type="http://schemas.openxmlformats.org/officeDocument/2006/relationships/hyperlink" Target="http://www.linkedin.com/company/moat-wealth-advisors" TargetMode="External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moatwealth.com/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5240000" cy="7975600"/>
            <a:chOff x="0" y="0"/>
            <a:chExt cx="15240000" cy="79756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5240000" cy="79755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0434408" y="449041"/>
              <a:ext cx="2688767" cy="8962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35216" y="23583"/>
              <a:ext cx="8425815" cy="7952105"/>
            </a:xfrm>
            <a:custGeom>
              <a:avLst/>
              <a:gdLst/>
              <a:ahLst/>
              <a:cxnLst/>
              <a:rect l="l" t="t" r="r" b="b"/>
              <a:pathLst>
                <a:path w="8425815" h="7952105">
                  <a:moveTo>
                    <a:pt x="8425535" y="0"/>
                  </a:moveTo>
                  <a:lnTo>
                    <a:pt x="0" y="0"/>
                  </a:lnTo>
                  <a:lnTo>
                    <a:pt x="0" y="7952016"/>
                  </a:lnTo>
                  <a:lnTo>
                    <a:pt x="8425535" y="7952016"/>
                  </a:lnTo>
                  <a:lnTo>
                    <a:pt x="8425535" y="0"/>
                  </a:lnTo>
                  <a:close/>
                </a:path>
              </a:pathLst>
            </a:custGeom>
            <a:solidFill>
              <a:srgbClr val="3C424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959751" y="1352372"/>
            <a:ext cx="7576820" cy="4050029"/>
          </a:xfrm>
          <a:prstGeom prst="rect">
            <a:avLst/>
          </a:prstGeom>
          <a:solidFill>
            <a:srgbClr val="3C424D"/>
          </a:solidFill>
          <a:ln w="38100">
            <a:solidFill>
              <a:srgbClr val="FFFFFF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31775">
              <a:lnSpc>
                <a:spcPts val="11670"/>
              </a:lnSpc>
              <a:spcBef>
                <a:spcPts val="1135"/>
              </a:spcBef>
            </a:pPr>
            <a:r>
              <a:rPr dirty="0" sz="10700" spc="10" b="1">
                <a:solidFill>
                  <a:srgbClr val="FFFFFF"/>
                </a:solidFill>
                <a:latin typeface="Arial"/>
                <a:cs typeface="Arial"/>
              </a:rPr>
              <a:t>PROVIDER</a:t>
            </a:r>
            <a:endParaRPr sz="10700">
              <a:latin typeface="Arial"/>
              <a:cs typeface="Arial"/>
            </a:endParaRPr>
          </a:p>
          <a:p>
            <a:pPr marL="204470">
              <a:lnSpc>
                <a:spcPts val="8130"/>
              </a:lnSpc>
            </a:pPr>
            <a:r>
              <a:rPr dirty="0" sz="7750" spc="1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u="heavy" sz="7750" spc="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UTUAL</a:t>
            </a:r>
            <a:r>
              <a:rPr dirty="0" u="heavy" sz="7750" spc="-2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7750" spc="1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FUND</a:t>
            </a:r>
            <a:endParaRPr sz="7750">
              <a:latin typeface="Arial"/>
              <a:cs typeface="Arial"/>
            </a:endParaRPr>
          </a:p>
          <a:p>
            <a:pPr marL="273685">
              <a:lnSpc>
                <a:spcPct val="100000"/>
              </a:lnSpc>
              <a:spcBef>
                <a:spcPts val="725"/>
              </a:spcBef>
              <a:tabLst>
                <a:tab pos="1948814" algn="l"/>
                <a:tab pos="3123565" algn="l"/>
                <a:tab pos="4382770" algn="l"/>
                <a:tab pos="5529580" algn="l"/>
                <a:tab pos="6677025" algn="l"/>
                <a:tab pos="7302500" algn="l"/>
              </a:tabLst>
            </a:pPr>
            <a:r>
              <a:rPr dirty="0" u="heavy" sz="5950" spc="-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5950" spc="-2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5950" spc="-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M	U	M	B	A	I	</a:t>
            </a:r>
            <a:endParaRPr sz="59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92248" y="6368990"/>
            <a:ext cx="4510405" cy="549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3400" spc="10">
                <a:solidFill>
                  <a:srgbClr val="FFFFFF"/>
                </a:solidFill>
                <a:latin typeface="Arial"/>
                <a:cs typeface="Arial"/>
              </a:rPr>
              <a:t>https://moatwealth.com</a:t>
            </a:r>
            <a:endParaRPr sz="3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0" y="0"/>
            <a:ext cx="15227300" cy="7975600"/>
          </a:xfrm>
          <a:custGeom>
            <a:avLst/>
            <a:gdLst/>
            <a:ahLst/>
            <a:cxnLst/>
            <a:rect l="l" t="t" r="r" b="b"/>
            <a:pathLst>
              <a:path w="15227300" h="7975600">
                <a:moveTo>
                  <a:pt x="15227300" y="0"/>
                </a:moveTo>
                <a:lnTo>
                  <a:pt x="0" y="0"/>
                </a:lnTo>
                <a:lnTo>
                  <a:pt x="0" y="7975600"/>
                </a:lnTo>
                <a:lnTo>
                  <a:pt x="15227300" y="7975600"/>
                </a:lnTo>
                <a:lnTo>
                  <a:pt x="15227300" y="0"/>
                </a:lnTo>
                <a:close/>
              </a:path>
            </a:pathLst>
          </a:custGeom>
          <a:solidFill>
            <a:srgbClr val="3C42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4500" y="1930361"/>
            <a:ext cx="14376400" cy="5588635"/>
          </a:xfrm>
          <a:custGeom>
            <a:avLst/>
            <a:gdLst/>
            <a:ahLst/>
            <a:cxnLst/>
            <a:rect l="l" t="t" r="r" b="b"/>
            <a:pathLst>
              <a:path w="14376400" h="5588634">
                <a:moveTo>
                  <a:pt x="0" y="5588038"/>
                </a:moveTo>
                <a:lnTo>
                  <a:pt x="14376400" y="5588038"/>
                </a:lnTo>
                <a:lnTo>
                  <a:pt x="14376400" y="0"/>
                </a:lnTo>
                <a:lnTo>
                  <a:pt x="0" y="0"/>
                </a:lnTo>
                <a:lnTo>
                  <a:pt x="0" y="55880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4500" y="457200"/>
            <a:ext cx="14376400" cy="440055"/>
          </a:xfrm>
          <a:custGeom>
            <a:avLst/>
            <a:gdLst/>
            <a:ahLst/>
            <a:cxnLst/>
            <a:rect l="l" t="t" r="r" b="b"/>
            <a:pathLst>
              <a:path w="14376400" h="440055">
                <a:moveTo>
                  <a:pt x="0" y="439966"/>
                </a:moveTo>
                <a:lnTo>
                  <a:pt x="14376400" y="439966"/>
                </a:lnTo>
                <a:lnTo>
                  <a:pt x="14376400" y="0"/>
                </a:lnTo>
                <a:lnTo>
                  <a:pt x="0" y="0"/>
                </a:lnTo>
                <a:lnTo>
                  <a:pt x="0" y="4399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13400" y="816597"/>
            <a:ext cx="4446905" cy="1064260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800" spc="125">
                <a:solidFill>
                  <a:srgbClr val="FFFFFF"/>
                </a:solidFill>
              </a:rPr>
              <a:t>About</a:t>
            </a:r>
            <a:r>
              <a:rPr dirty="0" sz="6800" spc="-375">
                <a:solidFill>
                  <a:srgbClr val="FFFFFF"/>
                </a:solidFill>
              </a:rPr>
              <a:t> </a:t>
            </a:r>
            <a:r>
              <a:rPr dirty="0" sz="6800" spc="-30">
                <a:solidFill>
                  <a:srgbClr val="FFFFFF"/>
                </a:solidFill>
              </a:rPr>
              <a:t>Us</a:t>
            </a:r>
            <a:endParaRPr sz="6800"/>
          </a:p>
        </p:txBody>
      </p:sp>
      <p:sp>
        <p:nvSpPr>
          <p:cNvPr id="6" name="object 6"/>
          <p:cNvSpPr txBox="1"/>
          <p:nvPr/>
        </p:nvSpPr>
        <p:spPr>
          <a:xfrm>
            <a:off x="672194" y="2055355"/>
            <a:ext cx="13921740" cy="2566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57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Moat </a:t>
            </a:r>
            <a:r>
              <a:rPr dirty="0" sz="1800" spc="-5">
                <a:latin typeface="Arial"/>
                <a:cs typeface="Arial"/>
              </a:rPr>
              <a:t>is </a:t>
            </a:r>
            <a:r>
              <a:rPr dirty="0" sz="1800">
                <a:latin typeface="Arial"/>
                <a:cs typeface="Arial"/>
              </a:rPr>
              <a:t>a </a:t>
            </a:r>
            <a:r>
              <a:rPr dirty="0" sz="1800" spc="-5">
                <a:latin typeface="Arial"/>
                <a:cs typeface="Arial"/>
              </a:rPr>
              <a:t>deep, wide </a:t>
            </a:r>
            <a:r>
              <a:rPr dirty="0" sz="1800">
                <a:latin typeface="Arial"/>
                <a:cs typeface="Arial"/>
              </a:rPr>
              <a:t>trench that </a:t>
            </a:r>
            <a:r>
              <a:rPr dirty="0" sz="1800" spc="-5">
                <a:latin typeface="Arial"/>
                <a:cs typeface="Arial"/>
              </a:rPr>
              <a:t>is dug all </a:t>
            </a:r>
            <a:r>
              <a:rPr dirty="0" sz="1800">
                <a:latin typeface="Arial"/>
                <a:cs typeface="Arial"/>
              </a:rPr>
              <a:t>the </a:t>
            </a:r>
            <a:r>
              <a:rPr dirty="0" sz="1800" spc="-5">
                <a:latin typeface="Arial"/>
                <a:cs typeface="Arial"/>
              </a:rPr>
              <a:t>way around </a:t>
            </a:r>
            <a:r>
              <a:rPr dirty="0" sz="1800">
                <a:latin typeface="Arial"/>
                <a:cs typeface="Arial"/>
              </a:rPr>
              <a:t>a castle </a:t>
            </a:r>
            <a:r>
              <a:rPr dirty="0" sz="1800" spc="-5">
                <a:latin typeface="Arial"/>
                <a:cs typeface="Arial"/>
              </a:rPr>
              <a:t>and usually </a:t>
            </a:r>
            <a:r>
              <a:rPr dirty="0" sz="1800">
                <a:latin typeface="Arial"/>
                <a:cs typeface="Arial"/>
              </a:rPr>
              <a:t>filled </a:t>
            </a:r>
            <a:r>
              <a:rPr dirty="0" sz="1800" spc="-5">
                <a:latin typeface="Arial"/>
                <a:cs typeface="Arial"/>
              </a:rPr>
              <a:t>with </a:t>
            </a:r>
            <a:r>
              <a:rPr dirty="0" sz="1800" spc="-20">
                <a:latin typeface="Arial"/>
                <a:cs typeface="Arial"/>
              </a:rPr>
              <a:t>water, </a:t>
            </a:r>
            <a:r>
              <a:rPr dirty="0" sz="1800">
                <a:latin typeface="Arial"/>
                <a:cs typeface="Arial"/>
              </a:rPr>
              <a:t>to make </a:t>
            </a:r>
            <a:r>
              <a:rPr dirty="0" sz="1800" spc="-5">
                <a:latin typeface="Arial"/>
                <a:cs typeface="Arial"/>
              </a:rPr>
              <a:t>it </a:t>
            </a:r>
            <a:r>
              <a:rPr dirty="0" sz="1800">
                <a:latin typeface="Arial"/>
                <a:cs typeface="Arial"/>
              </a:rPr>
              <a:t>more </a:t>
            </a:r>
            <a:r>
              <a:rPr dirty="0" sz="1800" spc="-5">
                <a:latin typeface="Arial"/>
                <a:cs typeface="Arial"/>
              </a:rPr>
              <a:t>difficult </a:t>
            </a:r>
            <a:r>
              <a:rPr dirty="0" sz="1800">
                <a:latin typeface="Arial"/>
                <a:cs typeface="Arial"/>
              </a:rPr>
              <a:t>to </a:t>
            </a:r>
            <a:r>
              <a:rPr dirty="0" sz="1800" spc="-5">
                <a:latin typeface="Arial"/>
                <a:cs typeface="Arial"/>
              </a:rPr>
              <a:t>attack. </a:t>
            </a:r>
            <a:r>
              <a:rPr dirty="0" sz="1800">
                <a:latin typeface="Arial"/>
                <a:cs typeface="Arial"/>
              </a:rPr>
              <a:t>Similarly  </a:t>
            </a:r>
            <a:r>
              <a:rPr dirty="0" sz="1800" spc="-5">
                <a:latin typeface="Arial"/>
                <a:cs typeface="Arial"/>
              </a:rPr>
              <a:t>at </a:t>
            </a:r>
            <a:r>
              <a:rPr dirty="0" sz="1800">
                <a:latin typeface="Arial"/>
                <a:cs typeface="Arial"/>
              </a:rPr>
              <a:t>Moat </a:t>
            </a:r>
            <a:r>
              <a:rPr dirty="0" sz="1800" spc="-5">
                <a:latin typeface="Arial"/>
                <a:cs typeface="Arial"/>
              </a:rPr>
              <a:t>wealth advisor we </a:t>
            </a:r>
            <a:r>
              <a:rPr dirty="0" sz="1800">
                <a:latin typeface="Arial"/>
                <a:cs typeface="Arial"/>
              </a:rPr>
              <a:t>try to </a:t>
            </a:r>
            <a:r>
              <a:rPr dirty="0" sz="1800" spc="-5">
                <a:latin typeface="Arial"/>
                <a:cs typeface="Arial"/>
              </a:rPr>
              <a:t>widen </a:t>
            </a:r>
            <a:r>
              <a:rPr dirty="0" sz="1800">
                <a:latin typeface="Arial"/>
                <a:cs typeface="Arial"/>
              </a:rPr>
              <a:t>the financial moat </a:t>
            </a:r>
            <a:r>
              <a:rPr dirty="0" sz="1800" spc="-5">
                <a:latin typeface="Arial"/>
                <a:cs typeface="Arial"/>
              </a:rPr>
              <a:t>with appropriate debt investments which protects </a:t>
            </a:r>
            <a:r>
              <a:rPr dirty="0" sz="1800">
                <a:latin typeface="Arial"/>
                <a:cs typeface="Arial"/>
              </a:rPr>
              <a:t>the </a:t>
            </a:r>
            <a:r>
              <a:rPr dirty="0" sz="1800" spc="-5">
                <a:latin typeface="Arial"/>
                <a:cs typeface="Arial"/>
              </a:rPr>
              <a:t>wealth in </a:t>
            </a:r>
            <a:r>
              <a:rPr dirty="0" sz="1800">
                <a:latin typeface="Arial"/>
                <a:cs typeface="Arial"/>
              </a:rPr>
              <a:t>the falling market  </a:t>
            </a:r>
            <a:r>
              <a:rPr dirty="0" sz="1800" spc="-5">
                <a:latin typeface="Arial"/>
                <a:cs typeface="Arial"/>
              </a:rPr>
              <a:t>and also allows grabbing </a:t>
            </a:r>
            <a:r>
              <a:rPr dirty="0" sz="1800">
                <a:latin typeface="Arial"/>
                <a:cs typeface="Arial"/>
              </a:rPr>
              <a:t>the </a:t>
            </a:r>
            <a:r>
              <a:rPr dirty="0" sz="1800" spc="-5">
                <a:latin typeface="Arial"/>
                <a:cs typeface="Arial"/>
              </a:rPr>
              <a:t>opportunity by investing in equity in </a:t>
            </a:r>
            <a:r>
              <a:rPr dirty="0" sz="1800">
                <a:latin typeface="Arial"/>
                <a:cs typeface="Arial"/>
              </a:rPr>
              <a:t>the low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market.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50">
              <a:latin typeface="Arial"/>
              <a:cs typeface="Arial"/>
            </a:endParaRPr>
          </a:p>
          <a:p>
            <a:pPr algn="just" marL="12700" marR="5715">
              <a:lnSpc>
                <a:spcPct val="115799"/>
              </a:lnSpc>
            </a:pPr>
            <a:r>
              <a:rPr dirty="0" sz="1800">
                <a:latin typeface="Arial"/>
                <a:cs typeface="Arial"/>
              </a:rPr>
              <a:t>Moat </a:t>
            </a:r>
            <a:r>
              <a:rPr dirty="0" sz="1800" spc="-10">
                <a:latin typeface="Arial"/>
                <a:cs typeface="Arial"/>
              </a:rPr>
              <a:t>Wealth </a:t>
            </a:r>
            <a:r>
              <a:rPr dirty="0" sz="1800">
                <a:latin typeface="Arial"/>
                <a:cs typeface="Arial"/>
              </a:rPr>
              <a:t>Associates </a:t>
            </a:r>
            <a:r>
              <a:rPr dirty="0" sz="1800" spc="-5">
                <a:latin typeface="Arial"/>
                <a:cs typeface="Arial"/>
              </a:rPr>
              <a:t>LLP was established in 2009 as </a:t>
            </a:r>
            <a:r>
              <a:rPr dirty="0" sz="1800">
                <a:latin typeface="Arial"/>
                <a:cs typeface="Arial"/>
              </a:rPr>
              <a:t>a Financial Service company </a:t>
            </a:r>
            <a:r>
              <a:rPr dirty="0" sz="1800" spc="-5">
                <a:latin typeface="Arial"/>
                <a:cs typeface="Arial"/>
              </a:rPr>
              <a:t>offering innovative </a:t>
            </a:r>
            <a:r>
              <a:rPr dirty="0" sz="1800">
                <a:latin typeface="Arial"/>
                <a:cs typeface="Arial"/>
              </a:rPr>
              <a:t>solutions </a:t>
            </a:r>
            <a:r>
              <a:rPr dirty="0" sz="1800" spc="-5">
                <a:latin typeface="Arial"/>
                <a:cs typeface="Arial"/>
              </a:rPr>
              <a:t>with </a:t>
            </a:r>
            <a:r>
              <a:rPr dirty="0" sz="1800">
                <a:latin typeface="Arial"/>
                <a:cs typeface="Arial"/>
              </a:rPr>
              <a:t>superior risk </a:t>
            </a:r>
            <a:r>
              <a:rPr dirty="0" sz="1800" spc="-5">
                <a:latin typeface="Arial"/>
                <a:cs typeface="Arial"/>
              </a:rPr>
              <a:t>ad-  justed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returns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for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its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clients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by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having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proper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asset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allocation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of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Debt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and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Equity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in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portfolio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and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also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rebalancing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portfolio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on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regular  </a:t>
            </a:r>
            <a:r>
              <a:rPr dirty="0" sz="1800" spc="-5">
                <a:latin typeface="Arial"/>
                <a:cs typeface="Arial"/>
              </a:rPr>
              <a:t>basis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as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and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when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required.</a:t>
            </a:r>
            <a:r>
              <a:rPr dirty="0" sz="1800" spc="-1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At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Moat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Wealth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advisor,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we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continuously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focus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on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Relationships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and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offer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personalized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services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each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of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our  </a:t>
            </a:r>
            <a:r>
              <a:rPr dirty="0" sz="1800">
                <a:latin typeface="Arial"/>
                <a:cs typeface="Arial"/>
              </a:rPr>
              <a:t>clients.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4894" y="6669316"/>
            <a:ext cx="13895705" cy="0"/>
          </a:xfrm>
          <a:custGeom>
            <a:avLst/>
            <a:gdLst/>
            <a:ahLst/>
            <a:cxnLst/>
            <a:rect l="l" t="t" r="r" b="b"/>
            <a:pathLst>
              <a:path w="13895705" h="0">
                <a:moveTo>
                  <a:pt x="0" y="0"/>
                </a:moveTo>
                <a:lnTo>
                  <a:pt x="13895578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936932" y="6822259"/>
            <a:ext cx="3390900" cy="418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550" spc="5">
                <a:latin typeface="Arial"/>
                <a:cs typeface="Arial"/>
              </a:rPr>
              <a:t>https://moatwealth.com</a:t>
            </a:r>
            <a:endParaRPr sz="25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4898" y="4693564"/>
            <a:ext cx="6824980" cy="1812925"/>
          </a:xfrm>
          <a:custGeom>
            <a:avLst/>
            <a:gdLst/>
            <a:ahLst/>
            <a:cxnLst/>
            <a:rect l="l" t="t" r="r" b="b"/>
            <a:pathLst>
              <a:path w="6824980" h="1812925">
                <a:moveTo>
                  <a:pt x="6824433" y="0"/>
                </a:moveTo>
                <a:lnTo>
                  <a:pt x="0" y="0"/>
                </a:lnTo>
                <a:lnTo>
                  <a:pt x="0" y="1812467"/>
                </a:lnTo>
                <a:lnTo>
                  <a:pt x="6824433" y="1812467"/>
                </a:lnTo>
                <a:lnTo>
                  <a:pt x="6824433" y="0"/>
                </a:lnTo>
                <a:close/>
              </a:path>
            </a:pathLst>
          </a:custGeom>
          <a:solidFill>
            <a:srgbClr val="3C42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756055" y="4693564"/>
            <a:ext cx="6824980" cy="1812925"/>
          </a:xfrm>
          <a:custGeom>
            <a:avLst/>
            <a:gdLst/>
            <a:ahLst/>
            <a:cxnLst/>
            <a:rect l="l" t="t" r="r" b="b"/>
            <a:pathLst>
              <a:path w="6824980" h="1812925">
                <a:moveTo>
                  <a:pt x="6824433" y="0"/>
                </a:moveTo>
                <a:lnTo>
                  <a:pt x="0" y="0"/>
                </a:lnTo>
                <a:lnTo>
                  <a:pt x="0" y="1812467"/>
                </a:lnTo>
                <a:lnTo>
                  <a:pt x="6824433" y="1812467"/>
                </a:lnTo>
                <a:lnTo>
                  <a:pt x="6824433" y="0"/>
                </a:lnTo>
                <a:close/>
              </a:path>
            </a:pathLst>
          </a:custGeom>
          <a:solidFill>
            <a:srgbClr val="3C42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84898" y="4693564"/>
            <a:ext cx="6824980" cy="1812925"/>
          </a:xfrm>
          <a:prstGeom prst="rect">
            <a:avLst/>
          </a:prstGeom>
        </p:spPr>
        <p:txBody>
          <a:bodyPr wrap="square" lIns="0" tIns="99060" rIns="0" bIns="0" rtlCol="0" vert="horz">
            <a:spAutoFit/>
          </a:bodyPr>
          <a:lstStyle/>
          <a:p>
            <a:pPr algn="ctr" marR="41910">
              <a:lnSpc>
                <a:spcPct val="100000"/>
              </a:lnSpc>
              <a:spcBef>
                <a:spcPts val="78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MISSION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50">
              <a:latin typeface="Arial"/>
              <a:cs typeface="Arial"/>
            </a:endParaRPr>
          </a:p>
          <a:p>
            <a:pPr algn="just" marL="129539" marR="170815">
              <a:lnSpc>
                <a:spcPct val="115700"/>
              </a:lnSpc>
            </a:pPr>
            <a:r>
              <a:rPr dirty="0" sz="1800" spc="-10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help our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clients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achieve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their financial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goals with honest and  unbiased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solution thereby creating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wealth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through the magic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compounding.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92907" y="5216067"/>
            <a:ext cx="2008505" cy="0"/>
          </a:xfrm>
          <a:custGeom>
            <a:avLst/>
            <a:gdLst/>
            <a:ahLst/>
            <a:cxnLst/>
            <a:rect l="l" t="t" r="r" b="b"/>
            <a:pathLst>
              <a:path w="2008504" h="0">
                <a:moveTo>
                  <a:pt x="0" y="0"/>
                </a:moveTo>
                <a:lnTo>
                  <a:pt x="2008416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7756055" y="4693564"/>
            <a:ext cx="6824980" cy="1812925"/>
          </a:xfrm>
          <a:prstGeom prst="rect">
            <a:avLst/>
          </a:prstGeom>
        </p:spPr>
        <p:txBody>
          <a:bodyPr wrap="square" lIns="0" tIns="123189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69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VISION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50">
              <a:latin typeface="Arial"/>
              <a:cs typeface="Arial"/>
            </a:endParaRPr>
          </a:p>
          <a:p>
            <a:pPr algn="just" marL="154305" marR="146050">
              <a:lnSpc>
                <a:spcPct val="115799"/>
              </a:lnSpc>
              <a:spcBef>
                <a:spcPts val="5"/>
              </a:spcBef>
            </a:pPr>
            <a:r>
              <a:rPr dirty="0" sz="1800" spc="-10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the most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preferred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financial solution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providing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firm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India  focusing</a:t>
            </a: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long</a:t>
            </a:r>
            <a:r>
              <a:rPr dirty="0" sz="1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term</a:t>
            </a: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wealth</a:t>
            </a: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creation</a:t>
            </a:r>
            <a:r>
              <a:rPr dirty="0" sz="1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giving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customized</a:t>
            </a: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finan-  cial solutions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across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globe.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164076" y="5216067"/>
            <a:ext cx="2008505" cy="0"/>
          </a:xfrm>
          <a:custGeom>
            <a:avLst/>
            <a:gdLst/>
            <a:ahLst/>
            <a:cxnLst/>
            <a:rect l="l" t="t" r="r" b="b"/>
            <a:pathLst>
              <a:path w="2008504" h="0">
                <a:moveTo>
                  <a:pt x="0" y="0"/>
                </a:moveTo>
                <a:lnTo>
                  <a:pt x="2008416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16330" cy="5600065"/>
          </a:xfrm>
          <a:custGeom>
            <a:avLst/>
            <a:gdLst/>
            <a:ahLst/>
            <a:cxnLst/>
            <a:rect l="l" t="t" r="r" b="b"/>
            <a:pathLst>
              <a:path w="1116330" h="5600065">
                <a:moveTo>
                  <a:pt x="1115783" y="0"/>
                </a:moveTo>
                <a:lnTo>
                  <a:pt x="0" y="0"/>
                </a:lnTo>
                <a:lnTo>
                  <a:pt x="0" y="5599798"/>
                </a:lnTo>
                <a:lnTo>
                  <a:pt x="47625" y="5599798"/>
                </a:lnTo>
                <a:lnTo>
                  <a:pt x="95204" y="5598757"/>
                </a:lnTo>
                <a:lnTo>
                  <a:pt x="142251" y="5595664"/>
                </a:lnTo>
                <a:lnTo>
                  <a:pt x="188722" y="5590561"/>
                </a:lnTo>
                <a:lnTo>
                  <a:pt x="234573" y="5583493"/>
                </a:lnTo>
                <a:lnTo>
                  <a:pt x="279761" y="5574503"/>
                </a:lnTo>
                <a:lnTo>
                  <a:pt x="324242" y="5563633"/>
                </a:lnTo>
                <a:lnTo>
                  <a:pt x="367973" y="5550928"/>
                </a:lnTo>
                <a:lnTo>
                  <a:pt x="410910" y="5536432"/>
                </a:lnTo>
                <a:lnTo>
                  <a:pt x="453011" y="5520186"/>
                </a:lnTo>
                <a:lnTo>
                  <a:pt x="494231" y="5502235"/>
                </a:lnTo>
                <a:lnTo>
                  <a:pt x="534528" y="5482623"/>
                </a:lnTo>
                <a:lnTo>
                  <a:pt x="573857" y="5461392"/>
                </a:lnTo>
                <a:lnTo>
                  <a:pt x="612176" y="5438586"/>
                </a:lnTo>
                <a:lnTo>
                  <a:pt x="649441" y="5414249"/>
                </a:lnTo>
                <a:lnTo>
                  <a:pt x="685609" y="5388423"/>
                </a:lnTo>
                <a:lnTo>
                  <a:pt x="720636" y="5361153"/>
                </a:lnTo>
                <a:lnTo>
                  <a:pt x="754478" y="5332481"/>
                </a:lnTo>
                <a:lnTo>
                  <a:pt x="787093" y="5302452"/>
                </a:lnTo>
                <a:lnTo>
                  <a:pt x="818437" y="5271108"/>
                </a:lnTo>
                <a:lnTo>
                  <a:pt x="848467" y="5238493"/>
                </a:lnTo>
                <a:lnTo>
                  <a:pt x="877138" y="5204650"/>
                </a:lnTo>
                <a:lnTo>
                  <a:pt x="904409" y="5169623"/>
                </a:lnTo>
                <a:lnTo>
                  <a:pt x="930234" y="5133456"/>
                </a:lnTo>
                <a:lnTo>
                  <a:pt x="954572" y="5096191"/>
                </a:lnTo>
                <a:lnTo>
                  <a:pt x="977377" y="5057872"/>
                </a:lnTo>
                <a:lnTo>
                  <a:pt x="998608" y="5018542"/>
                </a:lnTo>
                <a:lnTo>
                  <a:pt x="1018221" y="4978246"/>
                </a:lnTo>
                <a:lnTo>
                  <a:pt x="1036172" y="4937025"/>
                </a:lnTo>
                <a:lnTo>
                  <a:pt x="1052417" y="4894925"/>
                </a:lnTo>
                <a:lnTo>
                  <a:pt x="1066914" y="4851987"/>
                </a:lnTo>
                <a:lnTo>
                  <a:pt x="1079619" y="4808256"/>
                </a:lnTo>
                <a:lnTo>
                  <a:pt x="1090488" y="4763775"/>
                </a:lnTo>
                <a:lnTo>
                  <a:pt x="1099479" y="4718587"/>
                </a:lnTo>
                <a:lnTo>
                  <a:pt x="1106547" y="4672737"/>
                </a:lnTo>
                <a:lnTo>
                  <a:pt x="1111649" y="4626266"/>
                </a:lnTo>
                <a:lnTo>
                  <a:pt x="1114743" y="4579219"/>
                </a:lnTo>
                <a:lnTo>
                  <a:pt x="1115783" y="4531639"/>
                </a:lnTo>
                <a:lnTo>
                  <a:pt x="1115783" y="0"/>
                </a:lnTo>
                <a:close/>
              </a:path>
            </a:pathLst>
          </a:custGeom>
          <a:solidFill>
            <a:srgbClr val="3C42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102082" y="312287"/>
            <a:ext cx="2077761" cy="6488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284683" y="868476"/>
            <a:ext cx="8604250" cy="6060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latin typeface="Arial"/>
                <a:cs typeface="Arial"/>
              </a:rPr>
              <a:t>Tax-efficient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investing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is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crucial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aspect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of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wealth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management,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as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it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can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significantly  </a:t>
            </a:r>
            <a:r>
              <a:rPr dirty="0" sz="1800" spc="-5">
                <a:latin typeface="Arial"/>
                <a:cs typeface="Arial"/>
              </a:rPr>
              <a:t>impact </a:t>
            </a:r>
            <a:r>
              <a:rPr dirty="0" sz="1800">
                <a:latin typeface="Arial"/>
                <a:cs typeface="Arial"/>
              </a:rPr>
              <a:t>your </a:t>
            </a:r>
            <a:r>
              <a:rPr dirty="0" sz="1800" spc="-5">
                <a:latin typeface="Arial"/>
                <a:cs typeface="Arial"/>
              </a:rPr>
              <a:t>overall </a:t>
            </a:r>
            <a:r>
              <a:rPr dirty="0" sz="1800">
                <a:latin typeface="Arial"/>
                <a:cs typeface="Arial"/>
              </a:rPr>
              <a:t>returns. Mutual fund </a:t>
            </a:r>
            <a:r>
              <a:rPr dirty="0" sz="1800" spc="-5">
                <a:latin typeface="Arial"/>
                <a:cs typeface="Arial"/>
              </a:rPr>
              <a:t>providers </a:t>
            </a:r>
            <a:r>
              <a:rPr dirty="0" sz="1800" spc="-10">
                <a:latin typeface="Arial"/>
                <a:cs typeface="Arial"/>
              </a:rPr>
              <a:t>offer </a:t>
            </a:r>
            <a:r>
              <a:rPr dirty="0" sz="1800" spc="-5">
                <a:latin typeface="Arial"/>
                <a:cs typeface="Arial"/>
              </a:rPr>
              <a:t>investors </a:t>
            </a:r>
            <a:r>
              <a:rPr dirty="0" sz="1800">
                <a:latin typeface="Arial"/>
                <a:cs typeface="Arial"/>
              </a:rPr>
              <a:t>a variety </a:t>
            </a:r>
            <a:r>
              <a:rPr dirty="0" sz="1800" spc="-5">
                <a:latin typeface="Arial"/>
                <a:cs typeface="Arial"/>
              </a:rPr>
              <a:t>of options  </a:t>
            </a:r>
            <a:r>
              <a:rPr dirty="0" sz="1800">
                <a:latin typeface="Arial"/>
                <a:cs typeface="Arial"/>
              </a:rPr>
              <a:t>to minimize tax </a:t>
            </a:r>
            <a:r>
              <a:rPr dirty="0" sz="1800" spc="-5">
                <a:latin typeface="Arial"/>
                <a:cs typeface="Arial"/>
              </a:rPr>
              <a:t>liabilities while </a:t>
            </a:r>
            <a:r>
              <a:rPr dirty="0" sz="1800">
                <a:latin typeface="Arial"/>
                <a:cs typeface="Arial"/>
              </a:rPr>
              <a:t>maximizing </a:t>
            </a:r>
            <a:r>
              <a:rPr dirty="0" sz="1800" spc="-5">
                <a:latin typeface="Arial"/>
                <a:cs typeface="Arial"/>
              </a:rPr>
              <a:t>gains. </a:t>
            </a:r>
            <a:r>
              <a:rPr dirty="0" sz="1800">
                <a:latin typeface="Arial"/>
                <a:cs typeface="Arial"/>
              </a:rPr>
              <a:t>In this </a:t>
            </a:r>
            <a:r>
              <a:rPr dirty="0" sz="1800" spc="-5">
                <a:latin typeface="Arial"/>
                <a:cs typeface="Arial"/>
              </a:rPr>
              <a:t>blog post, </a:t>
            </a:r>
            <a:r>
              <a:rPr dirty="0" sz="1800">
                <a:latin typeface="Arial"/>
                <a:cs typeface="Arial"/>
              </a:rPr>
              <a:t>you </a:t>
            </a:r>
            <a:r>
              <a:rPr dirty="0" sz="1800" spc="-5">
                <a:latin typeface="Arial"/>
                <a:cs typeface="Arial"/>
              </a:rPr>
              <a:t>will be able </a:t>
            </a:r>
            <a:r>
              <a:rPr dirty="0" sz="1800">
                <a:latin typeface="Arial"/>
                <a:cs typeface="Arial"/>
              </a:rPr>
              <a:t>to  know</a:t>
            </a:r>
            <a:r>
              <a:rPr dirty="0" sz="1800" spc="10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about</a:t>
            </a:r>
            <a:r>
              <a:rPr dirty="0" sz="1800" spc="1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1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concept</a:t>
            </a:r>
            <a:r>
              <a:rPr dirty="0" sz="1800" spc="1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of</a:t>
            </a:r>
            <a:r>
              <a:rPr dirty="0" sz="1800" spc="10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tax-efficient</a:t>
            </a:r>
            <a:r>
              <a:rPr dirty="0" sz="1800" spc="1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investing</a:t>
            </a:r>
            <a:r>
              <a:rPr dirty="0" sz="1800" spc="1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and</a:t>
            </a:r>
            <a:r>
              <a:rPr dirty="0" sz="1800" spc="1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how</a:t>
            </a:r>
            <a:r>
              <a:rPr dirty="0" sz="1800" spc="10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you</a:t>
            </a:r>
            <a:r>
              <a:rPr dirty="0" sz="1800" spc="1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can</a:t>
            </a:r>
            <a:r>
              <a:rPr dirty="0" sz="1800" spc="1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navigate</a:t>
            </a:r>
            <a:r>
              <a:rPr dirty="0" sz="1800" spc="1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it</a:t>
            </a:r>
            <a:r>
              <a:rPr dirty="0" sz="1800" spc="11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effec-</a:t>
            </a:r>
            <a:endParaRPr sz="1800">
              <a:latin typeface="Arial"/>
              <a:cs typeface="Arial"/>
            </a:endParaRPr>
          </a:p>
          <a:p>
            <a:pPr algn="just" marL="312674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tively </a:t>
            </a:r>
            <a:r>
              <a:rPr dirty="0" sz="1800" spc="-5">
                <a:latin typeface="Arial"/>
                <a:cs typeface="Arial"/>
              </a:rPr>
              <a:t>with </a:t>
            </a:r>
            <a:r>
              <a:rPr dirty="0" sz="1800">
                <a:latin typeface="Arial"/>
                <a:cs typeface="Arial"/>
              </a:rPr>
              <a:t>the </a:t>
            </a:r>
            <a:r>
              <a:rPr dirty="0" sz="1800" spc="-5">
                <a:latin typeface="Arial"/>
                <a:cs typeface="Arial"/>
              </a:rPr>
              <a:t>help of </a:t>
            </a:r>
            <a:r>
              <a:rPr dirty="0" sz="1800">
                <a:latin typeface="Arial"/>
                <a:cs typeface="Arial"/>
              </a:rPr>
              <a:t>a </a:t>
            </a:r>
            <a:r>
              <a:rPr dirty="0" sz="1800" spc="-5">
                <a:latin typeface="Arial"/>
                <a:cs typeface="Arial"/>
              </a:rPr>
              <a:t>provider </a:t>
            </a:r>
            <a:r>
              <a:rPr dirty="0" sz="1800">
                <a:latin typeface="Arial"/>
                <a:cs typeface="Arial"/>
              </a:rPr>
              <a:t>mutual fund,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Mumbai.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algn="r" marR="6350">
              <a:lnSpc>
                <a:spcPct val="100000"/>
              </a:lnSpc>
            </a:pPr>
            <a:r>
              <a:rPr dirty="0" sz="1800" spc="-15" b="1">
                <a:latin typeface="Arial"/>
                <a:cs typeface="Arial"/>
              </a:rPr>
              <a:t>UNDERSTANDING TAX-EFFICIENT</a:t>
            </a:r>
            <a:r>
              <a:rPr dirty="0" sz="1800" spc="-8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INVESTING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algn="r" marR="635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Before </a:t>
            </a:r>
            <a:r>
              <a:rPr dirty="0" sz="1800" spc="-5">
                <a:latin typeface="Arial"/>
                <a:cs typeface="Arial"/>
              </a:rPr>
              <a:t>delving into </a:t>
            </a:r>
            <a:r>
              <a:rPr dirty="0" sz="1800">
                <a:latin typeface="Arial"/>
                <a:cs typeface="Arial"/>
              </a:rPr>
              <a:t>the role </a:t>
            </a:r>
            <a:r>
              <a:rPr dirty="0" sz="1800" spc="-5">
                <a:latin typeface="Arial"/>
                <a:cs typeface="Arial"/>
              </a:rPr>
              <a:t>of </a:t>
            </a:r>
            <a:r>
              <a:rPr dirty="0" sz="1800">
                <a:latin typeface="Arial"/>
                <a:cs typeface="Arial"/>
              </a:rPr>
              <a:t>mutual fund </a:t>
            </a:r>
            <a:r>
              <a:rPr dirty="0" sz="1800" spc="-5">
                <a:latin typeface="Arial"/>
                <a:cs typeface="Arial"/>
              </a:rPr>
              <a:t>providers, </a:t>
            </a:r>
            <a:r>
              <a:rPr dirty="0" sz="1800" spc="-15">
                <a:latin typeface="Arial"/>
                <a:cs typeface="Arial"/>
              </a:rPr>
              <a:t>it’s </a:t>
            </a:r>
            <a:r>
              <a:rPr dirty="0" sz="1800" spc="-5">
                <a:latin typeface="Arial"/>
                <a:cs typeface="Arial"/>
              </a:rPr>
              <a:t>essential </a:t>
            </a:r>
            <a:r>
              <a:rPr dirty="0" sz="1800">
                <a:latin typeface="Arial"/>
                <a:cs typeface="Arial"/>
              </a:rPr>
              <a:t>to </a:t>
            </a:r>
            <a:r>
              <a:rPr dirty="0" sz="1800" spc="-5">
                <a:latin typeface="Arial"/>
                <a:cs typeface="Arial"/>
              </a:rPr>
              <a:t>grasp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funda-</a:t>
            </a:r>
            <a:endParaRPr sz="1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mentals </a:t>
            </a:r>
            <a:r>
              <a:rPr dirty="0" sz="1800" spc="-5">
                <a:latin typeface="Arial"/>
                <a:cs typeface="Arial"/>
              </a:rPr>
              <a:t>of tax-efficient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investing.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algn="r" marR="5715">
              <a:lnSpc>
                <a:spcPct val="100000"/>
              </a:lnSpc>
            </a:pPr>
            <a:r>
              <a:rPr dirty="0" sz="1800" spc="-35" b="1">
                <a:latin typeface="Arial"/>
                <a:cs typeface="Arial"/>
              </a:rPr>
              <a:t>WHAT </a:t>
            </a:r>
            <a:r>
              <a:rPr dirty="0" sz="1800" b="1">
                <a:latin typeface="Arial"/>
                <a:cs typeface="Arial"/>
              </a:rPr>
              <a:t>IS </a:t>
            </a:r>
            <a:r>
              <a:rPr dirty="0" sz="1800" spc="-15" b="1">
                <a:latin typeface="Arial"/>
                <a:cs typeface="Arial"/>
              </a:rPr>
              <a:t>TAX-EFFICIENT</a:t>
            </a:r>
            <a:r>
              <a:rPr dirty="0" sz="1800" spc="-6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INVESTING?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algn="r" marL="12700" marR="5080">
              <a:lnSpc>
                <a:spcPct val="100000"/>
              </a:lnSpc>
            </a:pPr>
            <a:r>
              <a:rPr dirty="0" sz="1800" spc="-20">
                <a:latin typeface="Arial"/>
                <a:cs typeface="Arial"/>
              </a:rPr>
              <a:t>Tax-efficient </a:t>
            </a:r>
            <a:r>
              <a:rPr dirty="0" sz="1800" spc="-5">
                <a:latin typeface="Arial"/>
                <a:cs typeface="Arial"/>
              </a:rPr>
              <a:t>investing is </a:t>
            </a:r>
            <a:r>
              <a:rPr dirty="0" sz="1800">
                <a:latin typeface="Arial"/>
                <a:cs typeface="Arial"/>
              </a:rPr>
              <a:t>a strategic </a:t>
            </a:r>
            <a:r>
              <a:rPr dirty="0" sz="1800" spc="-5">
                <a:latin typeface="Arial"/>
                <a:cs typeface="Arial"/>
              </a:rPr>
              <a:t>approach </a:t>
            </a:r>
            <a:r>
              <a:rPr dirty="0" sz="1800">
                <a:latin typeface="Arial"/>
                <a:cs typeface="Arial"/>
              </a:rPr>
              <a:t>to managing your </a:t>
            </a:r>
            <a:r>
              <a:rPr dirty="0" sz="1800" spc="-5">
                <a:latin typeface="Arial"/>
                <a:cs typeface="Arial"/>
              </a:rPr>
              <a:t>investments</a:t>
            </a:r>
            <a:r>
              <a:rPr dirty="0" sz="1800" spc="43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with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  </a:t>
            </a:r>
            <a:r>
              <a:rPr dirty="0" sz="1800" spc="-5">
                <a:latin typeface="Arial"/>
                <a:cs typeface="Arial"/>
              </a:rPr>
              <a:t>primary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objective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of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minimizing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impact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of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taxes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on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your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overall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returns.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funda-  mental</a:t>
            </a:r>
            <a:r>
              <a:rPr dirty="0" sz="1800" spc="15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goal</a:t>
            </a:r>
            <a:r>
              <a:rPr dirty="0" sz="1800" spc="15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is</a:t>
            </a:r>
            <a:r>
              <a:rPr dirty="0" sz="1800" spc="1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15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legally</a:t>
            </a:r>
            <a:r>
              <a:rPr dirty="0" sz="1800" spc="1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reduce</a:t>
            </a:r>
            <a:r>
              <a:rPr dirty="0" sz="1800" spc="1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15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amount</a:t>
            </a:r>
            <a:r>
              <a:rPr dirty="0" sz="1800" spc="15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of</a:t>
            </a:r>
            <a:r>
              <a:rPr dirty="0" sz="1800" spc="1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taxes</a:t>
            </a:r>
            <a:r>
              <a:rPr dirty="0" sz="1800" spc="1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you</a:t>
            </a:r>
            <a:r>
              <a:rPr dirty="0" sz="1800" spc="15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owe</a:t>
            </a:r>
            <a:r>
              <a:rPr dirty="0" sz="1800" spc="15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on</a:t>
            </a:r>
            <a:r>
              <a:rPr dirty="0" sz="1800" spc="1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your</a:t>
            </a:r>
            <a:r>
              <a:rPr dirty="0" sz="1800" spc="15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investments,  </a:t>
            </a:r>
            <a:r>
              <a:rPr dirty="0" sz="1800">
                <a:latin typeface="Arial"/>
                <a:cs typeface="Arial"/>
              </a:rPr>
              <a:t>thus </a:t>
            </a:r>
            <a:r>
              <a:rPr dirty="0" sz="1800" spc="-5">
                <a:latin typeface="Arial"/>
                <a:cs typeface="Arial"/>
              </a:rPr>
              <a:t>enabling </a:t>
            </a:r>
            <a:r>
              <a:rPr dirty="0" sz="1800">
                <a:latin typeface="Arial"/>
                <a:cs typeface="Arial"/>
              </a:rPr>
              <a:t>your </a:t>
            </a:r>
            <a:r>
              <a:rPr dirty="0" sz="1800" spc="-5">
                <a:latin typeface="Arial"/>
                <a:cs typeface="Arial"/>
              </a:rPr>
              <a:t>portfolio </a:t>
            </a:r>
            <a:r>
              <a:rPr dirty="0" sz="1800">
                <a:latin typeface="Arial"/>
                <a:cs typeface="Arial"/>
              </a:rPr>
              <a:t>to </a:t>
            </a:r>
            <a:r>
              <a:rPr dirty="0" sz="1800" spc="-5">
                <a:latin typeface="Arial"/>
                <a:cs typeface="Arial"/>
              </a:rPr>
              <a:t>grow </a:t>
            </a:r>
            <a:r>
              <a:rPr dirty="0" sz="1800">
                <a:latin typeface="Arial"/>
                <a:cs typeface="Arial"/>
              </a:rPr>
              <a:t>more </a:t>
            </a:r>
            <a:r>
              <a:rPr dirty="0" sz="1800" spc="-5">
                <a:latin typeface="Arial"/>
                <a:cs typeface="Arial"/>
              </a:rPr>
              <a:t>effectively over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time.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TYPES OF </a:t>
            </a:r>
            <a:r>
              <a:rPr dirty="0" sz="1800" spc="-30" b="1">
                <a:latin typeface="Arial"/>
                <a:cs typeface="Arial"/>
              </a:rPr>
              <a:t>TAXES </a:t>
            </a:r>
            <a:r>
              <a:rPr dirty="0" sz="1800" spc="-20" b="1">
                <a:latin typeface="Arial"/>
                <a:cs typeface="Arial"/>
              </a:rPr>
              <a:t>TO</a:t>
            </a:r>
            <a:r>
              <a:rPr dirty="0" sz="1800" spc="-7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CONSIDER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algn="r" marL="51435" marR="5715" indent="-3937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In the </a:t>
            </a:r>
            <a:r>
              <a:rPr dirty="0" sz="1800" spc="-5">
                <a:latin typeface="Arial"/>
                <a:cs typeface="Arial"/>
              </a:rPr>
              <a:t>world of investments, </a:t>
            </a:r>
            <a:r>
              <a:rPr dirty="0" sz="1800">
                <a:latin typeface="Arial"/>
                <a:cs typeface="Arial"/>
              </a:rPr>
              <a:t>there </a:t>
            </a:r>
            <a:r>
              <a:rPr dirty="0" sz="1800" spc="-5">
                <a:latin typeface="Arial"/>
                <a:cs typeface="Arial"/>
              </a:rPr>
              <a:t>are </a:t>
            </a:r>
            <a:r>
              <a:rPr dirty="0" sz="1800">
                <a:latin typeface="Arial"/>
                <a:cs typeface="Arial"/>
              </a:rPr>
              <a:t>several types </a:t>
            </a:r>
            <a:r>
              <a:rPr dirty="0" sz="1800" spc="-5">
                <a:latin typeface="Arial"/>
                <a:cs typeface="Arial"/>
              </a:rPr>
              <a:t>of </a:t>
            </a:r>
            <a:r>
              <a:rPr dirty="0" sz="1800">
                <a:latin typeface="Arial"/>
                <a:cs typeface="Arial"/>
              </a:rPr>
              <a:t>taxes that </a:t>
            </a:r>
            <a:r>
              <a:rPr dirty="0" sz="1800" spc="-5">
                <a:latin typeface="Arial"/>
                <a:cs typeface="Arial"/>
              </a:rPr>
              <a:t>investors</a:t>
            </a:r>
            <a:r>
              <a:rPr dirty="0" sz="1800" spc="4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should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be  aware of. </a:t>
            </a:r>
            <a:r>
              <a:rPr dirty="0" sz="1800">
                <a:latin typeface="Arial"/>
                <a:cs typeface="Arial"/>
              </a:rPr>
              <a:t>Each </a:t>
            </a:r>
            <a:r>
              <a:rPr dirty="0" sz="1800" spc="-5">
                <a:latin typeface="Arial"/>
                <a:cs typeface="Arial"/>
              </a:rPr>
              <a:t>of </a:t>
            </a:r>
            <a:r>
              <a:rPr dirty="0" sz="1800">
                <a:latin typeface="Arial"/>
                <a:cs typeface="Arial"/>
              </a:rPr>
              <a:t>these taxes can </a:t>
            </a:r>
            <a:r>
              <a:rPr dirty="0" sz="1800" spc="-5">
                <a:latin typeface="Arial"/>
                <a:cs typeface="Arial"/>
              </a:rPr>
              <a:t>have </a:t>
            </a:r>
            <a:r>
              <a:rPr dirty="0" sz="1800">
                <a:latin typeface="Arial"/>
                <a:cs typeface="Arial"/>
              </a:rPr>
              <a:t>a </a:t>
            </a:r>
            <a:r>
              <a:rPr dirty="0" sz="1800" spc="-5">
                <a:latin typeface="Arial"/>
                <a:cs typeface="Arial"/>
              </a:rPr>
              <a:t>distinct impact on </a:t>
            </a:r>
            <a:r>
              <a:rPr dirty="0" sz="1800">
                <a:latin typeface="Arial"/>
                <a:cs typeface="Arial"/>
              </a:rPr>
              <a:t>your </a:t>
            </a:r>
            <a:r>
              <a:rPr dirty="0" sz="1800" spc="-5">
                <a:latin typeface="Arial"/>
                <a:cs typeface="Arial"/>
              </a:rPr>
              <a:t>investment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returns: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105900" y="7162800"/>
            <a:ext cx="6134100" cy="25400"/>
            <a:chOff x="9105900" y="7162800"/>
            <a:chExt cx="6134100" cy="25400"/>
          </a:xfrm>
        </p:grpSpPr>
        <p:sp>
          <p:nvSpPr>
            <p:cNvPr id="6" name="object 6"/>
            <p:cNvSpPr/>
            <p:nvPr/>
          </p:nvSpPr>
          <p:spPr>
            <a:xfrm>
              <a:off x="9105900" y="7175500"/>
              <a:ext cx="6134100" cy="0"/>
            </a:xfrm>
            <a:custGeom>
              <a:avLst/>
              <a:gdLst/>
              <a:ahLst/>
              <a:cxnLst/>
              <a:rect l="l" t="t" r="r" b="b"/>
              <a:pathLst>
                <a:path w="6134100" h="0">
                  <a:moveTo>
                    <a:pt x="613410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105900" y="7175500"/>
              <a:ext cx="6134100" cy="0"/>
            </a:xfrm>
            <a:custGeom>
              <a:avLst/>
              <a:gdLst/>
              <a:ahLst/>
              <a:cxnLst/>
              <a:rect l="l" t="t" r="r" b="b"/>
              <a:pathLst>
                <a:path w="6134100" h="0">
                  <a:moveTo>
                    <a:pt x="0" y="0"/>
                  </a:moveTo>
                  <a:lnTo>
                    <a:pt x="613410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9105900" y="0"/>
            <a:ext cx="6134100" cy="622935"/>
          </a:xfrm>
          <a:custGeom>
            <a:avLst/>
            <a:gdLst/>
            <a:ahLst/>
            <a:cxnLst/>
            <a:rect l="l" t="t" r="r" b="b"/>
            <a:pathLst>
              <a:path w="6134100" h="622935">
                <a:moveTo>
                  <a:pt x="6134100" y="0"/>
                </a:moveTo>
                <a:lnTo>
                  <a:pt x="0" y="0"/>
                </a:lnTo>
                <a:lnTo>
                  <a:pt x="1874" y="48680"/>
                </a:lnTo>
                <a:lnTo>
                  <a:pt x="7404" y="96337"/>
                </a:lnTo>
                <a:lnTo>
                  <a:pt x="16451" y="142830"/>
                </a:lnTo>
                <a:lnTo>
                  <a:pt x="28878" y="188021"/>
                </a:lnTo>
                <a:lnTo>
                  <a:pt x="44545" y="231772"/>
                </a:lnTo>
                <a:lnTo>
                  <a:pt x="63314" y="273945"/>
                </a:lnTo>
                <a:lnTo>
                  <a:pt x="85047" y="314400"/>
                </a:lnTo>
                <a:lnTo>
                  <a:pt x="109604" y="353000"/>
                </a:lnTo>
                <a:lnTo>
                  <a:pt x="136849" y="389606"/>
                </a:lnTo>
                <a:lnTo>
                  <a:pt x="166641" y="424079"/>
                </a:lnTo>
                <a:lnTo>
                  <a:pt x="198843" y="456280"/>
                </a:lnTo>
                <a:lnTo>
                  <a:pt x="233316" y="486073"/>
                </a:lnTo>
                <a:lnTo>
                  <a:pt x="269921" y="513317"/>
                </a:lnTo>
                <a:lnTo>
                  <a:pt x="308521" y="537875"/>
                </a:lnTo>
                <a:lnTo>
                  <a:pt x="348976" y="559607"/>
                </a:lnTo>
                <a:lnTo>
                  <a:pt x="391149" y="578376"/>
                </a:lnTo>
                <a:lnTo>
                  <a:pt x="434900" y="594043"/>
                </a:lnTo>
                <a:lnTo>
                  <a:pt x="480091" y="606470"/>
                </a:lnTo>
                <a:lnTo>
                  <a:pt x="526585" y="615518"/>
                </a:lnTo>
                <a:lnTo>
                  <a:pt x="574241" y="621048"/>
                </a:lnTo>
                <a:lnTo>
                  <a:pt x="622922" y="622922"/>
                </a:lnTo>
                <a:lnTo>
                  <a:pt x="6134100" y="622922"/>
                </a:lnTo>
                <a:lnTo>
                  <a:pt x="6134100" y="0"/>
                </a:lnTo>
                <a:close/>
              </a:path>
            </a:pathLst>
          </a:custGeom>
          <a:solidFill>
            <a:srgbClr val="3C424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9" name="object 9"/>
          <p:cNvGrpSpPr/>
          <p:nvPr/>
        </p:nvGrpSpPr>
        <p:grpSpPr>
          <a:xfrm>
            <a:off x="526135" y="1341666"/>
            <a:ext cx="5237480" cy="6666230"/>
            <a:chOff x="526135" y="1341666"/>
            <a:chExt cx="5237480" cy="6666230"/>
          </a:xfrm>
        </p:grpSpPr>
        <p:sp>
          <p:nvSpPr>
            <p:cNvPr id="10" name="object 10"/>
            <p:cNvSpPr/>
            <p:nvPr/>
          </p:nvSpPr>
          <p:spPr>
            <a:xfrm>
              <a:off x="557898" y="1373416"/>
              <a:ext cx="5173433" cy="66021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57885" y="1373416"/>
              <a:ext cx="5173980" cy="6602730"/>
            </a:xfrm>
            <a:custGeom>
              <a:avLst/>
              <a:gdLst/>
              <a:ahLst/>
              <a:cxnLst/>
              <a:rect l="l" t="t" r="r" b="b"/>
              <a:pathLst>
                <a:path w="5173980" h="6602730">
                  <a:moveTo>
                    <a:pt x="2586723" y="0"/>
                  </a:moveTo>
                  <a:lnTo>
                    <a:pt x="2635319" y="447"/>
                  </a:lnTo>
                  <a:lnTo>
                    <a:pt x="2683698" y="1784"/>
                  </a:lnTo>
                  <a:lnTo>
                    <a:pt x="2731851" y="4002"/>
                  </a:lnTo>
                  <a:lnTo>
                    <a:pt x="2779772" y="7095"/>
                  </a:lnTo>
                  <a:lnTo>
                    <a:pt x="2827451" y="11053"/>
                  </a:lnTo>
                  <a:lnTo>
                    <a:pt x="2874883" y="15870"/>
                  </a:lnTo>
                  <a:lnTo>
                    <a:pt x="2922057" y="21537"/>
                  </a:lnTo>
                  <a:lnTo>
                    <a:pt x="2968968" y="28046"/>
                  </a:lnTo>
                  <a:lnTo>
                    <a:pt x="3015606" y="35391"/>
                  </a:lnTo>
                  <a:lnTo>
                    <a:pt x="3061964" y="43562"/>
                  </a:lnTo>
                  <a:lnTo>
                    <a:pt x="3108035" y="52552"/>
                  </a:lnTo>
                  <a:lnTo>
                    <a:pt x="3153810" y="62354"/>
                  </a:lnTo>
                  <a:lnTo>
                    <a:pt x="3199282" y="72960"/>
                  </a:lnTo>
                  <a:lnTo>
                    <a:pt x="3244442" y="84361"/>
                  </a:lnTo>
                  <a:lnTo>
                    <a:pt x="3289284" y="96550"/>
                  </a:lnTo>
                  <a:lnTo>
                    <a:pt x="3333799" y="109519"/>
                  </a:lnTo>
                  <a:lnTo>
                    <a:pt x="3377979" y="123260"/>
                  </a:lnTo>
                  <a:lnTo>
                    <a:pt x="3421817" y="137766"/>
                  </a:lnTo>
                  <a:lnTo>
                    <a:pt x="3465305" y="153028"/>
                  </a:lnTo>
                  <a:lnTo>
                    <a:pt x="3508434" y="169039"/>
                  </a:lnTo>
                  <a:lnTo>
                    <a:pt x="3551198" y="185791"/>
                  </a:lnTo>
                  <a:lnTo>
                    <a:pt x="3593588" y="203276"/>
                  </a:lnTo>
                  <a:lnTo>
                    <a:pt x="3635596" y="221487"/>
                  </a:lnTo>
                  <a:lnTo>
                    <a:pt x="3677216" y="240415"/>
                  </a:lnTo>
                  <a:lnTo>
                    <a:pt x="3718438" y="260053"/>
                  </a:lnTo>
                  <a:lnTo>
                    <a:pt x="3759255" y="280393"/>
                  </a:lnTo>
                  <a:lnTo>
                    <a:pt x="3799659" y="301427"/>
                  </a:lnTo>
                  <a:lnTo>
                    <a:pt x="3839643" y="323148"/>
                  </a:lnTo>
                  <a:lnTo>
                    <a:pt x="3879198" y="345546"/>
                  </a:lnTo>
                  <a:lnTo>
                    <a:pt x="3918318" y="368616"/>
                  </a:lnTo>
                  <a:lnTo>
                    <a:pt x="3956993" y="392348"/>
                  </a:lnTo>
                  <a:lnTo>
                    <a:pt x="3995216" y="416735"/>
                  </a:lnTo>
                  <a:lnTo>
                    <a:pt x="4032980" y="441770"/>
                  </a:lnTo>
                  <a:lnTo>
                    <a:pt x="4070276" y="467444"/>
                  </a:lnTo>
                  <a:lnTo>
                    <a:pt x="4107097" y="493749"/>
                  </a:lnTo>
                  <a:lnTo>
                    <a:pt x="4143435" y="520679"/>
                  </a:lnTo>
                  <a:lnTo>
                    <a:pt x="4179282" y="548224"/>
                  </a:lnTo>
                  <a:lnTo>
                    <a:pt x="4214630" y="576377"/>
                  </a:lnTo>
                  <a:lnTo>
                    <a:pt x="4249472" y="605131"/>
                  </a:lnTo>
                  <a:lnTo>
                    <a:pt x="4283799" y="634477"/>
                  </a:lnTo>
                  <a:lnTo>
                    <a:pt x="4317604" y="664408"/>
                  </a:lnTo>
                  <a:lnTo>
                    <a:pt x="4350879" y="694916"/>
                  </a:lnTo>
                  <a:lnTo>
                    <a:pt x="4383617" y="725993"/>
                  </a:lnTo>
                  <a:lnTo>
                    <a:pt x="4415809" y="757631"/>
                  </a:lnTo>
                  <a:lnTo>
                    <a:pt x="4447447" y="789822"/>
                  </a:lnTo>
                  <a:lnTo>
                    <a:pt x="4478524" y="822559"/>
                  </a:lnTo>
                  <a:lnTo>
                    <a:pt x="4509032" y="855834"/>
                  </a:lnTo>
                  <a:lnTo>
                    <a:pt x="4538963" y="889639"/>
                  </a:lnTo>
                  <a:lnTo>
                    <a:pt x="4568309" y="923966"/>
                  </a:lnTo>
                  <a:lnTo>
                    <a:pt x="4597063" y="958808"/>
                  </a:lnTo>
                  <a:lnTo>
                    <a:pt x="4625217" y="994156"/>
                  </a:lnTo>
                  <a:lnTo>
                    <a:pt x="4652762" y="1030003"/>
                  </a:lnTo>
                  <a:lnTo>
                    <a:pt x="4679692" y="1066340"/>
                  </a:lnTo>
                  <a:lnTo>
                    <a:pt x="4705998" y="1103161"/>
                  </a:lnTo>
                  <a:lnTo>
                    <a:pt x="4731672" y="1140457"/>
                  </a:lnTo>
                  <a:lnTo>
                    <a:pt x="4756706" y="1178221"/>
                  </a:lnTo>
                  <a:lnTo>
                    <a:pt x="4781094" y="1216444"/>
                  </a:lnTo>
                  <a:lnTo>
                    <a:pt x="4804826" y="1255119"/>
                  </a:lnTo>
                  <a:lnTo>
                    <a:pt x="4827896" y="1294238"/>
                  </a:lnTo>
                  <a:lnTo>
                    <a:pt x="4850295" y="1333793"/>
                  </a:lnTo>
                  <a:lnTo>
                    <a:pt x="4872015" y="1373777"/>
                  </a:lnTo>
                  <a:lnTo>
                    <a:pt x="4893050" y="1414181"/>
                  </a:lnTo>
                  <a:lnTo>
                    <a:pt x="4913390" y="1454998"/>
                  </a:lnTo>
                  <a:lnTo>
                    <a:pt x="4933028" y="1496220"/>
                  </a:lnTo>
                  <a:lnTo>
                    <a:pt x="4951956" y="1537839"/>
                  </a:lnTo>
                  <a:lnTo>
                    <a:pt x="4970167" y="1579847"/>
                  </a:lnTo>
                  <a:lnTo>
                    <a:pt x="4987653" y="1622237"/>
                  </a:lnTo>
                  <a:lnTo>
                    <a:pt x="5004405" y="1665000"/>
                  </a:lnTo>
                  <a:lnTo>
                    <a:pt x="5020416" y="1708130"/>
                  </a:lnTo>
                  <a:lnTo>
                    <a:pt x="5035679" y="1751617"/>
                  </a:lnTo>
                  <a:lnTo>
                    <a:pt x="5050185" y="1795455"/>
                  </a:lnTo>
                  <a:lnTo>
                    <a:pt x="5063926" y="1839635"/>
                  </a:lnTo>
                  <a:lnTo>
                    <a:pt x="5076895" y="1884150"/>
                  </a:lnTo>
                  <a:lnTo>
                    <a:pt x="5089084" y="1928991"/>
                  </a:lnTo>
                  <a:lnTo>
                    <a:pt x="5100485" y="1974152"/>
                  </a:lnTo>
                  <a:lnTo>
                    <a:pt x="5111091" y="2019624"/>
                  </a:lnTo>
                  <a:lnTo>
                    <a:pt x="5120893" y="2065399"/>
                  </a:lnTo>
                  <a:lnTo>
                    <a:pt x="5129883" y="2111469"/>
                  </a:lnTo>
                  <a:lnTo>
                    <a:pt x="5138055" y="2157827"/>
                  </a:lnTo>
                  <a:lnTo>
                    <a:pt x="5145399" y="2204466"/>
                  </a:lnTo>
                  <a:lnTo>
                    <a:pt x="5151909" y="2251376"/>
                  </a:lnTo>
                  <a:lnTo>
                    <a:pt x="5157576" y="2298551"/>
                  </a:lnTo>
                  <a:lnTo>
                    <a:pt x="5162393" y="2345982"/>
                  </a:lnTo>
                  <a:lnTo>
                    <a:pt x="5166351" y="2393661"/>
                  </a:lnTo>
                  <a:lnTo>
                    <a:pt x="5169443" y="2441582"/>
                  </a:lnTo>
                  <a:lnTo>
                    <a:pt x="5171662" y="2489735"/>
                  </a:lnTo>
                  <a:lnTo>
                    <a:pt x="5172999" y="2538114"/>
                  </a:lnTo>
                  <a:lnTo>
                    <a:pt x="5173446" y="2586710"/>
                  </a:lnTo>
                  <a:lnTo>
                    <a:pt x="5173446" y="6602183"/>
                  </a:lnTo>
                </a:path>
                <a:path w="5173980" h="6602730">
                  <a:moveTo>
                    <a:pt x="0" y="6602183"/>
                  </a:moveTo>
                  <a:lnTo>
                    <a:pt x="0" y="2586710"/>
                  </a:lnTo>
                  <a:lnTo>
                    <a:pt x="447" y="2538114"/>
                  </a:lnTo>
                  <a:lnTo>
                    <a:pt x="1784" y="2489735"/>
                  </a:lnTo>
                  <a:lnTo>
                    <a:pt x="4002" y="2441582"/>
                  </a:lnTo>
                  <a:lnTo>
                    <a:pt x="7095" y="2393661"/>
                  </a:lnTo>
                  <a:lnTo>
                    <a:pt x="11053" y="2345982"/>
                  </a:lnTo>
                  <a:lnTo>
                    <a:pt x="15870" y="2298551"/>
                  </a:lnTo>
                  <a:lnTo>
                    <a:pt x="21537" y="2251376"/>
                  </a:lnTo>
                  <a:lnTo>
                    <a:pt x="28046" y="2204466"/>
                  </a:lnTo>
                  <a:lnTo>
                    <a:pt x="35391" y="2157827"/>
                  </a:lnTo>
                  <a:lnTo>
                    <a:pt x="43562" y="2111469"/>
                  </a:lnTo>
                  <a:lnTo>
                    <a:pt x="52552" y="2065399"/>
                  </a:lnTo>
                  <a:lnTo>
                    <a:pt x="62354" y="2019624"/>
                  </a:lnTo>
                  <a:lnTo>
                    <a:pt x="72960" y="1974152"/>
                  </a:lnTo>
                  <a:lnTo>
                    <a:pt x="84361" y="1928991"/>
                  </a:lnTo>
                  <a:lnTo>
                    <a:pt x="96550" y="1884150"/>
                  </a:lnTo>
                  <a:lnTo>
                    <a:pt x="109519" y="1839635"/>
                  </a:lnTo>
                  <a:lnTo>
                    <a:pt x="123260" y="1795455"/>
                  </a:lnTo>
                  <a:lnTo>
                    <a:pt x="137766" y="1751617"/>
                  </a:lnTo>
                  <a:lnTo>
                    <a:pt x="153028" y="1708130"/>
                  </a:lnTo>
                  <a:lnTo>
                    <a:pt x="169039" y="1665000"/>
                  </a:lnTo>
                  <a:lnTo>
                    <a:pt x="185791" y="1622237"/>
                  </a:lnTo>
                  <a:lnTo>
                    <a:pt x="203277" y="1579847"/>
                  </a:lnTo>
                  <a:lnTo>
                    <a:pt x="221487" y="1537839"/>
                  </a:lnTo>
                  <a:lnTo>
                    <a:pt x="240416" y="1496220"/>
                  </a:lnTo>
                  <a:lnTo>
                    <a:pt x="260054" y="1454998"/>
                  </a:lnTo>
                  <a:lnTo>
                    <a:pt x="280394" y="1414181"/>
                  </a:lnTo>
                  <a:lnTo>
                    <a:pt x="301428" y="1373777"/>
                  </a:lnTo>
                  <a:lnTo>
                    <a:pt x="323148" y="1333793"/>
                  </a:lnTo>
                  <a:lnTo>
                    <a:pt x="345547" y="1294238"/>
                  </a:lnTo>
                  <a:lnTo>
                    <a:pt x="368616" y="1255119"/>
                  </a:lnTo>
                  <a:lnTo>
                    <a:pt x="392349" y="1216444"/>
                  </a:lnTo>
                  <a:lnTo>
                    <a:pt x="416736" y="1178221"/>
                  </a:lnTo>
                  <a:lnTo>
                    <a:pt x="441771" y="1140457"/>
                  </a:lnTo>
                  <a:lnTo>
                    <a:pt x="467445" y="1103161"/>
                  </a:lnTo>
                  <a:lnTo>
                    <a:pt x="493750" y="1066340"/>
                  </a:lnTo>
                  <a:lnTo>
                    <a:pt x="520679" y="1030003"/>
                  </a:lnTo>
                  <a:lnTo>
                    <a:pt x="548225" y="994156"/>
                  </a:lnTo>
                  <a:lnTo>
                    <a:pt x="576378" y="958808"/>
                  </a:lnTo>
                  <a:lnTo>
                    <a:pt x="605132" y="923966"/>
                  </a:lnTo>
                  <a:lnTo>
                    <a:pt x="634478" y="889639"/>
                  </a:lnTo>
                  <a:lnTo>
                    <a:pt x="664409" y="855834"/>
                  </a:lnTo>
                  <a:lnTo>
                    <a:pt x="694917" y="822559"/>
                  </a:lnTo>
                  <a:lnTo>
                    <a:pt x="725994" y="789822"/>
                  </a:lnTo>
                  <a:lnTo>
                    <a:pt x="757632" y="757631"/>
                  </a:lnTo>
                  <a:lnTo>
                    <a:pt x="789824" y="725993"/>
                  </a:lnTo>
                  <a:lnTo>
                    <a:pt x="822561" y="694916"/>
                  </a:lnTo>
                  <a:lnTo>
                    <a:pt x="855836" y="664408"/>
                  </a:lnTo>
                  <a:lnTo>
                    <a:pt x="889641" y="634477"/>
                  </a:lnTo>
                  <a:lnTo>
                    <a:pt x="923969" y="605131"/>
                  </a:lnTo>
                  <a:lnTo>
                    <a:pt x="958810" y="576377"/>
                  </a:lnTo>
                  <a:lnTo>
                    <a:pt x="994158" y="548224"/>
                  </a:lnTo>
                  <a:lnTo>
                    <a:pt x="1030005" y="520679"/>
                  </a:lnTo>
                  <a:lnTo>
                    <a:pt x="1066343" y="493749"/>
                  </a:lnTo>
                  <a:lnTo>
                    <a:pt x="1103164" y="467444"/>
                  </a:lnTo>
                  <a:lnTo>
                    <a:pt x="1140460" y="441770"/>
                  </a:lnTo>
                  <a:lnTo>
                    <a:pt x="1178224" y="416735"/>
                  </a:lnTo>
                  <a:lnTo>
                    <a:pt x="1216447" y="392348"/>
                  </a:lnTo>
                  <a:lnTo>
                    <a:pt x="1255122" y="368616"/>
                  </a:lnTo>
                  <a:lnTo>
                    <a:pt x="1294242" y="345546"/>
                  </a:lnTo>
                  <a:lnTo>
                    <a:pt x="1333797" y="323148"/>
                  </a:lnTo>
                  <a:lnTo>
                    <a:pt x="1373781" y="301427"/>
                  </a:lnTo>
                  <a:lnTo>
                    <a:pt x="1414185" y="280393"/>
                  </a:lnTo>
                  <a:lnTo>
                    <a:pt x="1455002" y="260053"/>
                  </a:lnTo>
                  <a:lnTo>
                    <a:pt x="1496224" y="240415"/>
                  </a:lnTo>
                  <a:lnTo>
                    <a:pt x="1537844" y="221487"/>
                  </a:lnTo>
                  <a:lnTo>
                    <a:pt x="1579852" y="203276"/>
                  </a:lnTo>
                  <a:lnTo>
                    <a:pt x="1622242" y="185791"/>
                  </a:lnTo>
                  <a:lnTo>
                    <a:pt x="1665006" y="169039"/>
                  </a:lnTo>
                  <a:lnTo>
                    <a:pt x="1708136" y="153028"/>
                  </a:lnTo>
                  <a:lnTo>
                    <a:pt x="1751624" y="137766"/>
                  </a:lnTo>
                  <a:lnTo>
                    <a:pt x="1795462" y="123260"/>
                  </a:lnTo>
                  <a:lnTo>
                    <a:pt x="1839642" y="109519"/>
                  </a:lnTo>
                  <a:lnTo>
                    <a:pt x="1884157" y="96550"/>
                  </a:lnTo>
                  <a:lnTo>
                    <a:pt x="1928999" y="84361"/>
                  </a:lnTo>
                  <a:lnTo>
                    <a:pt x="1974160" y="72960"/>
                  </a:lnTo>
                  <a:lnTo>
                    <a:pt x="2019632" y="62354"/>
                  </a:lnTo>
                  <a:lnTo>
                    <a:pt x="2065407" y="52552"/>
                  </a:lnTo>
                  <a:lnTo>
                    <a:pt x="2111478" y="43562"/>
                  </a:lnTo>
                  <a:lnTo>
                    <a:pt x="2157837" y="35391"/>
                  </a:lnTo>
                  <a:lnTo>
                    <a:pt x="2204475" y="28046"/>
                  </a:lnTo>
                  <a:lnTo>
                    <a:pt x="2251386" y="21537"/>
                  </a:lnTo>
                  <a:lnTo>
                    <a:pt x="2298561" y="15870"/>
                  </a:lnTo>
                  <a:lnTo>
                    <a:pt x="2345992" y="11053"/>
                  </a:lnTo>
                  <a:lnTo>
                    <a:pt x="2393672" y="7095"/>
                  </a:lnTo>
                  <a:lnTo>
                    <a:pt x="2441593" y="4002"/>
                  </a:lnTo>
                  <a:lnTo>
                    <a:pt x="2489747" y="1784"/>
                  </a:lnTo>
                  <a:lnTo>
                    <a:pt x="2538126" y="447"/>
                  </a:lnTo>
                  <a:lnTo>
                    <a:pt x="2586723" y="0"/>
                  </a:lnTo>
                </a:path>
              </a:pathLst>
            </a:custGeom>
            <a:ln w="63500">
              <a:solidFill>
                <a:srgbClr val="3C424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11496484" y="7484161"/>
            <a:ext cx="3390900" cy="353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595"/>
              </a:lnSpc>
            </a:pPr>
            <a:r>
              <a:rPr dirty="0" sz="2550" spc="5">
                <a:latin typeface="Arial"/>
                <a:cs typeface="Arial"/>
              </a:rPr>
              <a:t>https://moatwealth.com</a:t>
            </a:r>
            <a:endParaRPr sz="2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16330" cy="5597525"/>
          </a:xfrm>
          <a:custGeom>
            <a:avLst/>
            <a:gdLst/>
            <a:ahLst/>
            <a:cxnLst/>
            <a:rect l="l" t="t" r="r" b="b"/>
            <a:pathLst>
              <a:path w="1116330" h="5597525">
                <a:moveTo>
                  <a:pt x="1115783" y="0"/>
                </a:moveTo>
                <a:lnTo>
                  <a:pt x="0" y="0"/>
                </a:lnTo>
                <a:lnTo>
                  <a:pt x="0" y="5596928"/>
                </a:lnTo>
                <a:lnTo>
                  <a:pt x="47625" y="5596928"/>
                </a:lnTo>
                <a:lnTo>
                  <a:pt x="95204" y="5595887"/>
                </a:lnTo>
                <a:lnTo>
                  <a:pt x="142251" y="5592794"/>
                </a:lnTo>
                <a:lnTo>
                  <a:pt x="188722" y="5587691"/>
                </a:lnTo>
                <a:lnTo>
                  <a:pt x="234573" y="5580623"/>
                </a:lnTo>
                <a:lnTo>
                  <a:pt x="279761" y="5571633"/>
                </a:lnTo>
                <a:lnTo>
                  <a:pt x="324242" y="5560764"/>
                </a:lnTo>
                <a:lnTo>
                  <a:pt x="367973" y="5548060"/>
                </a:lnTo>
                <a:lnTo>
                  <a:pt x="410910" y="5533563"/>
                </a:lnTo>
                <a:lnTo>
                  <a:pt x="453011" y="5517318"/>
                </a:lnTo>
                <a:lnTo>
                  <a:pt x="494231" y="5499367"/>
                </a:lnTo>
                <a:lnTo>
                  <a:pt x="534528" y="5479755"/>
                </a:lnTo>
                <a:lnTo>
                  <a:pt x="573857" y="5458525"/>
                </a:lnTo>
                <a:lnTo>
                  <a:pt x="612176" y="5435719"/>
                </a:lnTo>
                <a:lnTo>
                  <a:pt x="649441" y="5411382"/>
                </a:lnTo>
                <a:lnTo>
                  <a:pt x="685609" y="5385557"/>
                </a:lnTo>
                <a:lnTo>
                  <a:pt x="720636" y="5358288"/>
                </a:lnTo>
                <a:lnTo>
                  <a:pt x="754478" y="5329616"/>
                </a:lnTo>
                <a:lnTo>
                  <a:pt x="787093" y="5299588"/>
                </a:lnTo>
                <a:lnTo>
                  <a:pt x="818437" y="5268244"/>
                </a:lnTo>
                <a:lnTo>
                  <a:pt x="848467" y="5235630"/>
                </a:lnTo>
                <a:lnTo>
                  <a:pt x="877138" y="5201788"/>
                </a:lnTo>
                <a:lnTo>
                  <a:pt x="904409" y="5166761"/>
                </a:lnTo>
                <a:lnTo>
                  <a:pt x="930234" y="5130594"/>
                </a:lnTo>
                <a:lnTo>
                  <a:pt x="954572" y="5093330"/>
                </a:lnTo>
                <a:lnTo>
                  <a:pt x="977377" y="5055011"/>
                </a:lnTo>
                <a:lnTo>
                  <a:pt x="998608" y="5015682"/>
                </a:lnTo>
                <a:lnTo>
                  <a:pt x="1018221" y="4975386"/>
                </a:lnTo>
                <a:lnTo>
                  <a:pt x="1036172" y="4934166"/>
                </a:lnTo>
                <a:lnTo>
                  <a:pt x="1052417" y="4892066"/>
                </a:lnTo>
                <a:lnTo>
                  <a:pt x="1066914" y="4849128"/>
                </a:lnTo>
                <a:lnTo>
                  <a:pt x="1079619" y="4805398"/>
                </a:lnTo>
                <a:lnTo>
                  <a:pt x="1090488" y="4760917"/>
                </a:lnTo>
                <a:lnTo>
                  <a:pt x="1099479" y="4715729"/>
                </a:lnTo>
                <a:lnTo>
                  <a:pt x="1106547" y="4669879"/>
                </a:lnTo>
                <a:lnTo>
                  <a:pt x="1111649" y="4623408"/>
                </a:lnTo>
                <a:lnTo>
                  <a:pt x="1114743" y="4576361"/>
                </a:lnTo>
                <a:lnTo>
                  <a:pt x="1115783" y="4528781"/>
                </a:lnTo>
                <a:lnTo>
                  <a:pt x="1115783" y="0"/>
                </a:lnTo>
                <a:close/>
              </a:path>
            </a:pathLst>
          </a:custGeom>
          <a:solidFill>
            <a:srgbClr val="3C42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102082" y="309429"/>
            <a:ext cx="2077761" cy="6488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284721" y="1132154"/>
            <a:ext cx="8608060" cy="5237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9525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latin typeface="Arial"/>
                <a:cs typeface="Arial"/>
              </a:rPr>
              <a:t>CAPITAL </a:t>
            </a:r>
            <a:r>
              <a:rPr dirty="0" sz="1800" b="1">
                <a:latin typeface="Arial"/>
                <a:cs typeface="Arial"/>
              </a:rPr>
              <a:t>GAINS</a:t>
            </a:r>
            <a:r>
              <a:rPr dirty="0" sz="1800" spc="-85" b="1">
                <a:latin typeface="Arial"/>
                <a:cs typeface="Arial"/>
              </a:rPr>
              <a:t> </a:t>
            </a:r>
            <a:r>
              <a:rPr dirty="0" sz="1800" spc="-40" b="1">
                <a:latin typeface="Arial"/>
                <a:cs typeface="Arial"/>
              </a:rPr>
              <a:t>TAX:</a:t>
            </a:r>
            <a:endParaRPr sz="1800">
              <a:latin typeface="Arial"/>
              <a:cs typeface="Arial"/>
            </a:endParaRPr>
          </a:p>
          <a:p>
            <a:pPr algn="r" marL="12700" marR="889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This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tax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is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imposed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on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profit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realized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from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sale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of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investments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such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as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stocks,  mutual</a:t>
            </a:r>
            <a:r>
              <a:rPr dirty="0" sz="1800" spc="2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funds,</a:t>
            </a:r>
            <a:r>
              <a:rPr dirty="0" sz="1800" spc="2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real</a:t>
            </a:r>
            <a:r>
              <a:rPr dirty="0" sz="1800" spc="26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estate,</a:t>
            </a:r>
            <a:r>
              <a:rPr dirty="0" sz="1800" spc="26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and</a:t>
            </a:r>
            <a:r>
              <a:rPr dirty="0" sz="1800" spc="26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other</a:t>
            </a:r>
            <a:r>
              <a:rPr dirty="0" sz="1800" spc="26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assets.</a:t>
            </a:r>
            <a:r>
              <a:rPr dirty="0" sz="1800" spc="2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It</a:t>
            </a:r>
            <a:r>
              <a:rPr dirty="0" sz="1800" spc="26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is</a:t>
            </a:r>
            <a:r>
              <a:rPr dirty="0" sz="1800" spc="2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categorized</a:t>
            </a:r>
            <a:r>
              <a:rPr dirty="0" sz="1800" spc="26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into</a:t>
            </a:r>
            <a:r>
              <a:rPr dirty="0" sz="1800" spc="2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two</a:t>
            </a:r>
            <a:r>
              <a:rPr dirty="0" sz="1800" spc="2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main</a:t>
            </a:r>
            <a:r>
              <a:rPr dirty="0" sz="1800" spc="2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types:  short-term</a:t>
            </a:r>
            <a:r>
              <a:rPr dirty="0" sz="1800" spc="204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and</a:t>
            </a:r>
            <a:r>
              <a:rPr dirty="0" sz="1800" spc="2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long-term</a:t>
            </a:r>
            <a:r>
              <a:rPr dirty="0" sz="1800" spc="2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capital</a:t>
            </a:r>
            <a:r>
              <a:rPr dirty="0" sz="1800" spc="2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gains</a:t>
            </a:r>
            <a:r>
              <a:rPr dirty="0" sz="1800" spc="2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tax,</a:t>
            </a:r>
            <a:r>
              <a:rPr dirty="0" sz="1800" spc="2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with</a:t>
            </a:r>
            <a:r>
              <a:rPr dirty="0" sz="1800" spc="204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2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latter</a:t>
            </a:r>
            <a:r>
              <a:rPr dirty="0" sz="1800" spc="2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typically</a:t>
            </a:r>
            <a:r>
              <a:rPr dirty="0" sz="1800" spc="2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being</a:t>
            </a:r>
            <a:r>
              <a:rPr dirty="0" sz="1800" spc="2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subject</a:t>
            </a:r>
            <a:r>
              <a:rPr dirty="0" sz="1800" spc="2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  </a:t>
            </a:r>
            <a:r>
              <a:rPr dirty="0" sz="1800" spc="-5">
                <a:latin typeface="Arial"/>
                <a:cs typeface="Arial"/>
              </a:rPr>
              <a:t>lower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tax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rates.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Tax-efficient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investing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involves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strategies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minimize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capital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gains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tax  through techniques </a:t>
            </a:r>
            <a:r>
              <a:rPr dirty="0" sz="1800" spc="-5">
                <a:latin typeface="Arial"/>
                <a:cs typeface="Arial"/>
              </a:rPr>
              <a:t>like </a:t>
            </a:r>
            <a:r>
              <a:rPr dirty="0" sz="1800">
                <a:latin typeface="Arial"/>
                <a:cs typeface="Arial"/>
              </a:rPr>
              <a:t>tax </a:t>
            </a:r>
            <a:r>
              <a:rPr dirty="0" sz="1800" spc="-5">
                <a:latin typeface="Arial"/>
                <a:cs typeface="Arial"/>
              </a:rPr>
              <a:t>loss harvesting or holding assets </a:t>
            </a:r>
            <a:r>
              <a:rPr dirty="0" sz="1800">
                <a:latin typeface="Arial"/>
                <a:cs typeface="Arial"/>
              </a:rPr>
              <a:t>for the </a:t>
            </a:r>
            <a:r>
              <a:rPr dirty="0" sz="1800" spc="-5">
                <a:latin typeface="Arial"/>
                <a:cs typeface="Arial"/>
              </a:rPr>
              <a:t>long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term.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algn="r" marR="10160">
              <a:lnSpc>
                <a:spcPct val="100000"/>
              </a:lnSpc>
            </a:pPr>
            <a:r>
              <a:rPr dirty="0" sz="1800" spc="-5" b="1">
                <a:latin typeface="Arial"/>
                <a:cs typeface="Arial"/>
              </a:rPr>
              <a:t>DIVIDEND</a:t>
            </a:r>
            <a:r>
              <a:rPr dirty="0" sz="1800" spc="-90" b="1">
                <a:latin typeface="Arial"/>
                <a:cs typeface="Arial"/>
              </a:rPr>
              <a:t> </a:t>
            </a:r>
            <a:r>
              <a:rPr dirty="0" sz="1800" spc="-40" b="1">
                <a:latin typeface="Arial"/>
                <a:cs typeface="Arial"/>
              </a:rPr>
              <a:t>TAX:</a:t>
            </a:r>
            <a:endParaRPr sz="1800">
              <a:latin typeface="Arial"/>
              <a:cs typeface="Arial"/>
            </a:endParaRPr>
          </a:p>
          <a:p>
            <a:pPr algn="just" marL="12700" marR="8890">
              <a:lnSpc>
                <a:spcPct val="100000"/>
              </a:lnSpc>
            </a:pPr>
            <a:r>
              <a:rPr dirty="0" sz="1800" spc="-5">
                <a:latin typeface="Arial"/>
                <a:cs typeface="Arial"/>
              </a:rPr>
              <a:t>Dividend </a:t>
            </a:r>
            <a:r>
              <a:rPr dirty="0" sz="1800">
                <a:latin typeface="Arial"/>
                <a:cs typeface="Arial"/>
              </a:rPr>
              <a:t>tax </a:t>
            </a:r>
            <a:r>
              <a:rPr dirty="0" sz="1800" spc="-5">
                <a:latin typeface="Arial"/>
                <a:cs typeface="Arial"/>
              </a:rPr>
              <a:t>is placed on </a:t>
            </a:r>
            <a:r>
              <a:rPr dirty="0" sz="1800">
                <a:latin typeface="Arial"/>
                <a:cs typeface="Arial"/>
              </a:rPr>
              <a:t>the </a:t>
            </a:r>
            <a:r>
              <a:rPr dirty="0" sz="1800" spc="-5">
                <a:latin typeface="Arial"/>
                <a:cs typeface="Arial"/>
              </a:rPr>
              <a:t>income generated </a:t>
            </a:r>
            <a:r>
              <a:rPr dirty="0" sz="1800">
                <a:latin typeface="Arial"/>
                <a:cs typeface="Arial"/>
              </a:rPr>
              <a:t>from </a:t>
            </a:r>
            <a:r>
              <a:rPr dirty="0" sz="1800" spc="-5">
                <a:latin typeface="Arial"/>
                <a:cs typeface="Arial"/>
              </a:rPr>
              <a:t>dividend-paying investments.  Dividends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are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payments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made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by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corporations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their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shareholders,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and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tax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treat-  ment</a:t>
            </a:r>
            <a:r>
              <a:rPr dirty="0" sz="1800" spc="6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of</a:t>
            </a:r>
            <a:r>
              <a:rPr dirty="0" sz="1800" spc="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these</a:t>
            </a:r>
            <a:r>
              <a:rPr dirty="0" sz="1800" spc="6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payouts</a:t>
            </a:r>
            <a:r>
              <a:rPr dirty="0" sz="1800" spc="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can</a:t>
            </a:r>
            <a:r>
              <a:rPr dirty="0" sz="1800" spc="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vary</a:t>
            </a:r>
            <a:r>
              <a:rPr dirty="0" sz="1800" spc="6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depending</a:t>
            </a:r>
            <a:r>
              <a:rPr dirty="0" sz="1800" spc="7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on</a:t>
            </a:r>
            <a:r>
              <a:rPr dirty="0" sz="1800" spc="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factors</a:t>
            </a:r>
            <a:r>
              <a:rPr dirty="0" sz="1800" spc="6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like</a:t>
            </a:r>
            <a:r>
              <a:rPr dirty="0" sz="1800" spc="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your</a:t>
            </a:r>
            <a:r>
              <a:rPr dirty="0" sz="1800" spc="6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income</a:t>
            </a:r>
            <a:r>
              <a:rPr dirty="0" sz="1800" spc="6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level</a:t>
            </a:r>
            <a:r>
              <a:rPr dirty="0" sz="1800" spc="6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and</a:t>
            </a:r>
            <a:r>
              <a:rPr dirty="0" sz="1800" spc="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endParaRPr sz="1800">
              <a:latin typeface="Arial"/>
              <a:cs typeface="Arial"/>
            </a:endParaRPr>
          </a:p>
          <a:p>
            <a:pPr algn="just" marL="599821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type </a:t>
            </a:r>
            <a:r>
              <a:rPr dirty="0" sz="1800" spc="-5">
                <a:latin typeface="Arial"/>
                <a:cs typeface="Arial"/>
              </a:rPr>
              <a:t>of dividend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received.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MUTUAL FUND PROVIDERS </a:t>
            </a:r>
            <a:r>
              <a:rPr dirty="0" sz="1800" spc="-5" b="1">
                <a:latin typeface="Arial"/>
                <a:cs typeface="Arial"/>
              </a:rPr>
              <a:t>AND </a:t>
            </a:r>
            <a:r>
              <a:rPr dirty="0" sz="1800" spc="-50" b="1">
                <a:latin typeface="Arial"/>
                <a:cs typeface="Arial"/>
              </a:rPr>
              <a:t>TAX</a:t>
            </a:r>
            <a:r>
              <a:rPr dirty="0" sz="1800" spc="-19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EFFICIENCY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algn="just" marL="12700" marR="889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Mutual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fund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providers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play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critical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role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in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facilitating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tax-efficient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investing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for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individ-  uals and institutional investors alike. </a:t>
            </a:r>
            <a:r>
              <a:rPr dirty="0" sz="1800">
                <a:latin typeface="Arial"/>
                <a:cs typeface="Arial"/>
              </a:rPr>
              <a:t>They </a:t>
            </a:r>
            <a:r>
              <a:rPr dirty="0" sz="1800" spc="-10">
                <a:latin typeface="Arial"/>
                <a:cs typeface="Arial"/>
              </a:rPr>
              <a:t>offer </a:t>
            </a:r>
            <a:r>
              <a:rPr dirty="0" sz="1800">
                <a:latin typeface="Arial"/>
                <a:cs typeface="Arial"/>
              </a:rPr>
              <a:t>a range </a:t>
            </a:r>
            <a:r>
              <a:rPr dirty="0" sz="1800" spc="-5">
                <a:latin typeface="Arial"/>
                <a:cs typeface="Arial"/>
              </a:rPr>
              <a:t>of </a:t>
            </a:r>
            <a:r>
              <a:rPr dirty="0" sz="1800">
                <a:latin typeface="Arial"/>
                <a:cs typeface="Arial"/>
              </a:rPr>
              <a:t>services </a:t>
            </a:r>
            <a:r>
              <a:rPr dirty="0" sz="1800" spc="-5">
                <a:latin typeface="Arial"/>
                <a:cs typeface="Arial"/>
              </a:rPr>
              <a:t>and advantages  </a:t>
            </a:r>
            <a:r>
              <a:rPr dirty="0" sz="1800">
                <a:latin typeface="Arial"/>
                <a:cs typeface="Arial"/>
              </a:rPr>
              <a:t>that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can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help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investors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navigate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complexities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of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tax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landscape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while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optimizing</a:t>
            </a:r>
            <a:endParaRPr sz="1800">
              <a:latin typeface="Arial"/>
              <a:cs typeface="Arial"/>
            </a:endParaRPr>
          </a:p>
          <a:p>
            <a:pPr algn="just" marL="6138545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their </a:t>
            </a:r>
            <a:r>
              <a:rPr dirty="0" sz="1800" spc="-5">
                <a:latin typeface="Arial"/>
                <a:cs typeface="Arial"/>
              </a:rPr>
              <a:t>investment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returns.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105900" y="6931347"/>
            <a:ext cx="6134100" cy="25400"/>
            <a:chOff x="9105900" y="6931347"/>
            <a:chExt cx="6134100" cy="25400"/>
          </a:xfrm>
        </p:grpSpPr>
        <p:sp>
          <p:nvSpPr>
            <p:cNvPr id="6" name="object 6"/>
            <p:cNvSpPr/>
            <p:nvPr/>
          </p:nvSpPr>
          <p:spPr>
            <a:xfrm>
              <a:off x="9105900" y="6944047"/>
              <a:ext cx="6134100" cy="0"/>
            </a:xfrm>
            <a:custGeom>
              <a:avLst/>
              <a:gdLst/>
              <a:ahLst/>
              <a:cxnLst/>
              <a:rect l="l" t="t" r="r" b="b"/>
              <a:pathLst>
                <a:path w="6134100" h="0">
                  <a:moveTo>
                    <a:pt x="613410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105900" y="6944047"/>
              <a:ext cx="6134100" cy="0"/>
            </a:xfrm>
            <a:custGeom>
              <a:avLst/>
              <a:gdLst/>
              <a:ahLst/>
              <a:cxnLst/>
              <a:rect l="l" t="t" r="r" b="b"/>
              <a:pathLst>
                <a:path w="6134100" h="0">
                  <a:moveTo>
                    <a:pt x="0" y="0"/>
                  </a:moveTo>
                  <a:lnTo>
                    <a:pt x="613410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9105900" y="0"/>
            <a:ext cx="6134100" cy="622935"/>
          </a:xfrm>
          <a:custGeom>
            <a:avLst/>
            <a:gdLst/>
            <a:ahLst/>
            <a:cxnLst/>
            <a:rect l="l" t="t" r="r" b="b"/>
            <a:pathLst>
              <a:path w="6134100" h="622935">
                <a:moveTo>
                  <a:pt x="6134100" y="0"/>
                </a:moveTo>
                <a:lnTo>
                  <a:pt x="0" y="0"/>
                </a:lnTo>
                <a:lnTo>
                  <a:pt x="1874" y="48680"/>
                </a:lnTo>
                <a:lnTo>
                  <a:pt x="7404" y="96337"/>
                </a:lnTo>
                <a:lnTo>
                  <a:pt x="16451" y="142830"/>
                </a:lnTo>
                <a:lnTo>
                  <a:pt x="28878" y="188021"/>
                </a:lnTo>
                <a:lnTo>
                  <a:pt x="44545" y="231772"/>
                </a:lnTo>
                <a:lnTo>
                  <a:pt x="63314" y="273945"/>
                </a:lnTo>
                <a:lnTo>
                  <a:pt x="85047" y="314400"/>
                </a:lnTo>
                <a:lnTo>
                  <a:pt x="109604" y="353000"/>
                </a:lnTo>
                <a:lnTo>
                  <a:pt x="136849" y="389606"/>
                </a:lnTo>
                <a:lnTo>
                  <a:pt x="166641" y="424079"/>
                </a:lnTo>
                <a:lnTo>
                  <a:pt x="198843" y="456280"/>
                </a:lnTo>
                <a:lnTo>
                  <a:pt x="233316" y="486073"/>
                </a:lnTo>
                <a:lnTo>
                  <a:pt x="269921" y="513317"/>
                </a:lnTo>
                <a:lnTo>
                  <a:pt x="308521" y="537875"/>
                </a:lnTo>
                <a:lnTo>
                  <a:pt x="348976" y="559607"/>
                </a:lnTo>
                <a:lnTo>
                  <a:pt x="391149" y="578376"/>
                </a:lnTo>
                <a:lnTo>
                  <a:pt x="434900" y="594043"/>
                </a:lnTo>
                <a:lnTo>
                  <a:pt x="480091" y="606470"/>
                </a:lnTo>
                <a:lnTo>
                  <a:pt x="526585" y="615518"/>
                </a:lnTo>
                <a:lnTo>
                  <a:pt x="574241" y="621048"/>
                </a:lnTo>
                <a:lnTo>
                  <a:pt x="622922" y="622922"/>
                </a:lnTo>
                <a:lnTo>
                  <a:pt x="6134100" y="622922"/>
                </a:lnTo>
                <a:lnTo>
                  <a:pt x="6134100" y="0"/>
                </a:lnTo>
                <a:close/>
              </a:path>
            </a:pathLst>
          </a:custGeom>
          <a:solidFill>
            <a:srgbClr val="3C424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9" name="object 9"/>
          <p:cNvGrpSpPr/>
          <p:nvPr/>
        </p:nvGrpSpPr>
        <p:grpSpPr>
          <a:xfrm>
            <a:off x="526148" y="1338808"/>
            <a:ext cx="5237480" cy="6668770"/>
            <a:chOff x="526148" y="1338808"/>
            <a:chExt cx="5237480" cy="6668770"/>
          </a:xfrm>
        </p:grpSpPr>
        <p:sp>
          <p:nvSpPr>
            <p:cNvPr id="10" name="object 10"/>
            <p:cNvSpPr/>
            <p:nvPr/>
          </p:nvSpPr>
          <p:spPr>
            <a:xfrm>
              <a:off x="557898" y="1370558"/>
              <a:ext cx="5173421" cy="660504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57898" y="1370558"/>
              <a:ext cx="5173980" cy="6605270"/>
            </a:xfrm>
            <a:custGeom>
              <a:avLst/>
              <a:gdLst/>
              <a:ahLst/>
              <a:cxnLst/>
              <a:rect l="l" t="t" r="r" b="b"/>
              <a:pathLst>
                <a:path w="5173980" h="6605270">
                  <a:moveTo>
                    <a:pt x="2586710" y="0"/>
                  </a:moveTo>
                  <a:lnTo>
                    <a:pt x="2635307" y="447"/>
                  </a:lnTo>
                  <a:lnTo>
                    <a:pt x="2683686" y="1784"/>
                  </a:lnTo>
                  <a:lnTo>
                    <a:pt x="2731840" y="4002"/>
                  </a:lnTo>
                  <a:lnTo>
                    <a:pt x="2779761" y="7095"/>
                  </a:lnTo>
                  <a:lnTo>
                    <a:pt x="2827441" y="11053"/>
                  </a:lnTo>
                  <a:lnTo>
                    <a:pt x="2874872" y="15870"/>
                  </a:lnTo>
                  <a:lnTo>
                    <a:pt x="2922047" y="21537"/>
                  </a:lnTo>
                  <a:lnTo>
                    <a:pt x="2968958" y="28046"/>
                  </a:lnTo>
                  <a:lnTo>
                    <a:pt x="3015596" y="35391"/>
                  </a:lnTo>
                  <a:lnTo>
                    <a:pt x="3061955" y="43562"/>
                  </a:lnTo>
                  <a:lnTo>
                    <a:pt x="3108026" y="52552"/>
                  </a:lnTo>
                  <a:lnTo>
                    <a:pt x="3153801" y="62354"/>
                  </a:lnTo>
                  <a:lnTo>
                    <a:pt x="3199273" y="72960"/>
                  </a:lnTo>
                  <a:lnTo>
                    <a:pt x="3244434" y="84361"/>
                  </a:lnTo>
                  <a:lnTo>
                    <a:pt x="3289276" y="96550"/>
                  </a:lnTo>
                  <a:lnTo>
                    <a:pt x="3333791" y="109519"/>
                  </a:lnTo>
                  <a:lnTo>
                    <a:pt x="3377971" y="123260"/>
                  </a:lnTo>
                  <a:lnTo>
                    <a:pt x="3421809" y="137766"/>
                  </a:lnTo>
                  <a:lnTo>
                    <a:pt x="3465297" y="153028"/>
                  </a:lnTo>
                  <a:lnTo>
                    <a:pt x="3508427" y="169039"/>
                  </a:lnTo>
                  <a:lnTo>
                    <a:pt x="3551190" y="185791"/>
                  </a:lnTo>
                  <a:lnTo>
                    <a:pt x="3593581" y="203276"/>
                  </a:lnTo>
                  <a:lnTo>
                    <a:pt x="3635589" y="221487"/>
                  </a:lnTo>
                  <a:lnTo>
                    <a:pt x="3677208" y="240415"/>
                  </a:lnTo>
                  <a:lnTo>
                    <a:pt x="3718431" y="260053"/>
                  </a:lnTo>
                  <a:lnTo>
                    <a:pt x="3759248" y="280393"/>
                  </a:lnTo>
                  <a:lnTo>
                    <a:pt x="3799652" y="301427"/>
                  </a:lnTo>
                  <a:lnTo>
                    <a:pt x="3839636" y="323148"/>
                  </a:lnTo>
                  <a:lnTo>
                    <a:pt x="3879191" y="345546"/>
                  </a:lnTo>
                  <a:lnTo>
                    <a:pt x="3918311" y="368616"/>
                  </a:lnTo>
                  <a:lnTo>
                    <a:pt x="3956986" y="392348"/>
                  </a:lnTo>
                  <a:lnTo>
                    <a:pt x="3995209" y="416735"/>
                  </a:lnTo>
                  <a:lnTo>
                    <a:pt x="4032973" y="441770"/>
                  </a:lnTo>
                  <a:lnTo>
                    <a:pt x="4070269" y="467444"/>
                  </a:lnTo>
                  <a:lnTo>
                    <a:pt x="4107090" y="493749"/>
                  </a:lnTo>
                  <a:lnTo>
                    <a:pt x="4143428" y="520679"/>
                  </a:lnTo>
                  <a:lnTo>
                    <a:pt x="4179275" y="548224"/>
                  </a:lnTo>
                  <a:lnTo>
                    <a:pt x="4214623" y="576377"/>
                  </a:lnTo>
                  <a:lnTo>
                    <a:pt x="4249464" y="605131"/>
                  </a:lnTo>
                  <a:lnTo>
                    <a:pt x="4283792" y="634477"/>
                  </a:lnTo>
                  <a:lnTo>
                    <a:pt x="4317597" y="664408"/>
                  </a:lnTo>
                  <a:lnTo>
                    <a:pt x="4350872" y="694916"/>
                  </a:lnTo>
                  <a:lnTo>
                    <a:pt x="4383609" y="725993"/>
                  </a:lnTo>
                  <a:lnTo>
                    <a:pt x="4415801" y="757631"/>
                  </a:lnTo>
                  <a:lnTo>
                    <a:pt x="4447439" y="789822"/>
                  </a:lnTo>
                  <a:lnTo>
                    <a:pt x="4478516" y="822559"/>
                  </a:lnTo>
                  <a:lnTo>
                    <a:pt x="4509024" y="855834"/>
                  </a:lnTo>
                  <a:lnTo>
                    <a:pt x="4538955" y="889639"/>
                  </a:lnTo>
                  <a:lnTo>
                    <a:pt x="4568301" y="923966"/>
                  </a:lnTo>
                  <a:lnTo>
                    <a:pt x="4597055" y="958808"/>
                  </a:lnTo>
                  <a:lnTo>
                    <a:pt x="4625208" y="994156"/>
                  </a:lnTo>
                  <a:lnTo>
                    <a:pt x="4652753" y="1030003"/>
                  </a:lnTo>
                  <a:lnTo>
                    <a:pt x="4679683" y="1066340"/>
                  </a:lnTo>
                  <a:lnTo>
                    <a:pt x="4705988" y="1103161"/>
                  </a:lnTo>
                  <a:lnTo>
                    <a:pt x="4731662" y="1140457"/>
                  </a:lnTo>
                  <a:lnTo>
                    <a:pt x="4756697" y="1178221"/>
                  </a:lnTo>
                  <a:lnTo>
                    <a:pt x="4781084" y="1216444"/>
                  </a:lnTo>
                  <a:lnTo>
                    <a:pt x="4804817" y="1255119"/>
                  </a:lnTo>
                  <a:lnTo>
                    <a:pt x="4827886" y="1294238"/>
                  </a:lnTo>
                  <a:lnTo>
                    <a:pt x="4850285" y="1333793"/>
                  </a:lnTo>
                  <a:lnTo>
                    <a:pt x="4872005" y="1373777"/>
                  </a:lnTo>
                  <a:lnTo>
                    <a:pt x="4893039" y="1414181"/>
                  </a:lnTo>
                  <a:lnTo>
                    <a:pt x="4913379" y="1454998"/>
                  </a:lnTo>
                  <a:lnTo>
                    <a:pt x="4933017" y="1496220"/>
                  </a:lnTo>
                  <a:lnTo>
                    <a:pt x="4951945" y="1537839"/>
                  </a:lnTo>
                  <a:lnTo>
                    <a:pt x="4970156" y="1579847"/>
                  </a:lnTo>
                  <a:lnTo>
                    <a:pt x="4987642" y="1622237"/>
                  </a:lnTo>
                  <a:lnTo>
                    <a:pt x="5004394" y="1665000"/>
                  </a:lnTo>
                  <a:lnTo>
                    <a:pt x="5020405" y="1708130"/>
                  </a:lnTo>
                  <a:lnTo>
                    <a:pt x="5035667" y="1751617"/>
                  </a:lnTo>
                  <a:lnTo>
                    <a:pt x="5050173" y="1795455"/>
                  </a:lnTo>
                  <a:lnTo>
                    <a:pt x="5063914" y="1839635"/>
                  </a:lnTo>
                  <a:lnTo>
                    <a:pt x="5076883" y="1884150"/>
                  </a:lnTo>
                  <a:lnTo>
                    <a:pt x="5089072" y="1928991"/>
                  </a:lnTo>
                  <a:lnTo>
                    <a:pt x="5100473" y="1974152"/>
                  </a:lnTo>
                  <a:lnTo>
                    <a:pt x="5111079" y="2019624"/>
                  </a:lnTo>
                  <a:lnTo>
                    <a:pt x="5120880" y="2065399"/>
                  </a:lnTo>
                  <a:lnTo>
                    <a:pt x="5129871" y="2111469"/>
                  </a:lnTo>
                  <a:lnTo>
                    <a:pt x="5138042" y="2157827"/>
                  </a:lnTo>
                  <a:lnTo>
                    <a:pt x="5145387" y="2204466"/>
                  </a:lnTo>
                  <a:lnTo>
                    <a:pt x="5151896" y="2251376"/>
                  </a:lnTo>
                  <a:lnTo>
                    <a:pt x="5157563" y="2298551"/>
                  </a:lnTo>
                  <a:lnTo>
                    <a:pt x="5162380" y="2345982"/>
                  </a:lnTo>
                  <a:lnTo>
                    <a:pt x="5166338" y="2393661"/>
                  </a:lnTo>
                  <a:lnTo>
                    <a:pt x="5169431" y="2441582"/>
                  </a:lnTo>
                  <a:lnTo>
                    <a:pt x="5171649" y="2489735"/>
                  </a:lnTo>
                  <a:lnTo>
                    <a:pt x="5172986" y="2538114"/>
                  </a:lnTo>
                  <a:lnTo>
                    <a:pt x="5173433" y="2586710"/>
                  </a:lnTo>
                  <a:lnTo>
                    <a:pt x="5173433" y="6605041"/>
                  </a:lnTo>
                </a:path>
                <a:path w="5173980" h="6605270">
                  <a:moveTo>
                    <a:pt x="0" y="6605041"/>
                  </a:moveTo>
                  <a:lnTo>
                    <a:pt x="0" y="2586710"/>
                  </a:lnTo>
                  <a:lnTo>
                    <a:pt x="447" y="2538114"/>
                  </a:lnTo>
                  <a:lnTo>
                    <a:pt x="1784" y="2489735"/>
                  </a:lnTo>
                  <a:lnTo>
                    <a:pt x="4002" y="2441582"/>
                  </a:lnTo>
                  <a:lnTo>
                    <a:pt x="7095" y="2393661"/>
                  </a:lnTo>
                  <a:lnTo>
                    <a:pt x="11053" y="2345982"/>
                  </a:lnTo>
                  <a:lnTo>
                    <a:pt x="15870" y="2298551"/>
                  </a:lnTo>
                  <a:lnTo>
                    <a:pt x="21537" y="2251376"/>
                  </a:lnTo>
                  <a:lnTo>
                    <a:pt x="28046" y="2204466"/>
                  </a:lnTo>
                  <a:lnTo>
                    <a:pt x="35391" y="2157827"/>
                  </a:lnTo>
                  <a:lnTo>
                    <a:pt x="43562" y="2111469"/>
                  </a:lnTo>
                  <a:lnTo>
                    <a:pt x="52552" y="2065399"/>
                  </a:lnTo>
                  <a:lnTo>
                    <a:pt x="62354" y="2019624"/>
                  </a:lnTo>
                  <a:lnTo>
                    <a:pt x="72960" y="1974152"/>
                  </a:lnTo>
                  <a:lnTo>
                    <a:pt x="84361" y="1928991"/>
                  </a:lnTo>
                  <a:lnTo>
                    <a:pt x="96550" y="1884150"/>
                  </a:lnTo>
                  <a:lnTo>
                    <a:pt x="109519" y="1839635"/>
                  </a:lnTo>
                  <a:lnTo>
                    <a:pt x="123260" y="1795455"/>
                  </a:lnTo>
                  <a:lnTo>
                    <a:pt x="137766" y="1751617"/>
                  </a:lnTo>
                  <a:lnTo>
                    <a:pt x="153028" y="1708130"/>
                  </a:lnTo>
                  <a:lnTo>
                    <a:pt x="169039" y="1665000"/>
                  </a:lnTo>
                  <a:lnTo>
                    <a:pt x="185791" y="1622237"/>
                  </a:lnTo>
                  <a:lnTo>
                    <a:pt x="203276" y="1579847"/>
                  </a:lnTo>
                  <a:lnTo>
                    <a:pt x="221487" y="1537839"/>
                  </a:lnTo>
                  <a:lnTo>
                    <a:pt x="240415" y="1496220"/>
                  </a:lnTo>
                  <a:lnTo>
                    <a:pt x="260053" y="1454998"/>
                  </a:lnTo>
                  <a:lnTo>
                    <a:pt x="280393" y="1414181"/>
                  </a:lnTo>
                  <a:lnTo>
                    <a:pt x="301427" y="1373777"/>
                  </a:lnTo>
                  <a:lnTo>
                    <a:pt x="323148" y="1333793"/>
                  </a:lnTo>
                  <a:lnTo>
                    <a:pt x="345546" y="1294238"/>
                  </a:lnTo>
                  <a:lnTo>
                    <a:pt x="368616" y="1255119"/>
                  </a:lnTo>
                  <a:lnTo>
                    <a:pt x="392348" y="1216444"/>
                  </a:lnTo>
                  <a:lnTo>
                    <a:pt x="416735" y="1178221"/>
                  </a:lnTo>
                  <a:lnTo>
                    <a:pt x="441770" y="1140457"/>
                  </a:lnTo>
                  <a:lnTo>
                    <a:pt x="467444" y="1103161"/>
                  </a:lnTo>
                  <a:lnTo>
                    <a:pt x="493749" y="1066340"/>
                  </a:lnTo>
                  <a:lnTo>
                    <a:pt x="520679" y="1030003"/>
                  </a:lnTo>
                  <a:lnTo>
                    <a:pt x="548224" y="994156"/>
                  </a:lnTo>
                  <a:lnTo>
                    <a:pt x="576377" y="958808"/>
                  </a:lnTo>
                  <a:lnTo>
                    <a:pt x="605131" y="923966"/>
                  </a:lnTo>
                  <a:lnTo>
                    <a:pt x="634477" y="889639"/>
                  </a:lnTo>
                  <a:lnTo>
                    <a:pt x="664408" y="855834"/>
                  </a:lnTo>
                  <a:lnTo>
                    <a:pt x="694916" y="822559"/>
                  </a:lnTo>
                  <a:lnTo>
                    <a:pt x="725993" y="789822"/>
                  </a:lnTo>
                  <a:lnTo>
                    <a:pt x="757631" y="757631"/>
                  </a:lnTo>
                  <a:lnTo>
                    <a:pt x="789822" y="725993"/>
                  </a:lnTo>
                  <a:lnTo>
                    <a:pt x="822559" y="694916"/>
                  </a:lnTo>
                  <a:lnTo>
                    <a:pt x="855834" y="664408"/>
                  </a:lnTo>
                  <a:lnTo>
                    <a:pt x="889639" y="634477"/>
                  </a:lnTo>
                  <a:lnTo>
                    <a:pt x="923966" y="605131"/>
                  </a:lnTo>
                  <a:lnTo>
                    <a:pt x="958808" y="576377"/>
                  </a:lnTo>
                  <a:lnTo>
                    <a:pt x="994156" y="548224"/>
                  </a:lnTo>
                  <a:lnTo>
                    <a:pt x="1030003" y="520679"/>
                  </a:lnTo>
                  <a:lnTo>
                    <a:pt x="1066340" y="493749"/>
                  </a:lnTo>
                  <a:lnTo>
                    <a:pt x="1103161" y="467444"/>
                  </a:lnTo>
                  <a:lnTo>
                    <a:pt x="1140457" y="441770"/>
                  </a:lnTo>
                  <a:lnTo>
                    <a:pt x="1178221" y="416735"/>
                  </a:lnTo>
                  <a:lnTo>
                    <a:pt x="1216444" y="392348"/>
                  </a:lnTo>
                  <a:lnTo>
                    <a:pt x="1255119" y="368616"/>
                  </a:lnTo>
                  <a:lnTo>
                    <a:pt x="1294238" y="345546"/>
                  </a:lnTo>
                  <a:lnTo>
                    <a:pt x="1333793" y="323148"/>
                  </a:lnTo>
                  <a:lnTo>
                    <a:pt x="1373777" y="301427"/>
                  </a:lnTo>
                  <a:lnTo>
                    <a:pt x="1414181" y="280393"/>
                  </a:lnTo>
                  <a:lnTo>
                    <a:pt x="1454998" y="260053"/>
                  </a:lnTo>
                  <a:lnTo>
                    <a:pt x="1496220" y="240415"/>
                  </a:lnTo>
                  <a:lnTo>
                    <a:pt x="1537839" y="221487"/>
                  </a:lnTo>
                  <a:lnTo>
                    <a:pt x="1579847" y="203276"/>
                  </a:lnTo>
                  <a:lnTo>
                    <a:pt x="1622237" y="185791"/>
                  </a:lnTo>
                  <a:lnTo>
                    <a:pt x="1665000" y="169039"/>
                  </a:lnTo>
                  <a:lnTo>
                    <a:pt x="1708130" y="153028"/>
                  </a:lnTo>
                  <a:lnTo>
                    <a:pt x="1751617" y="137766"/>
                  </a:lnTo>
                  <a:lnTo>
                    <a:pt x="1795455" y="123260"/>
                  </a:lnTo>
                  <a:lnTo>
                    <a:pt x="1839635" y="109519"/>
                  </a:lnTo>
                  <a:lnTo>
                    <a:pt x="1884150" y="96550"/>
                  </a:lnTo>
                  <a:lnTo>
                    <a:pt x="1928991" y="84361"/>
                  </a:lnTo>
                  <a:lnTo>
                    <a:pt x="1974152" y="72960"/>
                  </a:lnTo>
                  <a:lnTo>
                    <a:pt x="2019624" y="62354"/>
                  </a:lnTo>
                  <a:lnTo>
                    <a:pt x="2065399" y="52552"/>
                  </a:lnTo>
                  <a:lnTo>
                    <a:pt x="2111469" y="43562"/>
                  </a:lnTo>
                  <a:lnTo>
                    <a:pt x="2157827" y="35391"/>
                  </a:lnTo>
                  <a:lnTo>
                    <a:pt x="2204466" y="28046"/>
                  </a:lnTo>
                  <a:lnTo>
                    <a:pt x="2251376" y="21537"/>
                  </a:lnTo>
                  <a:lnTo>
                    <a:pt x="2298551" y="15870"/>
                  </a:lnTo>
                  <a:lnTo>
                    <a:pt x="2345982" y="11053"/>
                  </a:lnTo>
                  <a:lnTo>
                    <a:pt x="2393661" y="7095"/>
                  </a:lnTo>
                  <a:lnTo>
                    <a:pt x="2441582" y="4002"/>
                  </a:lnTo>
                  <a:lnTo>
                    <a:pt x="2489735" y="1784"/>
                  </a:lnTo>
                  <a:lnTo>
                    <a:pt x="2538114" y="447"/>
                  </a:lnTo>
                  <a:lnTo>
                    <a:pt x="2586710" y="0"/>
                  </a:lnTo>
                </a:path>
              </a:pathLst>
            </a:custGeom>
            <a:ln w="63500">
              <a:solidFill>
                <a:srgbClr val="3C424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11496484" y="7484161"/>
            <a:ext cx="3390900" cy="353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595"/>
              </a:lnSpc>
            </a:pPr>
            <a:r>
              <a:rPr dirty="0" sz="2550" spc="5">
                <a:latin typeface="Arial"/>
                <a:cs typeface="Arial"/>
              </a:rPr>
              <a:t>https://moatwealth.com</a:t>
            </a:r>
            <a:endParaRPr sz="2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1800" y="2472867"/>
            <a:ext cx="14376400" cy="5045710"/>
          </a:xfrm>
          <a:custGeom>
            <a:avLst/>
            <a:gdLst/>
            <a:ahLst/>
            <a:cxnLst/>
            <a:rect l="l" t="t" r="r" b="b"/>
            <a:pathLst>
              <a:path w="14376400" h="5045709">
                <a:moveTo>
                  <a:pt x="0" y="5045532"/>
                </a:moveTo>
                <a:lnTo>
                  <a:pt x="14376400" y="5045532"/>
                </a:lnTo>
                <a:lnTo>
                  <a:pt x="14376400" y="0"/>
                </a:lnTo>
                <a:lnTo>
                  <a:pt x="0" y="0"/>
                </a:lnTo>
                <a:lnTo>
                  <a:pt x="0" y="50455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31800" y="457200"/>
            <a:ext cx="14376400" cy="546100"/>
          </a:xfrm>
          <a:custGeom>
            <a:avLst/>
            <a:gdLst/>
            <a:ahLst/>
            <a:cxnLst/>
            <a:rect l="l" t="t" r="r" b="b"/>
            <a:pathLst>
              <a:path w="14376400" h="546100">
                <a:moveTo>
                  <a:pt x="0" y="546100"/>
                </a:moveTo>
                <a:lnTo>
                  <a:pt x="14376400" y="546100"/>
                </a:lnTo>
                <a:lnTo>
                  <a:pt x="14376400" y="0"/>
                </a:lnTo>
                <a:lnTo>
                  <a:pt x="0" y="0"/>
                </a:lnTo>
                <a:lnTo>
                  <a:pt x="0" y="546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07788" y="1144564"/>
            <a:ext cx="5424805" cy="12376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950" spc="-45">
                <a:solidFill>
                  <a:srgbClr val="FFFFFF"/>
                </a:solidFill>
              </a:rPr>
              <a:t>Follow</a:t>
            </a:r>
            <a:r>
              <a:rPr dirty="0" sz="7950" spc="-425">
                <a:solidFill>
                  <a:srgbClr val="FFFFFF"/>
                </a:solidFill>
              </a:rPr>
              <a:t> </a:t>
            </a:r>
            <a:r>
              <a:rPr dirty="0" sz="7950" spc="-50">
                <a:solidFill>
                  <a:srgbClr val="FFFFFF"/>
                </a:solidFill>
              </a:rPr>
              <a:t>Us</a:t>
            </a:r>
            <a:endParaRPr sz="7950"/>
          </a:p>
        </p:txBody>
      </p:sp>
      <p:sp>
        <p:nvSpPr>
          <p:cNvPr id="5" name="object 5"/>
          <p:cNvSpPr/>
          <p:nvPr/>
        </p:nvSpPr>
        <p:spPr>
          <a:xfrm>
            <a:off x="1801304" y="3213861"/>
            <a:ext cx="801370" cy="752475"/>
          </a:xfrm>
          <a:custGeom>
            <a:avLst/>
            <a:gdLst/>
            <a:ahLst/>
            <a:cxnLst/>
            <a:rect l="l" t="t" r="r" b="b"/>
            <a:pathLst>
              <a:path w="801369" h="752475">
                <a:moveTo>
                  <a:pt x="413334" y="0"/>
                </a:moveTo>
                <a:lnTo>
                  <a:pt x="363677" y="1357"/>
                </a:lnTo>
                <a:lnTo>
                  <a:pt x="315676" y="8267"/>
                </a:lnTo>
                <a:lnTo>
                  <a:pt x="269692" y="20416"/>
                </a:lnTo>
                <a:lnTo>
                  <a:pt x="226085" y="37490"/>
                </a:lnTo>
                <a:lnTo>
                  <a:pt x="185214" y="59173"/>
                </a:lnTo>
                <a:lnTo>
                  <a:pt x="147441" y="85153"/>
                </a:lnTo>
                <a:lnTo>
                  <a:pt x="113125" y="115113"/>
                </a:lnTo>
                <a:lnTo>
                  <a:pt x="82626" y="148741"/>
                </a:lnTo>
                <a:lnTo>
                  <a:pt x="56305" y="185721"/>
                </a:lnTo>
                <a:lnTo>
                  <a:pt x="34522" y="225740"/>
                </a:lnTo>
                <a:lnTo>
                  <a:pt x="17636" y="268483"/>
                </a:lnTo>
                <a:lnTo>
                  <a:pt x="6009" y="313635"/>
                </a:lnTo>
                <a:lnTo>
                  <a:pt x="0" y="360883"/>
                </a:lnTo>
                <a:lnTo>
                  <a:pt x="473" y="407690"/>
                </a:lnTo>
                <a:lnTo>
                  <a:pt x="7560" y="453868"/>
                </a:lnTo>
                <a:lnTo>
                  <a:pt x="20762" y="498824"/>
                </a:lnTo>
                <a:lnTo>
                  <a:pt x="39580" y="541964"/>
                </a:lnTo>
                <a:lnTo>
                  <a:pt x="63513" y="582695"/>
                </a:lnTo>
                <a:lnTo>
                  <a:pt x="92063" y="620423"/>
                </a:lnTo>
                <a:lnTo>
                  <a:pt x="124731" y="654554"/>
                </a:lnTo>
                <a:lnTo>
                  <a:pt x="161016" y="684495"/>
                </a:lnTo>
                <a:lnTo>
                  <a:pt x="200419" y="709651"/>
                </a:lnTo>
                <a:lnTo>
                  <a:pt x="242442" y="729430"/>
                </a:lnTo>
                <a:lnTo>
                  <a:pt x="286584" y="743238"/>
                </a:lnTo>
                <a:lnTo>
                  <a:pt x="332346" y="750481"/>
                </a:lnTo>
                <a:lnTo>
                  <a:pt x="332346" y="495325"/>
                </a:lnTo>
                <a:lnTo>
                  <a:pt x="235038" y="495325"/>
                </a:lnTo>
                <a:lnTo>
                  <a:pt x="235038" y="382485"/>
                </a:lnTo>
                <a:lnTo>
                  <a:pt x="334835" y="382485"/>
                </a:lnTo>
                <a:lnTo>
                  <a:pt x="334911" y="303618"/>
                </a:lnTo>
                <a:lnTo>
                  <a:pt x="343511" y="254041"/>
                </a:lnTo>
                <a:lnTo>
                  <a:pt x="366593" y="212305"/>
                </a:lnTo>
                <a:lnTo>
                  <a:pt x="402850" y="180542"/>
                </a:lnTo>
                <a:lnTo>
                  <a:pt x="450977" y="160883"/>
                </a:lnTo>
                <a:lnTo>
                  <a:pt x="491228" y="155897"/>
                </a:lnTo>
                <a:lnTo>
                  <a:pt x="532345" y="154254"/>
                </a:lnTo>
                <a:lnTo>
                  <a:pt x="551577" y="155157"/>
                </a:lnTo>
                <a:lnTo>
                  <a:pt x="564668" y="161450"/>
                </a:lnTo>
                <a:lnTo>
                  <a:pt x="571866" y="174022"/>
                </a:lnTo>
                <a:lnTo>
                  <a:pt x="573417" y="193763"/>
                </a:lnTo>
                <a:lnTo>
                  <a:pt x="571146" y="227343"/>
                </a:lnTo>
                <a:lnTo>
                  <a:pt x="564470" y="244898"/>
                </a:lnTo>
                <a:lnTo>
                  <a:pt x="547078" y="251840"/>
                </a:lnTo>
                <a:lnTo>
                  <a:pt x="512660" y="253580"/>
                </a:lnTo>
                <a:lnTo>
                  <a:pt x="493102" y="255553"/>
                </a:lnTo>
                <a:lnTo>
                  <a:pt x="456857" y="287832"/>
                </a:lnTo>
                <a:lnTo>
                  <a:pt x="454380" y="334862"/>
                </a:lnTo>
                <a:lnTo>
                  <a:pt x="455153" y="359325"/>
                </a:lnTo>
                <a:lnTo>
                  <a:pt x="455676" y="384530"/>
                </a:lnTo>
                <a:lnTo>
                  <a:pt x="562343" y="384530"/>
                </a:lnTo>
                <a:lnTo>
                  <a:pt x="546989" y="497065"/>
                </a:lnTo>
                <a:lnTo>
                  <a:pt x="455472" y="497065"/>
                </a:lnTo>
                <a:lnTo>
                  <a:pt x="455472" y="752030"/>
                </a:lnTo>
                <a:lnTo>
                  <a:pt x="531328" y="737578"/>
                </a:lnTo>
                <a:lnTo>
                  <a:pt x="570471" y="722789"/>
                </a:lnTo>
                <a:lnTo>
                  <a:pt x="609253" y="703079"/>
                </a:lnTo>
                <a:lnTo>
                  <a:pt x="646797" y="678539"/>
                </a:lnTo>
                <a:lnTo>
                  <a:pt x="682223" y="649262"/>
                </a:lnTo>
                <a:lnTo>
                  <a:pt x="714654" y="615337"/>
                </a:lnTo>
                <a:lnTo>
                  <a:pt x="743211" y="576856"/>
                </a:lnTo>
                <a:lnTo>
                  <a:pt x="767017" y="533910"/>
                </a:lnTo>
                <a:lnTo>
                  <a:pt x="785192" y="486591"/>
                </a:lnTo>
                <a:lnTo>
                  <a:pt x="796860" y="434989"/>
                </a:lnTo>
                <a:lnTo>
                  <a:pt x="801141" y="379196"/>
                </a:lnTo>
                <a:lnTo>
                  <a:pt x="798353" y="332739"/>
                </a:lnTo>
                <a:lnTo>
                  <a:pt x="789746" y="287904"/>
                </a:lnTo>
                <a:lnTo>
                  <a:pt x="775678" y="245033"/>
                </a:lnTo>
                <a:lnTo>
                  <a:pt x="756507" y="204471"/>
                </a:lnTo>
                <a:lnTo>
                  <a:pt x="732590" y="166562"/>
                </a:lnTo>
                <a:lnTo>
                  <a:pt x="704286" y="131648"/>
                </a:lnTo>
                <a:lnTo>
                  <a:pt x="671951" y="100074"/>
                </a:lnTo>
                <a:lnTo>
                  <a:pt x="635943" y="72182"/>
                </a:lnTo>
                <a:lnTo>
                  <a:pt x="596621" y="48318"/>
                </a:lnTo>
                <a:lnTo>
                  <a:pt x="554341" y="28824"/>
                </a:lnTo>
                <a:lnTo>
                  <a:pt x="509461" y="14044"/>
                </a:lnTo>
                <a:lnTo>
                  <a:pt x="462340" y="4321"/>
                </a:lnTo>
                <a:lnTo>
                  <a:pt x="4133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52650" y="5074627"/>
            <a:ext cx="897813" cy="8978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214916" y="2832658"/>
            <a:ext cx="0" cy="4392295"/>
          </a:xfrm>
          <a:custGeom>
            <a:avLst/>
            <a:gdLst/>
            <a:ahLst/>
            <a:cxnLst/>
            <a:rect l="l" t="t" r="r" b="b"/>
            <a:pathLst>
              <a:path w="0" h="4392295">
                <a:moveTo>
                  <a:pt x="0" y="0"/>
                </a:moveTo>
                <a:lnTo>
                  <a:pt x="0" y="4391825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776040" y="3353357"/>
            <a:ext cx="9918700" cy="343154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850" spc="5">
                <a:latin typeface="Arial"/>
                <a:cs typeface="Arial"/>
                <a:hlinkClick r:id="rId3"/>
              </a:rPr>
              <a:t>https://ww</a:t>
            </a:r>
            <a:r>
              <a:rPr dirty="0" sz="2850" spc="5">
                <a:latin typeface="Arial"/>
                <a:cs typeface="Arial"/>
              </a:rPr>
              <a:t>w</a:t>
            </a:r>
            <a:r>
              <a:rPr dirty="0" sz="2850" spc="5">
                <a:latin typeface="Arial"/>
                <a:cs typeface="Arial"/>
                <a:hlinkClick r:id="rId3"/>
              </a:rPr>
              <a:t>.facebook.com/Moatwealth</a:t>
            </a:r>
            <a:endParaRPr sz="2850">
              <a:latin typeface="Arial"/>
              <a:cs typeface="Arial"/>
            </a:endParaRPr>
          </a:p>
          <a:p>
            <a:pPr marL="12700" marR="746125">
              <a:lnSpc>
                <a:spcPct val="213499"/>
              </a:lnSpc>
              <a:spcBef>
                <a:spcPts val="50"/>
              </a:spcBef>
            </a:pPr>
            <a:r>
              <a:rPr dirty="0" sz="2850" spc="5">
                <a:latin typeface="Arial"/>
                <a:cs typeface="Arial"/>
                <a:hlinkClick r:id="rId4"/>
              </a:rPr>
              <a:t>https://ww</a:t>
            </a:r>
            <a:r>
              <a:rPr dirty="0" sz="2850" spc="5">
                <a:latin typeface="Arial"/>
                <a:cs typeface="Arial"/>
              </a:rPr>
              <a:t>w</a:t>
            </a:r>
            <a:r>
              <a:rPr dirty="0" sz="2850" spc="5">
                <a:latin typeface="Arial"/>
                <a:cs typeface="Arial"/>
                <a:hlinkClick r:id="rId4"/>
              </a:rPr>
              <a:t>.linkedin.com/company/moat-wealth-advisors </a:t>
            </a:r>
            <a:r>
              <a:rPr dirty="0" sz="2850" spc="5">
                <a:latin typeface="Arial"/>
                <a:cs typeface="Arial"/>
              </a:rPr>
              <a:t> </a:t>
            </a:r>
            <a:r>
              <a:rPr dirty="0" sz="2850">
                <a:latin typeface="Arial"/>
                <a:cs typeface="Arial"/>
              </a:rPr>
              <a:t>https://twitter.com/moatwealth</a:t>
            </a:r>
            <a:endParaRPr sz="2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 spc="-5">
                <a:latin typeface="Arial"/>
                <a:cs typeface="Arial"/>
              </a:rPr>
              <a:t>https://wa.me/+919867153280?text=I%27m%20interested%20in%20your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 spc="-5">
                <a:latin typeface="Arial"/>
                <a:cs typeface="Arial"/>
              </a:rPr>
              <a:t>%20Financial%20Advice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00605" y="6069302"/>
            <a:ext cx="801914" cy="8019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909457" y="4265676"/>
            <a:ext cx="584200" cy="584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1800" y="457200"/>
            <a:ext cx="14376400" cy="7061200"/>
          </a:xfrm>
          <a:custGeom>
            <a:avLst/>
            <a:gdLst/>
            <a:ahLst/>
            <a:cxnLst/>
            <a:rect l="l" t="t" r="r" b="b"/>
            <a:pathLst>
              <a:path w="14376400" h="7061200">
                <a:moveTo>
                  <a:pt x="14376400" y="0"/>
                </a:moveTo>
                <a:lnTo>
                  <a:pt x="0" y="0"/>
                </a:lnTo>
                <a:lnTo>
                  <a:pt x="0" y="7061200"/>
                </a:lnTo>
                <a:lnTo>
                  <a:pt x="14376400" y="7061200"/>
                </a:lnTo>
                <a:lnTo>
                  <a:pt x="14376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105"/>
              <a:t>CONTACT</a:t>
            </a:r>
            <a:r>
              <a:rPr dirty="0" spc="-555"/>
              <a:t> </a:t>
            </a:r>
            <a:r>
              <a:rPr dirty="0" spc="-75"/>
              <a:t>US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42381" y="3287211"/>
            <a:ext cx="9356725" cy="2879725"/>
          </a:xfrm>
          <a:prstGeom prst="rect">
            <a:avLst/>
          </a:prstGeom>
        </p:spPr>
        <p:txBody>
          <a:bodyPr wrap="square" lIns="0" tIns="277495" rIns="0" bIns="0" rtlCol="0" vert="horz">
            <a:spAutoFit/>
          </a:bodyPr>
          <a:lstStyle/>
          <a:p>
            <a:pPr marL="1999614">
              <a:lnSpc>
                <a:spcPct val="100000"/>
              </a:lnSpc>
              <a:spcBef>
                <a:spcPts val="2185"/>
              </a:spcBef>
            </a:pPr>
            <a:r>
              <a:rPr dirty="0" sz="4500" spc="-890" b="1">
                <a:latin typeface="Verdana"/>
                <a:cs typeface="Verdana"/>
              </a:rPr>
              <a:t>+91 </a:t>
            </a:r>
            <a:r>
              <a:rPr dirty="0" sz="4500" spc="-275" b="1">
                <a:latin typeface="Verdana"/>
                <a:cs typeface="Verdana"/>
              </a:rPr>
              <a:t>022</a:t>
            </a:r>
            <a:r>
              <a:rPr dirty="0" sz="4500" spc="-210" b="1">
                <a:latin typeface="Verdana"/>
                <a:cs typeface="Verdana"/>
              </a:rPr>
              <a:t> </a:t>
            </a:r>
            <a:r>
              <a:rPr dirty="0" sz="4500" spc="-315" b="1">
                <a:latin typeface="Verdana"/>
                <a:cs typeface="Verdana"/>
              </a:rPr>
              <a:t>25704357</a:t>
            </a:r>
            <a:endParaRPr sz="4500">
              <a:latin typeface="Verdana"/>
              <a:cs typeface="Verdana"/>
            </a:endParaRPr>
          </a:p>
          <a:p>
            <a:pPr marL="12700" marR="5080" indent="1089660">
              <a:lnSpc>
                <a:spcPct val="138700"/>
              </a:lnSpc>
            </a:pPr>
            <a:r>
              <a:rPr dirty="0" sz="4500" spc="-5" b="1">
                <a:latin typeface="Verdana"/>
                <a:cs typeface="Verdana"/>
              </a:rPr>
              <a:t>info@moatwealth.com  </a:t>
            </a:r>
            <a:r>
              <a:rPr dirty="0" sz="4500" spc="25" b="1">
                <a:latin typeface="Verdana"/>
                <a:cs typeface="Verdana"/>
              </a:rPr>
              <a:t>h</a:t>
            </a:r>
            <a:r>
              <a:rPr dirty="0" sz="4500" spc="-50" b="1">
                <a:latin typeface="Verdana"/>
                <a:cs typeface="Verdana"/>
              </a:rPr>
              <a:t>t</a:t>
            </a:r>
            <a:r>
              <a:rPr dirty="0" sz="4500" spc="-204" b="1">
                <a:latin typeface="Verdana"/>
                <a:cs typeface="Verdana"/>
              </a:rPr>
              <a:t>tps</a:t>
            </a:r>
            <a:r>
              <a:rPr dirty="0" sz="4500" spc="95" b="1">
                <a:latin typeface="Verdana"/>
                <a:cs typeface="Verdana"/>
              </a:rPr>
              <a:t>:</a:t>
            </a:r>
            <a:r>
              <a:rPr dirty="0" sz="4500" spc="-1664" b="1">
                <a:latin typeface="Verdana"/>
                <a:cs typeface="Verdana"/>
              </a:rPr>
              <a:t>/</a:t>
            </a:r>
            <a:r>
              <a:rPr dirty="0" sz="4500" spc="-1475" b="1">
                <a:latin typeface="Verdana"/>
                <a:cs typeface="Verdana"/>
              </a:rPr>
              <a:t>/</a:t>
            </a:r>
            <a:r>
              <a:rPr dirty="0" sz="4500" spc="-65" b="1">
                <a:latin typeface="Verdana"/>
                <a:cs typeface="Verdana"/>
              </a:rPr>
              <a:t>ww</a:t>
            </a:r>
            <a:r>
              <a:rPr dirty="0" sz="4500" spc="-175" b="1">
                <a:latin typeface="Verdana"/>
                <a:cs typeface="Verdana"/>
              </a:rPr>
              <a:t>w</a:t>
            </a:r>
            <a:r>
              <a:rPr dirty="0" sz="4500" spc="-95" b="1">
                <a:latin typeface="Verdana"/>
                <a:cs typeface="Verdana"/>
              </a:rPr>
              <a:t>.m</a:t>
            </a:r>
            <a:r>
              <a:rPr dirty="0" sz="4500" spc="-45" b="1">
                <a:latin typeface="Verdana"/>
                <a:cs typeface="Verdana"/>
              </a:rPr>
              <a:t>o</a:t>
            </a:r>
            <a:r>
              <a:rPr dirty="0" sz="4500" spc="-75" b="1">
                <a:latin typeface="Verdana"/>
                <a:cs typeface="Verdana"/>
              </a:rPr>
              <a:t>a</a:t>
            </a:r>
            <a:r>
              <a:rPr dirty="0" sz="4500" spc="-105" b="1">
                <a:latin typeface="Verdana"/>
                <a:cs typeface="Verdana"/>
              </a:rPr>
              <a:t>t</a:t>
            </a:r>
            <a:r>
              <a:rPr dirty="0" sz="4500" spc="-90" b="1">
                <a:latin typeface="Verdana"/>
                <a:cs typeface="Verdana"/>
              </a:rPr>
              <a:t>w</a:t>
            </a:r>
            <a:r>
              <a:rPr dirty="0" sz="4500" spc="-90" b="1">
                <a:latin typeface="Verdana"/>
                <a:cs typeface="Verdana"/>
              </a:rPr>
              <a:t>e</a:t>
            </a:r>
            <a:r>
              <a:rPr dirty="0" sz="4500" spc="-175" b="1">
                <a:latin typeface="Verdana"/>
                <a:cs typeface="Verdana"/>
              </a:rPr>
              <a:t>a</a:t>
            </a:r>
            <a:r>
              <a:rPr dirty="0" sz="4500" spc="30" b="1">
                <a:latin typeface="Verdana"/>
                <a:cs typeface="Verdana"/>
              </a:rPr>
              <a:t>l</a:t>
            </a:r>
            <a:r>
              <a:rPr dirty="0" sz="4500" spc="-160" b="1">
                <a:latin typeface="Verdana"/>
                <a:cs typeface="Verdana"/>
              </a:rPr>
              <a:t>th</a:t>
            </a:r>
            <a:r>
              <a:rPr dirty="0" sz="4500" spc="-150" b="1">
                <a:latin typeface="Verdana"/>
                <a:cs typeface="Verdana"/>
              </a:rPr>
              <a:t>.</a:t>
            </a:r>
            <a:r>
              <a:rPr dirty="0" sz="4500" spc="90" b="1">
                <a:latin typeface="Verdana"/>
                <a:cs typeface="Verdana"/>
              </a:rPr>
              <a:t>c</a:t>
            </a:r>
            <a:r>
              <a:rPr dirty="0" sz="4500" spc="130" b="1">
                <a:latin typeface="Verdana"/>
                <a:cs typeface="Verdana"/>
              </a:rPr>
              <a:t>om</a:t>
            </a:r>
            <a:endParaRPr sz="4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7155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7650"/>
              </a:spcBef>
            </a:pPr>
            <a:r>
              <a:rPr dirty="0" spc="145"/>
              <a:t>THANK</a:t>
            </a:r>
            <a:r>
              <a:rPr dirty="0" spc="-550"/>
              <a:t> </a:t>
            </a:r>
            <a:r>
              <a:rPr dirty="0" spc="85"/>
              <a:t>YOU</a:t>
            </a:r>
          </a:p>
          <a:p>
            <a:pPr algn="ctr">
              <a:lnSpc>
                <a:spcPct val="100000"/>
              </a:lnSpc>
              <a:spcBef>
                <a:spcPts val="1814"/>
              </a:spcBef>
            </a:pPr>
            <a:r>
              <a:rPr dirty="0" sz="2600" spc="-85"/>
              <a:t>https://</a:t>
            </a:r>
            <a:r>
              <a:rPr dirty="0" sz="2600" spc="-85">
                <a:hlinkClick r:id="rId2"/>
              </a:rPr>
              <a:t>www.moatwealth.com</a:t>
            </a:r>
            <a:endParaRPr sz="2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PDF of Moat Wealth</dc:title>
  <dcterms:created xsi:type="dcterms:W3CDTF">2023-10-09T12:40:33Z</dcterms:created>
  <dcterms:modified xsi:type="dcterms:W3CDTF">2023-10-09T12:40:33Z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2023-10-09T00:00:00Z</vt:filetime>
  </property>
  <property fmtid="{D5CDD505-2E9C-101B-9397-08002B2CF9AE}" pid="3" name="Creator">
    <vt:lpwstr>Adobe Illustrator 24.0 (Windows)</vt:lpwstr>
  </property>
  <property fmtid="{D5CDD505-2E9C-101B-9397-08002B2CF9AE}" pid="4" name="LastSaved">
    <vt:filetime>2023-10-09T00:00:00Z</vt:filetime>
  </property>
</Properties>
</file>