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5240000" cy="7975600"/>
  <p:notesSz cx="15240000" cy="7975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472436"/>
            <a:ext cx="12954000" cy="16748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466336"/>
            <a:ext cx="10668000" cy="199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2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0" y="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31800" y="457200"/>
            <a:ext cx="14376400" cy="7061200"/>
          </a:xfrm>
          <a:custGeom>
            <a:avLst/>
            <a:gdLst/>
            <a:ahLst/>
            <a:cxnLst/>
            <a:rect l="l" t="t" r="r" b="b"/>
            <a:pathLst>
              <a:path w="14376400" h="7061200">
                <a:moveTo>
                  <a:pt x="14376400" y="0"/>
                </a:moveTo>
                <a:lnTo>
                  <a:pt x="0" y="0"/>
                </a:lnTo>
                <a:lnTo>
                  <a:pt x="0" y="7061200"/>
                </a:lnTo>
                <a:lnTo>
                  <a:pt x="14376400" y="7061200"/>
                </a:lnTo>
                <a:lnTo>
                  <a:pt x="14376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0" y="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0964" y="1733355"/>
            <a:ext cx="9558070" cy="3319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2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92286" y="1560283"/>
            <a:ext cx="10255885" cy="1744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2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81600" y="7417308"/>
            <a:ext cx="48768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://www.facebook.com/Moatwealth" TargetMode="External"/><Relationship Id="rId4" Type="http://schemas.openxmlformats.org/officeDocument/2006/relationships/hyperlink" Target="http://www.linkedin.com/company/moat-wealth-advisors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moatwealth.com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785600" y="0"/>
            <a:ext cx="3454400" cy="7975600"/>
          </a:xfrm>
          <a:custGeom>
            <a:avLst/>
            <a:gdLst/>
            <a:ahLst/>
            <a:cxnLst/>
            <a:rect l="l" t="t" r="r" b="b"/>
            <a:pathLst>
              <a:path w="3454400" h="7975600">
                <a:moveTo>
                  <a:pt x="3454400" y="0"/>
                </a:moveTo>
                <a:lnTo>
                  <a:pt x="0" y="0"/>
                </a:lnTo>
                <a:lnTo>
                  <a:pt x="0" y="7975600"/>
                </a:lnTo>
                <a:lnTo>
                  <a:pt x="3454400" y="7975600"/>
                </a:lnTo>
                <a:lnTo>
                  <a:pt x="3454400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694954"/>
            <a:ext cx="7360920" cy="6280785"/>
          </a:xfrm>
          <a:custGeom>
            <a:avLst/>
            <a:gdLst/>
            <a:ahLst/>
            <a:cxnLst/>
            <a:rect l="l" t="t" r="r" b="b"/>
            <a:pathLst>
              <a:path w="7360920" h="6280784">
                <a:moveTo>
                  <a:pt x="5648985" y="0"/>
                </a:moveTo>
                <a:lnTo>
                  <a:pt x="0" y="0"/>
                </a:lnTo>
                <a:lnTo>
                  <a:pt x="0" y="6280645"/>
                </a:lnTo>
                <a:lnTo>
                  <a:pt x="7360551" y="6280645"/>
                </a:lnTo>
                <a:lnTo>
                  <a:pt x="7360551" y="1711566"/>
                </a:lnTo>
                <a:lnTo>
                  <a:pt x="7359894" y="1663658"/>
                </a:lnTo>
                <a:lnTo>
                  <a:pt x="7357932" y="1616076"/>
                </a:lnTo>
                <a:lnTo>
                  <a:pt x="7354685" y="1568837"/>
                </a:lnTo>
                <a:lnTo>
                  <a:pt x="7350168" y="1521958"/>
                </a:lnTo>
                <a:lnTo>
                  <a:pt x="7344398" y="1475456"/>
                </a:lnTo>
                <a:lnTo>
                  <a:pt x="7337394" y="1429348"/>
                </a:lnTo>
                <a:lnTo>
                  <a:pt x="7329172" y="1383652"/>
                </a:lnTo>
                <a:lnTo>
                  <a:pt x="7319749" y="1338384"/>
                </a:lnTo>
                <a:lnTo>
                  <a:pt x="7309143" y="1293562"/>
                </a:lnTo>
                <a:lnTo>
                  <a:pt x="7297370" y="1249203"/>
                </a:lnTo>
                <a:lnTo>
                  <a:pt x="7284448" y="1205324"/>
                </a:lnTo>
                <a:lnTo>
                  <a:pt x="7270394" y="1161942"/>
                </a:lnTo>
                <a:lnTo>
                  <a:pt x="7255225" y="1119075"/>
                </a:lnTo>
                <a:lnTo>
                  <a:pt x="7238958" y="1076739"/>
                </a:lnTo>
                <a:lnTo>
                  <a:pt x="7221611" y="1034952"/>
                </a:lnTo>
                <a:lnTo>
                  <a:pt x="7203200" y="993731"/>
                </a:lnTo>
                <a:lnTo>
                  <a:pt x="7183743" y="953092"/>
                </a:lnTo>
                <a:lnTo>
                  <a:pt x="7163257" y="913054"/>
                </a:lnTo>
                <a:lnTo>
                  <a:pt x="7141758" y="873634"/>
                </a:lnTo>
                <a:lnTo>
                  <a:pt x="7119265" y="834848"/>
                </a:lnTo>
                <a:lnTo>
                  <a:pt x="7095795" y="796713"/>
                </a:lnTo>
                <a:lnTo>
                  <a:pt x="7071364" y="759247"/>
                </a:lnTo>
                <a:lnTo>
                  <a:pt x="7045989" y="722468"/>
                </a:lnTo>
                <a:lnTo>
                  <a:pt x="7019688" y="686391"/>
                </a:lnTo>
                <a:lnTo>
                  <a:pt x="6992479" y="651035"/>
                </a:lnTo>
                <a:lnTo>
                  <a:pt x="6964377" y="616416"/>
                </a:lnTo>
                <a:lnTo>
                  <a:pt x="6935401" y="582552"/>
                </a:lnTo>
                <a:lnTo>
                  <a:pt x="6905567" y="549459"/>
                </a:lnTo>
                <a:lnTo>
                  <a:pt x="6874893" y="517156"/>
                </a:lnTo>
                <a:lnTo>
                  <a:pt x="6843395" y="485658"/>
                </a:lnTo>
                <a:lnTo>
                  <a:pt x="6811092" y="454984"/>
                </a:lnTo>
                <a:lnTo>
                  <a:pt x="6777999" y="425150"/>
                </a:lnTo>
                <a:lnTo>
                  <a:pt x="6744135" y="396174"/>
                </a:lnTo>
                <a:lnTo>
                  <a:pt x="6709516" y="368072"/>
                </a:lnTo>
                <a:lnTo>
                  <a:pt x="6674160" y="340862"/>
                </a:lnTo>
                <a:lnTo>
                  <a:pt x="6638083" y="314562"/>
                </a:lnTo>
                <a:lnTo>
                  <a:pt x="6601303" y="289187"/>
                </a:lnTo>
                <a:lnTo>
                  <a:pt x="6563838" y="264756"/>
                </a:lnTo>
                <a:lnTo>
                  <a:pt x="6525703" y="241285"/>
                </a:lnTo>
                <a:lnTo>
                  <a:pt x="6486917" y="218792"/>
                </a:lnTo>
                <a:lnTo>
                  <a:pt x="6447496" y="197294"/>
                </a:lnTo>
                <a:lnTo>
                  <a:pt x="6407458" y="176808"/>
                </a:lnTo>
                <a:lnTo>
                  <a:pt x="6366820" y="157351"/>
                </a:lnTo>
                <a:lnTo>
                  <a:pt x="6325599" y="138940"/>
                </a:lnTo>
                <a:lnTo>
                  <a:pt x="6283812" y="121592"/>
                </a:lnTo>
                <a:lnTo>
                  <a:pt x="6241476" y="105326"/>
                </a:lnTo>
                <a:lnTo>
                  <a:pt x="6198609" y="90157"/>
                </a:lnTo>
                <a:lnTo>
                  <a:pt x="6155227" y="76103"/>
                </a:lnTo>
                <a:lnTo>
                  <a:pt x="6111348" y="63181"/>
                </a:lnTo>
                <a:lnTo>
                  <a:pt x="6066989" y="51408"/>
                </a:lnTo>
                <a:lnTo>
                  <a:pt x="6022167" y="40801"/>
                </a:lnTo>
                <a:lnTo>
                  <a:pt x="5976899" y="31379"/>
                </a:lnTo>
                <a:lnTo>
                  <a:pt x="5931203" y="23156"/>
                </a:lnTo>
                <a:lnTo>
                  <a:pt x="5885095" y="16152"/>
                </a:lnTo>
                <a:lnTo>
                  <a:pt x="5838593" y="10383"/>
                </a:lnTo>
                <a:lnTo>
                  <a:pt x="5791714" y="5866"/>
                </a:lnTo>
                <a:lnTo>
                  <a:pt x="5744475" y="2618"/>
                </a:lnTo>
                <a:lnTo>
                  <a:pt x="5696893" y="657"/>
                </a:lnTo>
                <a:lnTo>
                  <a:pt x="5648985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3652" y="486379"/>
            <a:ext cx="2554329" cy="797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8217" y="2727120"/>
            <a:ext cx="6266815" cy="145986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400" spc="5">
                <a:solidFill>
                  <a:srgbClr val="FFFFFF"/>
                </a:solidFill>
                <a:latin typeface="Arial"/>
                <a:cs typeface="Arial"/>
              </a:rPr>
              <a:t>PROVIDER</a:t>
            </a:r>
            <a:endParaRPr sz="9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8217" y="4011395"/>
            <a:ext cx="6318250" cy="17691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7690"/>
              </a:lnSpc>
              <a:spcBef>
                <a:spcPts val="125"/>
              </a:spcBef>
            </a:pPr>
            <a:r>
              <a:rPr dirty="0" sz="6800" spc="10" b="1">
                <a:solidFill>
                  <a:srgbClr val="FFFFFF"/>
                </a:solidFill>
                <a:latin typeface="Arial"/>
                <a:cs typeface="Arial"/>
              </a:rPr>
              <a:t>MUTUAL</a:t>
            </a:r>
            <a:r>
              <a:rPr dirty="0" sz="6800" spc="-1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800" spc="15" b="1">
                <a:solidFill>
                  <a:srgbClr val="FFFFFF"/>
                </a:solidFill>
                <a:latin typeface="Arial"/>
                <a:cs typeface="Arial"/>
              </a:rPr>
              <a:t>FUND</a:t>
            </a:r>
            <a:endParaRPr sz="6800">
              <a:latin typeface="Arial"/>
              <a:cs typeface="Arial"/>
            </a:endParaRPr>
          </a:p>
          <a:p>
            <a:pPr marL="12700">
              <a:lnSpc>
                <a:spcPts val="6010"/>
              </a:lnSpc>
            </a:pPr>
            <a:r>
              <a:rPr dirty="0" sz="5400">
                <a:solidFill>
                  <a:srgbClr val="FFFFFF"/>
                </a:solidFill>
                <a:latin typeface="Arial"/>
                <a:cs typeface="Arial"/>
              </a:rPr>
              <a:t>MUMBAI</a:t>
            </a:r>
            <a:endParaRPr sz="5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359067"/>
            <a:ext cx="4541520" cy="0"/>
          </a:xfrm>
          <a:custGeom>
            <a:avLst/>
            <a:gdLst/>
            <a:ahLst/>
            <a:cxnLst/>
            <a:rect l="l" t="t" r="r" b="b"/>
            <a:pathLst>
              <a:path w="4541520" h="0">
                <a:moveTo>
                  <a:pt x="0" y="0"/>
                </a:moveTo>
                <a:lnTo>
                  <a:pt x="4541151" y="0"/>
                </a:lnTo>
              </a:path>
            </a:pathLst>
          </a:custGeom>
          <a:ln w="12700">
            <a:solidFill>
              <a:srgbClr val="F1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08211" y="6822259"/>
            <a:ext cx="3390900" cy="4184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550" spc="5">
                <a:solidFill>
                  <a:srgbClr val="FFFFFF"/>
                </a:solidFill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850416" y="371030"/>
            <a:ext cx="6009005" cy="7233920"/>
            <a:chOff x="7850416" y="371030"/>
            <a:chExt cx="6009005" cy="7233920"/>
          </a:xfrm>
        </p:grpSpPr>
        <p:sp>
          <p:nvSpPr>
            <p:cNvPr id="10" name="object 10"/>
            <p:cNvSpPr/>
            <p:nvPr/>
          </p:nvSpPr>
          <p:spPr>
            <a:xfrm>
              <a:off x="7850416" y="371030"/>
              <a:ext cx="6008966" cy="723354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850416" y="378269"/>
              <a:ext cx="6009005" cy="7226300"/>
            </a:xfrm>
            <a:custGeom>
              <a:avLst/>
              <a:gdLst/>
              <a:ahLst/>
              <a:cxnLst/>
              <a:rect l="l" t="t" r="r" b="b"/>
              <a:pathLst>
                <a:path w="6009005" h="7226300">
                  <a:moveTo>
                    <a:pt x="2696336" y="76200"/>
                  </a:moveTo>
                  <a:lnTo>
                    <a:pt x="2302681" y="76200"/>
                  </a:lnTo>
                  <a:lnTo>
                    <a:pt x="2037446" y="152400"/>
                  </a:lnTo>
                  <a:lnTo>
                    <a:pt x="1994246" y="177800"/>
                  </a:lnTo>
                  <a:lnTo>
                    <a:pt x="1866479" y="215900"/>
                  </a:lnTo>
                  <a:lnTo>
                    <a:pt x="1824521" y="241300"/>
                  </a:lnTo>
                  <a:lnTo>
                    <a:pt x="1782888" y="254000"/>
                  </a:lnTo>
                  <a:lnTo>
                    <a:pt x="1741586" y="279400"/>
                  </a:lnTo>
                  <a:lnTo>
                    <a:pt x="1700620" y="292100"/>
                  </a:lnTo>
                  <a:lnTo>
                    <a:pt x="1659995" y="317500"/>
                  </a:lnTo>
                  <a:lnTo>
                    <a:pt x="1619718" y="330200"/>
                  </a:lnTo>
                  <a:lnTo>
                    <a:pt x="1501029" y="406400"/>
                  </a:lnTo>
                  <a:lnTo>
                    <a:pt x="1462199" y="419100"/>
                  </a:lnTo>
                  <a:lnTo>
                    <a:pt x="1385672" y="469900"/>
                  </a:lnTo>
                  <a:lnTo>
                    <a:pt x="1310693" y="520700"/>
                  </a:lnTo>
                  <a:lnTo>
                    <a:pt x="1237308" y="571500"/>
                  </a:lnTo>
                  <a:lnTo>
                    <a:pt x="1165562" y="622300"/>
                  </a:lnTo>
                  <a:lnTo>
                    <a:pt x="1130318" y="660400"/>
                  </a:lnTo>
                  <a:lnTo>
                    <a:pt x="1095500" y="685800"/>
                  </a:lnTo>
                  <a:lnTo>
                    <a:pt x="1027169" y="736600"/>
                  </a:lnTo>
                  <a:lnTo>
                    <a:pt x="993666" y="774700"/>
                  </a:lnTo>
                  <a:lnTo>
                    <a:pt x="960612" y="800100"/>
                  </a:lnTo>
                  <a:lnTo>
                    <a:pt x="928013" y="838200"/>
                  </a:lnTo>
                  <a:lnTo>
                    <a:pt x="895875" y="863600"/>
                  </a:lnTo>
                  <a:lnTo>
                    <a:pt x="864204" y="889000"/>
                  </a:lnTo>
                  <a:lnTo>
                    <a:pt x="833004" y="927100"/>
                  </a:lnTo>
                  <a:lnTo>
                    <a:pt x="802283" y="965200"/>
                  </a:lnTo>
                  <a:lnTo>
                    <a:pt x="772044" y="990600"/>
                  </a:lnTo>
                  <a:lnTo>
                    <a:pt x="742295" y="1028700"/>
                  </a:lnTo>
                  <a:lnTo>
                    <a:pt x="713040" y="1054100"/>
                  </a:lnTo>
                  <a:lnTo>
                    <a:pt x="684286" y="1092200"/>
                  </a:lnTo>
                  <a:lnTo>
                    <a:pt x="656038" y="1130300"/>
                  </a:lnTo>
                  <a:lnTo>
                    <a:pt x="628301" y="1168400"/>
                  </a:lnTo>
                  <a:lnTo>
                    <a:pt x="601082" y="1206500"/>
                  </a:lnTo>
                  <a:lnTo>
                    <a:pt x="574386" y="1231900"/>
                  </a:lnTo>
                  <a:lnTo>
                    <a:pt x="548218" y="1270000"/>
                  </a:lnTo>
                  <a:lnTo>
                    <a:pt x="522585" y="1308100"/>
                  </a:lnTo>
                  <a:lnTo>
                    <a:pt x="497491" y="1346200"/>
                  </a:lnTo>
                  <a:lnTo>
                    <a:pt x="472944" y="1384300"/>
                  </a:lnTo>
                  <a:lnTo>
                    <a:pt x="448947" y="1422400"/>
                  </a:lnTo>
                  <a:lnTo>
                    <a:pt x="425508" y="1460500"/>
                  </a:lnTo>
                  <a:lnTo>
                    <a:pt x="402631" y="1498600"/>
                  </a:lnTo>
                  <a:lnTo>
                    <a:pt x="380323" y="1536700"/>
                  </a:lnTo>
                  <a:lnTo>
                    <a:pt x="358588" y="1574800"/>
                  </a:lnTo>
                  <a:lnTo>
                    <a:pt x="337433" y="1612900"/>
                  </a:lnTo>
                  <a:lnTo>
                    <a:pt x="316864" y="1663700"/>
                  </a:lnTo>
                  <a:lnTo>
                    <a:pt x="296885" y="1701800"/>
                  </a:lnTo>
                  <a:lnTo>
                    <a:pt x="277503" y="1739900"/>
                  </a:lnTo>
                  <a:lnTo>
                    <a:pt x="258723" y="1778000"/>
                  </a:lnTo>
                  <a:lnTo>
                    <a:pt x="240551" y="1828800"/>
                  </a:lnTo>
                  <a:lnTo>
                    <a:pt x="222992" y="1866900"/>
                  </a:lnTo>
                  <a:lnTo>
                    <a:pt x="206053" y="1905000"/>
                  </a:lnTo>
                  <a:lnTo>
                    <a:pt x="189739" y="1955800"/>
                  </a:lnTo>
                  <a:lnTo>
                    <a:pt x="174055" y="1993900"/>
                  </a:lnTo>
                  <a:lnTo>
                    <a:pt x="159008" y="2032000"/>
                  </a:lnTo>
                  <a:lnTo>
                    <a:pt x="144602" y="2082800"/>
                  </a:lnTo>
                  <a:lnTo>
                    <a:pt x="130844" y="2120900"/>
                  </a:lnTo>
                  <a:lnTo>
                    <a:pt x="117739" y="2171700"/>
                  </a:lnTo>
                  <a:lnTo>
                    <a:pt x="105293" y="2209800"/>
                  </a:lnTo>
                  <a:lnTo>
                    <a:pt x="93511" y="2260600"/>
                  </a:lnTo>
                  <a:lnTo>
                    <a:pt x="82400" y="2298700"/>
                  </a:lnTo>
                  <a:lnTo>
                    <a:pt x="71964" y="2349500"/>
                  </a:lnTo>
                  <a:lnTo>
                    <a:pt x="62210" y="2387600"/>
                  </a:lnTo>
                  <a:lnTo>
                    <a:pt x="53143" y="2438400"/>
                  </a:lnTo>
                  <a:lnTo>
                    <a:pt x="44769" y="2489200"/>
                  </a:lnTo>
                  <a:lnTo>
                    <a:pt x="37094" y="2527300"/>
                  </a:lnTo>
                  <a:lnTo>
                    <a:pt x="30122" y="2578100"/>
                  </a:lnTo>
                  <a:lnTo>
                    <a:pt x="23860" y="2628900"/>
                  </a:lnTo>
                  <a:lnTo>
                    <a:pt x="18314" y="2667000"/>
                  </a:lnTo>
                  <a:lnTo>
                    <a:pt x="13489" y="2717800"/>
                  </a:lnTo>
                  <a:lnTo>
                    <a:pt x="9391" y="2768600"/>
                  </a:lnTo>
                  <a:lnTo>
                    <a:pt x="6025" y="2806700"/>
                  </a:lnTo>
                  <a:lnTo>
                    <a:pt x="3397" y="2857500"/>
                  </a:lnTo>
                  <a:lnTo>
                    <a:pt x="1513" y="2908300"/>
                  </a:lnTo>
                  <a:lnTo>
                    <a:pt x="379" y="2959100"/>
                  </a:lnTo>
                  <a:lnTo>
                    <a:pt x="0" y="2997200"/>
                  </a:lnTo>
                  <a:lnTo>
                    <a:pt x="0" y="7226300"/>
                  </a:lnTo>
                  <a:lnTo>
                    <a:pt x="6008903" y="7226300"/>
                  </a:lnTo>
                  <a:lnTo>
                    <a:pt x="6008903" y="7162800"/>
                  </a:lnTo>
                  <a:lnTo>
                    <a:pt x="63500" y="7162800"/>
                  </a:lnTo>
                  <a:lnTo>
                    <a:pt x="63500" y="2997200"/>
                  </a:lnTo>
                  <a:lnTo>
                    <a:pt x="63940" y="2946400"/>
                  </a:lnTo>
                  <a:lnTo>
                    <a:pt x="65262" y="2895600"/>
                  </a:lnTo>
                  <a:lnTo>
                    <a:pt x="67462" y="2844800"/>
                  </a:lnTo>
                  <a:lnTo>
                    <a:pt x="70542" y="2794000"/>
                  </a:lnTo>
                  <a:lnTo>
                    <a:pt x="74499" y="2743200"/>
                  </a:lnTo>
                  <a:lnTo>
                    <a:pt x="79332" y="2692400"/>
                  </a:lnTo>
                  <a:lnTo>
                    <a:pt x="85041" y="2641600"/>
                  </a:lnTo>
                  <a:lnTo>
                    <a:pt x="91625" y="2590800"/>
                  </a:lnTo>
                  <a:lnTo>
                    <a:pt x="99081" y="2540000"/>
                  </a:lnTo>
                  <a:lnTo>
                    <a:pt x="107410" y="2489200"/>
                  </a:lnTo>
                  <a:lnTo>
                    <a:pt x="116610" y="2438400"/>
                  </a:lnTo>
                  <a:lnTo>
                    <a:pt x="126681" y="2387600"/>
                  </a:lnTo>
                  <a:lnTo>
                    <a:pt x="137620" y="2349500"/>
                  </a:lnTo>
                  <a:lnTo>
                    <a:pt x="149428" y="2298700"/>
                  </a:lnTo>
                  <a:lnTo>
                    <a:pt x="162103" y="2247900"/>
                  </a:lnTo>
                  <a:lnTo>
                    <a:pt x="175643" y="2197100"/>
                  </a:lnTo>
                  <a:lnTo>
                    <a:pt x="190049" y="2146300"/>
                  </a:lnTo>
                  <a:lnTo>
                    <a:pt x="205319" y="2095500"/>
                  </a:lnTo>
                  <a:lnTo>
                    <a:pt x="221451" y="2044700"/>
                  </a:lnTo>
                  <a:lnTo>
                    <a:pt x="238445" y="2006600"/>
                  </a:lnTo>
                  <a:lnTo>
                    <a:pt x="256300" y="1955800"/>
                  </a:lnTo>
                  <a:lnTo>
                    <a:pt x="275015" y="1905000"/>
                  </a:lnTo>
                  <a:lnTo>
                    <a:pt x="294589" y="1854200"/>
                  </a:lnTo>
                  <a:lnTo>
                    <a:pt x="315183" y="1816100"/>
                  </a:lnTo>
                  <a:lnTo>
                    <a:pt x="336566" y="1765300"/>
                  </a:lnTo>
                  <a:lnTo>
                    <a:pt x="358735" y="1714500"/>
                  </a:lnTo>
                  <a:lnTo>
                    <a:pt x="381687" y="1676400"/>
                  </a:lnTo>
                  <a:lnTo>
                    <a:pt x="405418" y="1625600"/>
                  </a:lnTo>
                  <a:lnTo>
                    <a:pt x="429925" y="1574800"/>
                  </a:lnTo>
                  <a:lnTo>
                    <a:pt x="455204" y="1536700"/>
                  </a:lnTo>
                  <a:lnTo>
                    <a:pt x="481254" y="1485900"/>
                  </a:lnTo>
                  <a:lnTo>
                    <a:pt x="508069" y="1447800"/>
                  </a:lnTo>
                  <a:lnTo>
                    <a:pt x="535647" y="1409700"/>
                  </a:lnTo>
                  <a:lnTo>
                    <a:pt x="563984" y="1358900"/>
                  </a:lnTo>
                  <a:lnTo>
                    <a:pt x="593078" y="1320800"/>
                  </a:lnTo>
                  <a:lnTo>
                    <a:pt x="622925" y="1282700"/>
                  </a:lnTo>
                  <a:lnTo>
                    <a:pt x="653521" y="1231900"/>
                  </a:lnTo>
                  <a:lnTo>
                    <a:pt x="684863" y="1193800"/>
                  </a:lnTo>
                  <a:lnTo>
                    <a:pt x="716948" y="1155700"/>
                  </a:lnTo>
                  <a:lnTo>
                    <a:pt x="749773" y="1117600"/>
                  </a:lnTo>
                  <a:lnTo>
                    <a:pt x="783335" y="1079500"/>
                  </a:lnTo>
                  <a:lnTo>
                    <a:pt x="817629" y="1041400"/>
                  </a:lnTo>
                  <a:lnTo>
                    <a:pt x="852653" y="1003300"/>
                  </a:lnTo>
                  <a:lnTo>
                    <a:pt x="888403" y="965200"/>
                  </a:lnTo>
                  <a:lnTo>
                    <a:pt x="924877" y="927100"/>
                  </a:lnTo>
                  <a:lnTo>
                    <a:pt x="961985" y="889000"/>
                  </a:lnTo>
                  <a:lnTo>
                    <a:pt x="999640" y="850900"/>
                  </a:lnTo>
                  <a:lnTo>
                    <a:pt x="1037834" y="812800"/>
                  </a:lnTo>
                  <a:lnTo>
                    <a:pt x="1076565" y="787400"/>
                  </a:lnTo>
                  <a:lnTo>
                    <a:pt x="1115826" y="749300"/>
                  </a:lnTo>
                  <a:lnTo>
                    <a:pt x="1155614" y="711200"/>
                  </a:lnTo>
                  <a:lnTo>
                    <a:pt x="1195922" y="685800"/>
                  </a:lnTo>
                  <a:lnTo>
                    <a:pt x="1236747" y="647700"/>
                  </a:lnTo>
                  <a:lnTo>
                    <a:pt x="1319924" y="596900"/>
                  </a:lnTo>
                  <a:lnTo>
                    <a:pt x="1362267" y="558800"/>
                  </a:lnTo>
                  <a:lnTo>
                    <a:pt x="1492254" y="482600"/>
                  </a:lnTo>
                  <a:lnTo>
                    <a:pt x="1626574" y="406400"/>
                  </a:lnTo>
                  <a:lnTo>
                    <a:pt x="1765096" y="330200"/>
                  </a:lnTo>
                  <a:lnTo>
                    <a:pt x="1812180" y="317500"/>
                  </a:lnTo>
                  <a:lnTo>
                    <a:pt x="1859711" y="292100"/>
                  </a:lnTo>
                  <a:lnTo>
                    <a:pt x="1907127" y="279400"/>
                  </a:lnTo>
                  <a:lnTo>
                    <a:pt x="1954794" y="254000"/>
                  </a:lnTo>
                  <a:lnTo>
                    <a:pt x="2002707" y="241300"/>
                  </a:lnTo>
                  <a:lnTo>
                    <a:pt x="2050860" y="215900"/>
                  </a:lnTo>
                  <a:lnTo>
                    <a:pt x="2494190" y="101600"/>
                  </a:lnTo>
                  <a:lnTo>
                    <a:pt x="2544458" y="101600"/>
                  </a:lnTo>
                  <a:lnTo>
                    <a:pt x="2594908" y="88900"/>
                  </a:lnTo>
                  <a:lnTo>
                    <a:pt x="2645536" y="88900"/>
                  </a:lnTo>
                  <a:lnTo>
                    <a:pt x="2696336" y="76200"/>
                  </a:lnTo>
                  <a:close/>
                </a:path>
                <a:path w="6009005" h="7226300">
                  <a:moveTo>
                    <a:pt x="3706222" y="76200"/>
                  </a:moveTo>
                  <a:lnTo>
                    <a:pt x="3312566" y="76200"/>
                  </a:lnTo>
                  <a:lnTo>
                    <a:pt x="3363366" y="88900"/>
                  </a:lnTo>
                  <a:lnTo>
                    <a:pt x="3413994" y="88900"/>
                  </a:lnTo>
                  <a:lnTo>
                    <a:pt x="3464445" y="101600"/>
                  </a:lnTo>
                  <a:lnTo>
                    <a:pt x="3514713" y="101600"/>
                  </a:lnTo>
                  <a:lnTo>
                    <a:pt x="3958042" y="215900"/>
                  </a:lnTo>
                  <a:lnTo>
                    <a:pt x="4006195" y="241300"/>
                  </a:lnTo>
                  <a:lnTo>
                    <a:pt x="4054108" y="254000"/>
                  </a:lnTo>
                  <a:lnTo>
                    <a:pt x="4101775" y="279400"/>
                  </a:lnTo>
                  <a:lnTo>
                    <a:pt x="4149191" y="292100"/>
                  </a:lnTo>
                  <a:lnTo>
                    <a:pt x="4196722" y="317500"/>
                  </a:lnTo>
                  <a:lnTo>
                    <a:pt x="4243807" y="330200"/>
                  </a:lnTo>
                  <a:lnTo>
                    <a:pt x="4382328" y="406400"/>
                  </a:lnTo>
                  <a:lnTo>
                    <a:pt x="4516649" y="482600"/>
                  </a:lnTo>
                  <a:lnTo>
                    <a:pt x="4646636" y="558800"/>
                  </a:lnTo>
                  <a:lnTo>
                    <a:pt x="4688979" y="596900"/>
                  </a:lnTo>
                  <a:lnTo>
                    <a:pt x="4772156" y="647700"/>
                  </a:lnTo>
                  <a:lnTo>
                    <a:pt x="4812980" y="685800"/>
                  </a:lnTo>
                  <a:lnTo>
                    <a:pt x="4853289" y="711200"/>
                  </a:lnTo>
                  <a:lnTo>
                    <a:pt x="4893076" y="749300"/>
                  </a:lnTo>
                  <a:lnTo>
                    <a:pt x="4932337" y="787400"/>
                  </a:lnTo>
                  <a:lnTo>
                    <a:pt x="4971068" y="812800"/>
                  </a:lnTo>
                  <a:lnTo>
                    <a:pt x="5009263" y="850900"/>
                  </a:lnTo>
                  <a:lnTo>
                    <a:pt x="5046917" y="889000"/>
                  </a:lnTo>
                  <a:lnTo>
                    <a:pt x="5084025" y="927100"/>
                  </a:lnTo>
                  <a:lnTo>
                    <a:pt x="5120499" y="965200"/>
                  </a:lnTo>
                  <a:lnTo>
                    <a:pt x="5156249" y="1003300"/>
                  </a:lnTo>
                  <a:lnTo>
                    <a:pt x="5191274" y="1041400"/>
                  </a:lnTo>
                  <a:lnTo>
                    <a:pt x="5225568" y="1079500"/>
                  </a:lnTo>
                  <a:lnTo>
                    <a:pt x="5259129" y="1117600"/>
                  </a:lnTo>
                  <a:lnTo>
                    <a:pt x="5291954" y="1155700"/>
                  </a:lnTo>
                  <a:lnTo>
                    <a:pt x="5324039" y="1193800"/>
                  </a:lnTo>
                  <a:lnTo>
                    <a:pt x="5355382" y="1231900"/>
                  </a:lnTo>
                  <a:lnTo>
                    <a:pt x="5385978" y="1282700"/>
                  </a:lnTo>
                  <a:lnTo>
                    <a:pt x="5415824" y="1320800"/>
                  </a:lnTo>
                  <a:lnTo>
                    <a:pt x="5444918" y="1358900"/>
                  </a:lnTo>
                  <a:lnTo>
                    <a:pt x="5473256" y="1409700"/>
                  </a:lnTo>
                  <a:lnTo>
                    <a:pt x="5500834" y="1447800"/>
                  </a:lnTo>
                  <a:lnTo>
                    <a:pt x="5527649" y="1485900"/>
                  </a:lnTo>
                  <a:lnTo>
                    <a:pt x="5553698" y="1536700"/>
                  </a:lnTo>
                  <a:lnTo>
                    <a:pt x="5578978" y="1574800"/>
                  </a:lnTo>
                  <a:lnTo>
                    <a:pt x="5603485" y="1625600"/>
                  </a:lnTo>
                  <a:lnTo>
                    <a:pt x="5627216" y="1676400"/>
                  </a:lnTo>
                  <a:lnTo>
                    <a:pt x="5650168" y="1714500"/>
                  </a:lnTo>
                  <a:lnTo>
                    <a:pt x="5672337" y="1765300"/>
                  </a:lnTo>
                  <a:lnTo>
                    <a:pt x="5693720" y="1816100"/>
                  </a:lnTo>
                  <a:lnTo>
                    <a:pt x="5714314" y="1854200"/>
                  </a:lnTo>
                  <a:lnTo>
                    <a:pt x="5733887" y="1905000"/>
                  </a:lnTo>
                  <a:lnTo>
                    <a:pt x="5752602" y="1955800"/>
                  </a:lnTo>
                  <a:lnTo>
                    <a:pt x="5770457" y="2006600"/>
                  </a:lnTo>
                  <a:lnTo>
                    <a:pt x="5787451" y="2044700"/>
                  </a:lnTo>
                  <a:lnTo>
                    <a:pt x="5803584" y="2095500"/>
                  </a:lnTo>
                  <a:lnTo>
                    <a:pt x="5818853" y="2146300"/>
                  </a:lnTo>
                  <a:lnTo>
                    <a:pt x="5833259" y="2197100"/>
                  </a:lnTo>
                  <a:lnTo>
                    <a:pt x="5846800" y="2247900"/>
                  </a:lnTo>
                  <a:lnTo>
                    <a:pt x="5859474" y="2298700"/>
                  </a:lnTo>
                  <a:lnTo>
                    <a:pt x="5871282" y="2349500"/>
                  </a:lnTo>
                  <a:lnTo>
                    <a:pt x="5882222" y="2387600"/>
                  </a:lnTo>
                  <a:lnTo>
                    <a:pt x="5892292" y="2438400"/>
                  </a:lnTo>
                  <a:lnTo>
                    <a:pt x="5901492" y="2489200"/>
                  </a:lnTo>
                  <a:lnTo>
                    <a:pt x="5909821" y="2540000"/>
                  </a:lnTo>
                  <a:lnTo>
                    <a:pt x="5917278" y="2590800"/>
                  </a:lnTo>
                  <a:lnTo>
                    <a:pt x="5923861" y="2641600"/>
                  </a:lnTo>
                  <a:lnTo>
                    <a:pt x="5929570" y="2692400"/>
                  </a:lnTo>
                  <a:lnTo>
                    <a:pt x="5934403" y="2743200"/>
                  </a:lnTo>
                  <a:lnTo>
                    <a:pt x="5938360" y="2794000"/>
                  </a:lnTo>
                  <a:lnTo>
                    <a:pt x="5941440" y="2844800"/>
                  </a:lnTo>
                  <a:lnTo>
                    <a:pt x="5943641" y="2895600"/>
                  </a:lnTo>
                  <a:lnTo>
                    <a:pt x="5944962" y="2946400"/>
                  </a:lnTo>
                  <a:lnTo>
                    <a:pt x="5945403" y="2997200"/>
                  </a:lnTo>
                  <a:lnTo>
                    <a:pt x="5945403" y="7162800"/>
                  </a:lnTo>
                  <a:lnTo>
                    <a:pt x="6008903" y="7162800"/>
                  </a:lnTo>
                  <a:lnTo>
                    <a:pt x="6008903" y="2997200"/>
                  </a:lnTo>
                  <a:lnTo>
                    <a:pt x="6008523" y="2959100"/>
                  </a:lnTo>
                  <a:lnTo>
                    <a:pt x="6007389" y="2908300"/>
                  </a:lnTo>
                  <a:lnTo>
                    <a:pt x="6005505" y="2857500"/>
                  </a:lnTo>
                  <a:lnTo>
                    <a:pt x="6002877" y="2806700"/>
                  </a:lnTo>
                  <a:lnTo>
                    <a:pt x="5999511" y="2768600"/>
                  </a:lnTo>
                  <a:lnTo>
                    <a:pt x="5995413" y="2717800"/>
                  </a:lnTo>
                  <a:lnTo>
                    <a:pt x="5990588" y="2667000"/>
                  </a:lnTo>
                  <a:lnTo>
                    <a:pt x="5985042" y="2628900"/>
                  </a:lnTo>
                  <a:lnTo>
                    <a:pt x="5978780" y="2578100"/>
                  </a:lnTo>
                  <a:lnTo>
                    <a:pt x="5971809" y="2527300"/>
                  </a:lnTo>
                  <a:lnTo>
                    <a:pt x="5964133" y="2489200"/>
                  </a:lnTo>
                  <a:lnTo>
                    <a:pt x="5955759" y="2438400"/>
                  </a:lnTo>
                  <a:lnTo>
                    <a:pt x="5946692" y="2387600"/>
                  </a:lnTo>
                  <a:lnTo>
                    <a:pt x="5936938" y="2349500"/>
                  </a:lnTo>
                  <a:lnTo>
                    <a:pt x="5926503" y="2298700"/>
                  </a:lnTo>
                  <a:lnTo>
                    <a:pt x="5915391" y="2260600"/>
                  </a:lnTo>
                  <a:lnTo>
                    <a:pt x="5903610" y="2209800"/>
                  </a:lnTo>
                  <a:lnTo>
                    <a:pt x="5891164" y="2171700"/>
                  </a:lnTo>
                  <a:lnTo>
                    <a:pt x="5878059" y="2120900"/>
                  </a:lnTo>
                  <a:lnTo>
                    <a:pt x="5864301" y="2082800"/>
                  </a:lnTo>
                  <a:lnTo>
                    <a:pt x="5849895" y="2032000"/>
                  </a:lnTo>
                  <a:lnTo>
                    <a:pt x="5834847" y="1993900"/>
                  </a:lnTo>
                  <a:lnTo>
                    <a:pt x="5819164" y="1955800"/>
                  </a:lnTo>
                  <a:lnTo>
                    <a:pt x="5802849" y="1905000"/>
                  </a:lnTo>
                  <a:lnTo>
                    <a:pt x="5785910" y="1866900"/>
                  </a:lnTo>
                  <a:lnTo>
                    <a:pt x="5768352" y="1828800"/>
                  </a:lnTo>
                  <a:lnTo>
                    <a:pt x="5750180" y="1778000"/>
                  </a:lnTo>
                  <a:lnTo>
                    <a:pt x="5731400" y="1739900"/>
                  </a:lnTo>
                  <a:lnTo>
                    <a:pt x="5712018" y="1701800"/>
                  </a:lnTo>
                  <a:lnTo>
                    <a:pt x="5692039" y="1663700"/>
                  </a:lnTo>
                  <a:lnTo>
                    <a:pt x="5671469" y="1612900"/>
                  </a:lnTo>
                  <a:lnTo>
                    <a:pt x="5650314" y="1574800"/>
                  </a:lnTo>
                  <a:lnTo>
                    <a:pt x="5628580" y="1536700"/>
                  </a:lnTo>
                  <a:lnTo>
                    <a:pt x="5606271" y="1498600"/>
                  </a:lnTo>
                  <a:lnTo>
                    <a:pt x="5583394" y="1460500"/>
                  </a:lnTo>
                  <a:lnTo>
                    <a:pt x="5559955" y="1422400"/>
                  </a:lnTo>
                  <a:lnTo>
                    <a:pt x="5535959" y="1384300"/>
                  </a:lnTo>
                  <a:lnTo>
                    <a:pt x="5511411" y="1346200"/>
                  </a:lnTo>
                  <a:lnTo>
                    <a:pt x="5486318" y="1308100"/>
                  </a:lnTo>
                  <a:lnTo>
                    <a:pt x="5460684" y="1270000"/>
                  </a:lnTo>
                  <a:lnTo>
                    <a:pt x="5434517" y="1231900"/>
                  </a:lnTo>
                  <a:lnTo>
                    <a:pt x="5407821" y="1206500"/>
                  </a:lnTo>
                  <a:lnTo>
                    <a:pt x="5380601" y="1168400"/>
                  </a:lnTo>
                  <a:lnTo>
                    <a:pt x="5352865" y="1130300"/>
                  </a:lnTo>
                  <a:lnTo>
                    <a:pt x="5324616" y="1092200"/>
                  </a:lnTo>
                  <a:lnTo>
                    <a:pt x="5295862" y="1054100"/>
                  </a:lnTo>
                  <a:lnTo>
                    <a:pt x="5266607" y="1028700"/>
                  </a:lnTo>
                  <a:lnTo>
                    <a:pt x="5236858" y="990600"/>
                  </a:lnTo>
                  <a:lnTo>
                    <a:pt x="5206620" y="965200"/>
                  </a:lnTo>
                  <a:lnTo>
                    <a:pt x="5175898" y="927100"/>
                  </a:lnTo>
                  <a:lnTo>
                    <a:pt x="5144699" y="889000"/>
                  </a:lnTo>
                  <a:lnTo>
                    <a:pt x="5113027" y="863600"/>
                  </a:lnTo>
                  <a:lnTo>
                    <a:pt x="5080889" y="838200"/>
                  </a:lnTo>
                  <a:lnTo>
                    <a:pt x="5048291" y="800100"/>
                  </a:lnTo>
                  <a:lnTo>
                    <a:pt x="5015237" y="774700"/>
                  </a:lnTo>
                  <a:lnTo>
                    <a:pt x="4981734" y="736600"/>
                  </a:lnTo>
                  <a:lnTo>
                    <a:pt x="4913402" y="685800"/>
                  </a:lnTo>
                  <a:lnTo>
                    <a:pt x="4878585" y="660400"/>
                  </a:lnTo>
                  <a:lnTo>
                    <a:pt x="4843341" y="622300"/>
                  </a:lnTo>
                  <a:lnTo>
                    <a:pt x="4771595" y="571500"/>
                  </a:lnTo>
                  <a:lnTo>
                    <a:pt x="4698210" y="520700"/>
                  </a:lnTo>
                  <a:lnTo>
                    <a:pt x="4623231" y="469900"/>
                  </a:lnTo>
                  <a:lnTo>
                    <a:pt x="4546703" y="419100"/>
                  </a:lnTo>
                  <a:lnTo>
                    <a:pt x="4507873" y="406400"/>
                  </a:lnTo>
                  <a:lnTo>
                    <a:pt x="4389184" y="330200"/>
                  </a:lnTo>
                  <a:lnTo>
                    <a:pt x="4348907" y="317500"/>
                  </a:lnTo>
                  <a:lnTo>
                    <a:pt x="4308283" y="292100"/>
                  </a:lnTo>
                  <a:lnTo>
                    <a:pt x="4267316" y="279400"/>
                  </a:lnTo>
                  <a:lnTo>
                    <a:pt x="4226014" y="254000"/>
                  </a:lnTo>
                  <a:lnTo>
                    <a:pt x="4184381" y="241300"/>
                  </a:lnTo>
                  <a:lnTo>
                    <a:pt x="4142423" y="215900"/>
                  </a:lnTo>
                  <a:lnTo>
                    <a:pt x="4014657" y="177800"/>
                  </a:lnTo>
                  <a:lnTo>
                    <a:pt x="3971456" y="152400"/>
                  </a:lnTo>
                  <a:lnTo>
                    <a:pt x="3706222" y="76200"/>
                  </a:lnTo>
                  <a:close/>
                </a:path>
                <a:path w="6009005" h="7226300">
                  <a:moveTo>
                    <a:pt x="3524072" y="38100"/>
                  </a:moveTo>
                  <a:lnTo>
                    <a:pt x="2484831" y="38100"/>
                  </a:lnTo>
                  <a:lnTo>
                    <a:pt x="2347838" y="76200"/>
                  </a:lnTo>
                  <a:lnTo>
                    <a:pt x="2747302" y="76200"/>
                  </a:lnTo>
                  <a:lnTo>
                    <a:pt x="2798430" y="63500"/>
                  </a:lnTo>
                  <a:lnTo>
                    <a:pt x="3615649" y="63500"/>
                  </a:lnTo>
                  <a:lnTo>
                    <a:pt x="3524072" y="38100"/>
                  </a:lnTo>
                  <a:close/>
                </a:path>
                <a:path w="6009005" h="7226300">
                  <a:moveTo>
                    <a:pt x="3615649" y="63500"/>
                  </a:moveTo>
                  <a:lnTo>
                    <a:pt x="3210472" y="63500"/>
                  </a:lnTo>
                  <a:lnTo>
                    <a:pt x="3261600" y="76200"/>
                  </a:lnTo>
                  <a:lnTo>
                    <a:pt x="3661064" y="76200"/>
                  </a:lnTo>
                  <a:lnTo>
                    <a:pt x="3615649" y="63500"/>
                  </a:lnTo>
                  <a:close/>
                </a:path>
                <a:path w="6009005" h="7226300">
                  <a:moveTo>
                    <a:pt x="3431534" y="25400"/>
                  </a:moveTo>
                  <a:lnTo>
                    <a:pt x="2577368" y="25400"/>
                  </a:lnTo>
                  <a:lnTo>
                    <a:pt x="2530983" y="38100"/>
                  </a:lnTo>
                  <a:lnTo>
                    <a:pt x="3477920" y="38100"/>
                  </a:lnTo>
                  <a:lnTo>
                    <a:pt x="3431534" y="25400"/>
                  </a:lnTo>
                  <a:close/>
                </a:path>
                <a:path w="6009005" h="7226300">
                  <a:moveTo>
                    <a:pt x="3338082" y="12700"/>
                  </a:moveTo>
                  <a:lnTo>
                    <a:pt x="2670821" y="12700"/>
                  </a:lnTo>
                  <a:lnTo>
                    <a:pt x="2623983" y="25400"/>
                  </a:lnTo>
                  <a:lnTo>
                    <a:pt x="3384919" y="25400"/>
                  </a:lnTo>
                  <a:lnTo>
                    <a:pt x="3338082" y="12700"/>
                  </a:lnTo>
                  <a:close/>
                </a:path>
                <a:path w="6009005" h="7226300">
                  <a:moveTo>
                    <a:pt x="3196288" y="0"/>
                  </a:moveTo>
                  <a:lnTo>
                    <a:pt x="2812614" y="0"/>
                  </a:lnTo>
                  <a:lnTo>
                    <a:pt x="2765142" y="12700"/>
                  </a:lnTo>
                  <a:lnTo>
                    <a:pt x="3243760" y="12700"/>
                  </a:lnTo>
                  <a:lnTo>
                    <a:pt x="3196288" y="0"/>
                  </a:lnTo>
                  <a:close/>
                </a:path>
              </a:pathLst>
            </a:custGeom>
            <a:solidFill>
              <a:srgbClr val="3C424D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0" y="0"/>
            <a:ext cx="15227300" cy="7975600"/>
          </a:xfrm>
          <a:custGeom>
            <a:avLst/>
            <a:gdLst/>
            <a:ahLst/>
            <a:cxnLst/>
            <a:rect l="l" t="t" r="r" b="b"/>
            <a:pathLst>
              <a:path w="15227300" h="7975600">
                <a:moveTo>
                  <a:pt x="15227300" y="0"/>
                </a:moveTo>
                <a:lnTo>
                  <a:pt x="0" y="0"/>
                </a:lnTo>
                <a:lnTo>
                  <a:pt x="0" y="7975600"/>
                </a:lnTo>
                <a:lnTo>
                  <a:pt x="15227300" y="7975600"/>
                </a:lnTo>
                <a:lnTo>
                  <a:pt x="15227300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4500" y="1930361"/>
            <a:ext cx="14376400" cy="5588635"/>
          </a:xfrm>
          <a:custGeom>
            <a:avLst/>
            <a:gdLst/>
            <a:ahLst/>
            <a:cxnLst/>
            <a:rect l="l" t="t" r="r" b="b"/>
            <a:pathLst>
              <a:path w="14376400" h="5588634">
                <a:moveTo>
                  <a:pt x="0" y="5588038"/>
                </a:moveTo>
                <a:lnTo>
                  <a:pt x="14376400" y="5588038"/>
                </a:lnTo>
                <a:lnTo>
                  <a:pt x="14376400" y="0"/>
                </a:lnTo>
                <a:lnTo>
                  <a:pt x="0" y="0"/>
                </a:lnTo>
                <a:lnTo>
                  <a:pt x="0" y="55880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4500" y="457200"/>
            <a:ext cx="14376400" cy="440055"/>
          </a:xfrm>
          <a:custGeom>
            <a:avLst/>
            <a:gdLst/>
            <a:ahLst/>
            <a:cxnLst/>
            <a:rect l="l" t="t" r="r" b="b"/>
            <a:pathLst>
              <a:path w="14376400" h="440055">
                <a:moveTo>
                  <a:pt x="0" y="439966"/>
                </a:moveTo>
                <a:lnTo>
                  <a:pt x="14376400" y="439966"/>
                </a:lnTo>
                <a:lnTo>
                  <a:pt x="14376400" y="0"/>
                </a:lnTo>
                <a:lnTo>
                  <a:pt x="0" y="0"/>
                </a:lnTo>
                <a:lnTo>
                  <a:pt x="0" y="4399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413400" y="816597"/>
            <a:ext cx="4446905" cy="10642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6800" spc="125">
                <a:solidFill>
                  <a:srgbClr val="FFFFFF"/>
                </a:solidFill>
              </a:rPr>
              <a:t>About</a:t>
            </a:r>
            <a:r>
              <a:rPr dirty="0" sz="6800" spc="-375">
                <a:solidFill>
                  <a:srgbClr val="FFFFFF"/>
                </a:solidFill>
              </a:rPr>
              <a:t> </a:t>
            </a:r>
            <a:r>
              <a:rPr dirty="0" sz="6800" spc="-30">
                <a:solidFill>
                  <a:srgbClr val="FFFFFF"/>
                </a:solidFill>
              </a:rPr>
              <a:t>Us</a:t>
            </a:r>
            <a:endParaRPr sz="6800"/>
          </a:p>
        </p:txBody>
      </p:sp>
      <p:sp>
        <p:nvSpPr>
          <p:cNvPr id="6" name="object 6"/>
          <p:cNvSpPr txBox="1"/>
          <p:nvPr/>
        </p:nvSpPr>
        <p:spPr>
          <a:xfrm>
            <a:off x="672194" y="2055355"/>
            <a:ext cx="13921740" cy="2566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7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Moat </a:t>
            </a:r>
            <a:r>
              <a:rPr dirty="0" sz="1800" spc="-5">
                <a:latin typeface="Arial"/>
                <a:cs typeface="Arial"/>
              </a:rPr>
              <a:t>is </a:t>
            </a:r>
            <a:r>
              <a:rPr dirty="0" sz="1800">
                <a:latin typeface="Arial"/>
                <a:cs typeface="Arial"/>
              </a:rPr>
              <a:t>a </a:t>
            </a:r>
            <a:r>
              <a:rPr dirty="0" sz="1800" spc="-5">
                <a:latin typeface="Arial"/>
                <a:cs typeface="Arial"/>
              </a:rPr>
              <a:t>deep, wide </a:t>
            </a:r>
            <a:r>
              <a:rPr dirty="0" sz="1800">
                <a:latin typeface="Arial"/>
                <a:cs typeface="Arial"/>
              </a:rPr>
              <a:t>trench that </a:t>
            </a:r>
            <a:r>
              <a:rPr dirty="0" sz="1800" spc="-5">
                <a:latin typeface="Arial"/>
                <a:cs typeface="Arial"/>
              </a:rPr>
              <a:t>is dug all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way around </a:t>
            </a:r>
            <a:r>
              <a:rPr dirty="0" sz="1800">
                <a:latin typeface="Arial"/>
                <a:cs typeface="Arial"/>
              </a:rPr>
              <a:t>a castle </a:t>
            </a:r>
            <a:r>
              <a:rPr dirty="0" sz="1800" spc="-5">
                <a:latin typeface="Arial"/>
                <a:cs typeface="Arial"/>
              </a:rPr>
              <a:t>and usually </a:t>
            </a:r>
            <a:r>
              <a:rPr dirty="0" sz="1800">
                <a:latin typeface="Arial"/>
                <a:cs typeface="Arial"/>
              </a:rPr>
              <a:t>filled </a:t>
            </a:r>
            <a:r>
              <a:rPr dirty="0" sz="1800" spc="-5">
                <a:latin typeface="Arial"/>
                <a:cs typeface="Arial"/>
              </a:rPr>
              <a:t>with </a:t>
            </a:r>
            <a:r>
              <a:rPr dirty="0" sz="1800" spc="-20">
                <a:latin typeface="Arial"/>
                <a:cs typeface="Arial"/>
              </a:rPr>
              <a:t>water, </a:t>
            </a:r>
            <a:r>
              <a:rPr dirty="0" sz="1800">
                <a:latin typeface="Arial"/>
                <a:cs typeface="Arial"/>
              </a:rPr>
              <a:t>to make </a:t>
            </a:r>
            <a:r>
              <a:rPr dirty="0" sz="1800" spc="-5">
                <a:latin typeface="Arial"/>
                <a:cs typeface="Arial"/>
              </a:rPr>
              <a:t>it </a:t>
            </a:r>
            <a:r>
              <a:rPr dirty="0" sz="1800">
                <a:latin typeface="Arial"/>
                <a:cs typeface="Arial"/>
              </a:rPr>
              <a:t>more </a:t>
            </a:r>
            <a:r>
              <a:rPr dirty="0" sz="1800" spc="-5">
                <a:latin typeface="Arial"/>
                <a:cs typeface="Arial"/>
              </a:rPr>
              <a:t>difficult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attack. </a:t>
            </a:r>
            <a:r>
              <a:rPr dirty="0" sz="1800">
                <a:latin typeface="Arial"/>
                <a:cs typeface="Arial"/>
              </a:rPr>
              <a:t>Similarly  </a:t>
            </a:r>
            <a:r>
              <a:rPr dirty="0" sz="1800" spc="-5">
                <a:latin typeface="Arial"/>
                <a:cs typeface="Arial"/>
              </a:rPr>
              <a:t>at </a:t>
            </a:r>
            <a:r>
              <a:rPr dirty="0" sz="1800">
                <a:latin typeface="Arial"/>
                <a:cs typeface="Arial"/>
              </a:rPr>
              <a:t>Moat </a:t>
            </a:r>
            <a:r>
              <a:rPr dirty="0" sz="1800" spc="-5">
                <a:latin typeface="Arial"/>
                <a:cs typeface="Arial"/>
              </a:rPr>
              <a:t>wealth advisor we </a:t>
            </a:r>
            <a:r>
              <a:rPr dirty="0" sz="1800">
                <a:latin typeface="Arial"/>
                <a:cs typeface="Arial"/>
              </a:rPr>
              <a:t>try to </a:t>
            </a:r>
            <a:r>
              <a:rPr dirty="0" sz="1800" spc="-5">
                <a:latin typeface="Arial"/>
                <a:cs typeface="Arial"/>
              </a:rPr>
              <a:t>widen </a:t>
            </a:r>
            <a:r>
              <a:rPr dirty="0" sz="1800">
                <a:latin typeface="Arial"/>
                <a:cs typeface="Arial"/>
              </a:rPr>
              <a:t>the financial moat </a:t>
            </a:r>
            <a:r>
              <a:rPr dirty="0" sz="1800" spc="-5">
                <a:latin typeface="Arial"/>
                <a:cs typeface="Arial"/>
              </a:rPr>
              <a:t>with appropriate debt investments which protects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wealth in </a:t>
            </a:r>
            <a:r>
              <a:rPr dirty="0" sz="1800">
                <a:latin typeface="Arial"/>
                <a:cs typeface="Arial"/>
              </a:rPr>
              <a:t>the falling market  </a:t>
            </a:r>
            <a:r>
              <a:rPr dirty="0" sz="1800" spc="-5">
                <a:latin typeface="Arial"/>
                <a:cs typeface="Arial"/>
              </a:rPr>
              <a:t>and also allows grabbing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opportunity by investing in equity in </a:t>
            </a:r>
            <a:r>
              <a:rPr dirty="0" sz="1800">
                <a:latin typeface="Arial"/>
                <a:cs typeface="Arial"/>
              </a:rPr>
              <a:t>the low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market.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Arial"/>
              <a:cs typeface="Arial"/>
            </a:endParaRPr>
          </a:p>
          <a:p>
            <a:pPr algn="just" marL="12700" marR="5715">
              <a:lnSpc>
                <a:spcPct val="115799"/>
              </a:lnSpc>
            </a:pPr>
            <a:r>
              <a:rPr dirty="0" sz="1800">
                <a:latin typeface="Arial"/>
                <a:cs typeface="Arial"/>
              </a:rPr>
              <a:t>Moat </a:t>
            </a:r>
            <a:r>
              <a:rPr dirty="0" sz="1800" spc="-10">
                <a:latin typeface="Arial"/>
                <a:cs typeface="Arial"/>
              </a:rPr>
              <a:t>Wealth </a:t>
            </a:r>
            <a:r>
              <a:rPr dirty="0" sz="1800">
                <a:latin typeface="Arial"/>
                <a:cs typeface="Arial"/>
              </a:rPr>
              <a:t>Associates </a:t>
            </a:r>
            <a:r>
              <a:rPr dirty="0" sz="1800" spc="-5">
                <a:latin typeface="Arial"/>
                <a:cs typeface="Arial"/>
              </a:rPr>
              <a:t>LLP was established in 2009 as </a:t>
            </a:r>
            <a:r>
              <a:rPr dirty="0" sz="1800">
                <a:latin typeface="Arial"/>
                <a:cs typeface="Arial"/>
              </a:rPr>
              <a:t>a Financial Service company </a:t>
            </a:r>
            <a:r>
              <a:rPr dirty="0" sz="1800" spc="-5">
                <a:latin typeface="Arial"/>
                <a:cs typeface="Arial"/>
              </a:rPr>
              <a:t>offering innovative </a:t>
            </a:r>
            <a:r>
              <a:rPr dirty="0" sz="1800">
                <a:latin typeface="Arial"/>
                <a:cs typeface="Arial"/>
              </a:rPr>
              <a:t>solutions </a:t>
            </a:r>
            <a:r>
              <a:rPr dirty="0" sz="1800" spc="-5">
                <a:latin typeface="Arial"/>
                <a:cs typeface="Arial"/>
              </a:rPr>
              <a:t>with </a:t>
            </a:r>
            <a:r>
              <a:rPr dirty="0" sz="1800">
                <a:latin typeface="Arial"/>
                <a:cs typeface="Arial"/>
              </a:rPr>
              <a:t>superior risk </a:t>
            </a:r>
            <a:r>
              <a:rPr dirty="0" sz="1800" spc="-5">
                <a:latin typeface="Arial"/>
                <a:cs typeface="Arial"/>
              </a:rPr>
              <a:t>ad-  justed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returns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its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clients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by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having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proper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asset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allocation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Debt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Equity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portfolio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also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rebalancing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portfolio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on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regular  </a:t>
            </a:r>
            <a:r>
              <a:rPr dirty="0" sz="1800" spc="-5">
                <a:latin typeface="Arial"/>
                <a:cs typeface="Arial"/>
              </a:rPr>
              <a:t>basis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when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required.</a:t>
            </a:r>
            <a:r>
              <a:rPr dirty="0" sz="1800" spc="-1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Moat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Wealth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advisor,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we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continuously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focus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on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Relationships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offer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personalized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services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each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our  </a:t>
            </a:r>
            <a:r>
              <a:rPr dirty="0" sz="1800">
                <a:latin typeface="Arial"/>
                <a:cs typeface="Arial"/>
              </a:rPr>
              <a:t>clients.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4894" y="6669316"/>
            <a:ext cx="13895705" cy="0"/>
          </a:xfrm>
          <a:custGeom>
            <a:avLst/>
            <a:gdLst/>
            <a:ahLst/>
            <a:cxnLst/>
            <a:rect l="l" t="t" r="r" b="b"/>
            <a:pathLst>
              <a:path w="13895705" h="0">
                <a:moveTo>
                  <a:pt x="0" y="0"/>
                </a:moveTo>
                <a:lnTo>
                  <a:pt x="1389557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936932" y="6822259"/>
            <a:ext cx="3390900" cy="4184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550" spc="5"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4898" y="4693564"/>
            <a:ext cx="6824980" cy="1812925"/>
          </a:xfrm>
          <a:custGeom>
            <a:avLst/>
            <a:gdLst/>
            <a:ahLst/>
            <a:cxnLst/>
            <a:rect l="l" t="t" r="r" b="b"/>
            <a:pathLst>
              <a:path w="6824980" h="1812925">
                <a:moveTo>
                  <a:pt x="6824433" y="0"/>
                </a:moveTo>
                <a:lnTo>
                  <a:pt x="0" y="0"/>
                </a:lnTo>
                <a:lnTo>
                  <a:pt x="0" y="1812467"/>
                </a:lnTo>
                <a:lnTo>
                  <a:pt x="6824433" y="1812467"/>
                </a:lnTo>
                <a:lnTo>
                  <a:pt x="6824433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756055" y="4693564"/>
            <a:ext cx="6824980" cy="1812925"/>
          </a:xfrm>
          <a:custGeom>
            <a:avLst/>
            <a:gdLst/>
            <a:ahLst/>
            <a:cxnLst/>
            <a:rect l="l" t="t" r="r" b="b"/>
            <a:pathLst>
              <a:path w="6824980" h="1812925">
                <a:moveTo>
                  <a:pt x="6824433" y="0"/>
                </a:moveTo>
                <a:lnTo>
                  <a:pt x="0" y="0"/>
                </a:lnTo>
                <a:lnTo>
                  <a:pt x="0" y="1812467"/>
                </a:lnTo>
                <a:lnTo>
                  <a:pt x="6824433" y="1812467"/>
                </a:lnTo>
                <a:lnTo>
                  <a:pt x="6824433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84898" y="4693564"/>
            <a:ext cx="6824980" cy="181292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algn="ctr" marR="41910">
              <a:lnSpc>
                <a:spcPct val="100000"/>
              </a:lnSpc>
              <a:spcBef>
                <a:spcPts val="78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MISSION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Arial"/>
              <a:cs typeface="Arial"/>
            </a:endParaRPr>
          </a:p>
          <a:p>
            <a:pPr algn="just" marL="129539" marR="170815">
              <a:lnSpc>
                <a:spcPct val="115700"/>
              </a:lnSpc>
            </a:pPr>
            <a:r>
              <a:rPr dirty="0" sz="1800" spc="-1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help our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clients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achieve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their financial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goals with honest and  unbiased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solution thereby creating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wealth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through the magic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compounding.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92907" y="5216067"/>
            <a:ext cx="2008505" cy="0"/>
          </a:xfrm>
          <a:custGeom>
            <a:avLst/>
            <a:gdLst/>
            <a:ahLst/>
            <a:cxnLst/>
            <a:rect l="l" t="t" r="r" b="b"/>
            <a:pathLst>
              <a:path w="2008504" h="0">
                <a:moveTo>
                  <a:pt x="0" y="0"/>
                </a:moveTo>
                <a:lnTo>
                  <a:pt x="200841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756055" y="4693564"/>
            <a:ext cx="6824980" cy="1812925"/>
          </a:xfrm>
          <a:prstGeom prst="rect">
            <a:avLst/>
          </a:prstGeom>
        </p:spPr>
        <p:txBody>
          <a:bodyPr wrap="square" lIns="0" tIns="12318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69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VISION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Arial"/>
              <a:cs typeface="Arial"/>
            </a:endParaRPr>
          </a:p>
          <a:p>
            <a:pPr algn="just" marL="154305" marR="146050">
              <a:lnSpc>
                <a:spcPct val="115799"/>
              </a:lnSpc>
              <a:spcBef>
                <a:spcPts val="5"/>
              </a:spcBef>
            </a:pPr>
            <a:r>
              <a:rPr dirty="0" sz="1800" spc="-1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 most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preferred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financial solution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providing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firm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India  focusing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long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term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wealth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creation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giving</a:t>
            </a:r>
            <a:r>
              <a:rPr dirty="0" sz="18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customized</a:t>
            </a:r>
            <a:r>
              <a:rPr dirty="0" sz="18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finan-  cial solutions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across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globe.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164076" y="5216067"/>
            <a:ext cx="2008505" cy="0"/>
          </a:xfrm>
          <a:custGeom>
            <a:avLst/>
            <a:gdLst/>
            <a:ahLst/>
            <a:cxnLst/>
            <a:rect l="l" t="t" r="r" b="b"/>
            <a:pathLst>
              <a:path w="2008504" h="0">
                <a:moveTo>
                  <a:pt x="0" y="0"/>
                </a:moveTo>
                <a:lnTo>
                  <a:pt x="2008416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64932" y="1349832"/>
            <a:ext cx="7375525" cy="3180715"/>
          </a:xfrm>
          <a:custGeom>
            <a:avLst/>
            <a:gdLst/>
            <a:ahLst/>
            <a:cxnLst/>
            <a:rect l="l" t="t" r="r" b="b"/>
            <a:pathLst>
              <a:path w="7375525" h="3180715">
                <a:moveTo>
                  <a:pt x="0" y="3180448"/>
                </a:moveTo>
                <a:lnTo>
                  <a:pt x="7375055" y="3180448"/>
                </a:lnTo>
                <a:lnTo>
                  <a:pt x="7375055" y="0"/>
                </a:lnTo>
                <a:lnTo>
                  <a:pt x="0" y="0"/>
                </a:lnTo>
                <a:lnTo>
                  <a:pt x="0" y="3180448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864932" y="0"/>
            <a:ext cx="7375525" cy="1350010"/>
          </a:xfrm>
          <a:custGeom>
            <a:avLst/>
            <a:gdLst/>
            <a:ahLst/>
            <a:cxnLst/>
            <a:rect l="l" t="t" r="r" b="b"/>
            <a:pathLst>
              <a:path w="7375525" h="1350010">
                <a:moveTo>
                  <a:pt x="0" y="1349832"/>
                </a:moveTo>
                <a:lnTo>
                  <a:pt x="7375055" y="1349832"/>
                </a:lnTo>
                <a:lnTo>
                  <a:pt x="7375055" y="0"/>
                </a:lnTo>
                <a:lnTo>
                  <a:pt x="0" y="0"/>
                </a:lnTo>
                <a:lnTo>
                  <a:pt x="0" y="1349832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445331"/>
            <a:ext cx="7026909" cy="4530725"/>
          </a:xfrm>
          <a:custGeom>
            <a:avLst/>
            <a:gdLst/>
            <a:ahLst/>
            <a:cxnLst/>
            <a:rect l="l" t="t" r="r" b="b"/>
            <a:pathLst>
              <a:path w="7026909" h="4530725">
                <a:moveTo>
                  <a:pt x="7026732" y="0"/>
                </a:moveTo>
                <a:lnTo>
                  <a:pt x="0" y="0"/>
                </a:lnTo>
                <a:lnTo>
                  <a:pt x="0" y="4009567"/>
                </a:lnTo>
                <a:lnTo>
                  <a:pt x="0" y="4530268"/>
                </a:lnTo>
                <a:lnTo>
                  <a:pt x="7026732" y="4530268"/>
                </a:lnTo>
                <a:lnTo>
                  <a:pt x="7026732" y="4009567"/>
                </a:lnTo>
                <a:lnTo>
                  <a:pt x="7026732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95300" y="1413510"/>
            <a:ext cx="7939405" cy="5977890"/>
          </a:xfrm>
          <a:custGeom>
            <a:avLst/>
            <a:gdLst/>
            <a:ahLst/>
            <a:cxnLst/>
            <a:rect l="l" t="t" r="r" b="b"/>
            <a:pathLst>
              <a:path w="7939405" h="5977890">
                <a:moveTo>
                  <a:pt x="0" y="5977890"/>
                </a:moveTo>
                <a:lnTo>
                  <a:pt x="7939316" y="5977890"/>
                </a:lnTo>
                <a:lnTo>
                  <a:pt x="7939316" y="0"/>
                </a:lnTo>
                <a:lnTo>
                  <a:pt x="0" y="0"/>
                </a:lnTo>
                <a:lnTo>
                  <a:pt x="0" y="597789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1800" y="1286509"/>
            <a:ext cx="8129905" cy="6231890"/>
          </a:xfrm>
          <a:custGeom>
            <a:avLst/>
            <a:gdLst/>
            <a:ahLst/>
            <a:cxnLst/>
            <a:rect l="l" t="t" r="r" b="b"/>
            <a:pathLst>
              <a:path w="8129905" h="6231890">
                <a:moveTo>
                  <a:pt x="8129816" y="0"/>
                </a:moveTo>
                <a:lnTo>
                  <a:pt x="8002816" y="0"/>
                </a:lnTo>
                <a:lnTo>
                  <a:pt x="8002816" y="127000"/>
                </a:lnTo>
                <a:lnTo>
                  <a:pt x="8002816" y="6104890"/>
                </a:lnTo>
                <a:lnTo>
                  <a:pt x="127000" y="6104890"/>
                </a:lnTo>
                <a:lnTo>
                  <a:pt x="127000" y="127000"/>
                </a:lnTo>
                <a:lnTo>
                  <a:pt x="8002816" y="127000"/>
                </a:lnTo>
                <a:lnTo>
                  <a:pt x="8002816" y="0"/>
                </a:lnTo>
                <a:lnTo>
                  <a:pt x="0" y="0"/>
                </a:lnTo>
                <a:lnTo>
                  <a:pt x="0" y="127000"/>
                </a:lnTo>
                <a:lnTo>
                  <a:pt x="0" y="6104890"/>
                </a:lnTo>
                <a:lnTo>
                  <a:pt x="0" y="6231890"/>
                </a:lnTo>
                <a:lnTo>
                  <a:pt x="8129816" y="6231890"/>
                </a:lnTo>
                <a:lnTo>
                  <a:pt x="8129816" y="6104890"/>
                </a:lnTo>
                <a:lnTo>
                  <a:pt x="8129816" y="127000"/>
                </a:lnTo>
                <a:lnTo>
                  <a:pt x="8129816" y="126834"/>
                </a:lnTo>
                <a:lnTo>
                  <a:pt x="8129816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6875" y="352618"/>
            <a:ext cx="2242364" cy="70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04626" y="1603997"/>
            <a:ext cx="7388859" cy="5511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30" b="1">
                <a:latin typeface="Arial"/>
                <a:cs typeface="Arial"/>
              </a:rPr>
              <a:t>NAVIGATING </a:t>
            </a:r>
            <a:r>
              <a:rPr dirty="0" sz="1800" spc="-15" b="1">
                <a:latin typeface="Arial"/>
                <a:cs typeface="Arial"/>
              </a:rPr>
              <a:t>TAX-EFFICIENT </a:t>
            </a:r>
            <a:r>
              <a:rPr dirty="0" sz="1800" b="1">
                <a:latin typeface="Arial"/>
                <a:cs typeface="Arial"/>
              </a:rPr>
              <a:t>INVESTING WITH PROVIDER</a:t>
            </a:r>
            <a:r>
              <a:rPr dirty="0" sz="1800" spc="-27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MUTUAL  FUND,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MUMBAI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algn="just" marL="12700" marR="8255">
              <a:lnSpc>
                <a:spcPct val="100000"/>
              </a:lnSpc>
            </a:pPr>
            <a:r>
              <a:rPr dirty="0" sz="1800" spc="-20">
                <a:latin typeface="Arial"/>
                <a:cs typeface="Arial"/>
              </a:rPr>
              <a:t>Tax-efficient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investing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is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crucial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aspect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wealth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management,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as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it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can  significantly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impact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your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overall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returns.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Mutual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fund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providers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offer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inves-  </a:t>
            </a:r>
            <a:r>
              <a:rPr dirty="0" sz="1800">
                <a:latin typeface="Arial"/>
                <a:cs typeface="Arial"/>
              </a:rPr>
              <a:t>tors a variety </a:t>
            </a:r>
            <a:r>
              <a:rPr dirty="0" sz="1800" spc="-5">
                <a:latin typeface="Arial"/>
                <a:cs typeface="Arial"/>
              </a:rPr>
              <a:t>of options </a:t>
            </a:r>
            <a:r>
              <a:rPr dirty="0" sz="1800">
                <a:latin typeface="Arial"/>
                <a:cs typeface="Arial"/>
              </a:rPr>
              <a:t>to minimize tax </a:t>
            </a:r>
            <a:r>
              <a:rPr dirty="0" sz="1800" spc="-5">
                <a:latin typeface="Arial"/>
                <a:cs typeface="Arial"/>
              </a:rPr>
              <a:t>liabilities while </a:t>
            </a:r>
            <a:r>
              <a:rPr dirty="0" sz="1800">
                <a:latin typeface="Arial"/>
                <a:cs typeface="Arial"/>
              </a:rPr>
              <a:t>maximizing </a:t>
            </a:r>
            <a:r>
              <a:rPr dirty="0" sz="1800" spc="-5">
                <a:latin typeface="Arial"/>
                <a:cs typeface="Arial"/>
              </a:rPr>
              <a:t>gains.  </a:t>
            </a:r>
            <a:r>
              <a:rPr dirty="0" sz="1800">
                <a:latin typeface="Arial"/>
                <a:cs typeface="Arial"/>
              </a:rPr>
              <a:t>In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this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blog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post,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will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be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able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know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about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concept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tax-efficient  investing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how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can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navigate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it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effectively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with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help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provid-  er </a:t>
            </a:r>
            <a:r>
              <a:rPr dirty="0" sz="1800">
                <a:latin typeface="Arial"/>
                <a:cs typeface="Arial"/>
              </a:rPr>
              <a:t>mutual fund,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Mumbai.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15" b="1">
                <a:latin typeface="Arial"/>
                <a:cs typeface="Arial"/>
              </a:rPr>
              <a:t>UNDERSTANDING TAX-EFFICIENT</a:t>
            </a:r>
            <a:r>
              <a:rPr dirty="0" sz="1800" b="1">
                <a:latin typeface="Arial"/>
                <a:cs typeface="Arial"/>
              </a:rPr>
              <a:t> INVESTING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algn="just" marL="12700" marR="10795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Before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delving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into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role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mutual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fund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providers,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it's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essential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grasp  </a:t>
            </a:r>
            <a:r>
              <a:rPr dirty="0" sz="1800">
                <a:latin typeface="Arial"/>
                <a:cs typeface="Arial"/>
              </a:rPr>
              <a:t>the fundamentals </a:t>
            </a:r>
            <a:r>
              <a:rPr dirty="0" sz="1800" spc="-5">
                <a:latin typeface="Arial"/>
                <a:cs typeface="Arial"/>
              </a:rPr>
              <a:t>of tax-efficient investing.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35" b="1">
                <a:latin typeface="Arial"/>
                <a:cs typeface="Arial"/>
              </a:rPr>
              <a:t>WHAT </a:t>
            </a:r>
            <a:r>
              <a:rPr dirty="0" sz="1800" b="1">
                <a:latin typeface="Arial"/>
                <a:cs typeface="Arial"/>
              </a:rPr>
              <a:t>IS </a:t>
            </a:r>
            <a:r>
              <a:rPr dirty="0" sz="1800" spc="-15" b="1">
                <a:latin typeface="Arial"/>
                <a:cs typeface="Arial"/>
              </a:rPr>
              <a:t>TAX-EFFICIENT</a:t>
            </a:r>
            <a:r>
              <a:rPr dirty="0" sz="1800" spc="2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INVESTING?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algn="just" marL="12700" marR="9525">
              <a:lnSpc>
                <a:spcPct val="100000"/>
              </a:lnSpc>
            </a:pPr>
            <a:r>
              <a:rPr dirty="0" sz="1800" spc="-20">
                <a:latin typeface="Arial"/>
                <a:cs typeface="Arial"/>
              </a:rPr>
              <a:t>Tax-efficient </a:t>
            </a:r>
            <a:r>
              <a:rPr dirty="0" sz="1800" spc="-5">
                <a:latin typeface="Arial"/>
                <a:cs typeface="Arial"/>
              </a:rPr>
              <a:t>investing is </a:t>
            </a:r>
            <a:r>
              <a:rPr dirty="0" sz="1800">
                <a:latin typeface="Arial"/>
                <a:cs typeface="Arial"/>
              </a:rPr>
              <a:t>a strategic </a:t>
            </a:r>
            <a:r>
              <a:rPr dirty="0" sz="1800" spc="-5">
                <a:latin typeface="Arial"/>
                <a:cs typeface="Arial"/>
              </a:rPr>
              <a:t>approach </a:t>
            </a:r>
            <a:r>
              <a:rPr dirty="0" sz="1800">
                <a:latin typeface="Arial"/>
                <a:cs typeface="Arial"/>
              </a:rPr>
              <a:t>to managing your </a:t>
            </a:r>
            <a:r>
              <a:rPr dirty="0" sz="1800" spc="-5">
                <a:latin typeface="Arial"/>
                <a:cs typeface="Arial"/>
              </a:rPr>
              <a:t>invest-  </a:t>
            </a:r>
            <a:r>
              <a:rPr dirty="0" sz="1800">
                <a:latin typeface="Arial"/>
                <a:cs typeface="Arial"/>
              </a:rPr>
              <a:t>ments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with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primary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objective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minimizing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impact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taxes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on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your  </a:t>
            </a:r>
            <a:r>
              <a:rPr dirty="0" sz="1800" spc="-5">
                <a:latin typeface="Arial"/>
                <a:cs typeface="Arial"/>
              </a:rPr>
              <a:t>overall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returns.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61603" y="0"/>
            <a:ext cx="6246596" cy="68380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989134" y="7190114"/>
            <a:ext cx="3390900" cy="353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95"/>
              </a:lnSpc>
            </a:pPr>
            <a:r>
              <a:rPr dirty="0" sz="2550" spc="5"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64919" y="0"/>
            <a:ext cx="7375525" cy="4530725"/>
          </a:xfrm>
          <a:custGeom>
            <a:avLst/>
            <a:gdLst/>
            <a:ahLst/>
            <a:cxnLst/>
            <a:rect l="l" t="t" r="r" b="b"/>
            <a:pathLst>
              <a:path w="7375525" h="4530725">
                <a:moveTo>
                  <a:pt x="7375068" y="0"/>
                </a:moveTo>
                <a:lnTo>
                  <a:pt x="0" y="0"/>
                </a:lnTo>
                <a:lnTo>
                  <a:pt x="0" y="1349832"/>
                </a:lnTo>
                <a:lnTo>
                  <a:pt x="0" y="4530268"/>
                </a:lnTo>
                <a:lnTo>
                  <a:pt x="7375068" y="4530268"/>
                </a:lnTo>
                <a:lnTo>
                  <a:pt x="7375068" y="1349832"/>
                </a:lnTo>
                <a:lnTo>
                  <a:pt x="7375068" y="0"/>
                </a:lnTo>
                <a:close/>
              </a:path>
            </a:pathLst>
          </a:custGeom>
          <a:solidFill>
            <a:srgbClr val="3C424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0" y="1286510"/>
            <a:ext cx="8561705" cy="6689090"/>
            <a:chOff x="0" y="1286510"/>
            <a:chExt cx="8561705" cy="6689090"/>
          </a:xfrm>
        </p:grpSpPr>
        <p:sp>
          <p:nvSpPr>
            <p:cNvPr id="4" name="object 4"/>
            <p:cNvSpPr/>
            <p:nvPr/>
          </p:nvSpPr>
          <p:spPr>
            <a:xfrm>
              <a:off x="0" y="3445331"/>
              <a:ext cx="7026909" cy="4530725"/>
            </a:xfrm>
            <a:custGeom>
              <a:avLst/>
              <a:gdLst/>
              <a:ahLst/>
              <a:cxnLst/>
              <a:rect l="l" t="t" r="r" b="b"/>
              <a:pathLst>
                <a:path w="7026909" h="4530725">
                  <a:moveTo>
                    <a:pt x="7026732" y="0"/>
                  </a:moveTo>
                  <a:lnTo>
                    <a:pt x="0" y="0"/>
                  </a:lnTo>
                  <a:lnTo>
                    <a:pt x="0" y="4009567"/>
                  </a:lnTo>
                  <a:lnTo>
                    <a:pt x="0" y="4530268"/>
                  </a:lnTo>
                  <a:lnTo>
                    <a:pt x="7026732" y="4530268"/>
                  </a:lnTo>
                  <a:lnTo>
                    <a:pt x="7026732" y="4009567"/>
                  </a:lnTo>
                  <a:lnTo>
                    <a:pt x="7026732" y="0"/>
                  </a:lnTo>
                  <a:close/>
                </a:path>
              </a:pathLst>
            </a:custGeom>
            <a:solidFill>
              <a:srgbClr val="3C42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95300" y="1413510"/>
              <a:ext cx="7939405" cy="5977890"/>
            </a:xfrm>
            <a:custGeom>
              <a:avLst/>
              <a:gdLst/>
              <a:ahLst/>
              <a:cxnLst/>
              <a:rect l="l" t="t" r="r" b="b"/>
              <a:pathLst>
                <a:path w="7939405" h="5977890">
                  <a:moveTo>
                    <a:pt x="0" y="5977890"/>
                  </a:moveTo>
                  <a:lnTo>
                    <a:pt x="7939316" y="5977890"/>
                  </a:lnTo>
                  <a:lnTo>
                    <a:pt x="7939316" y="0"/>
                  </a:lnTo>
                  <a:lnTo>
                    <a:pt x="0" y="0"/>
                  </a:lnTo>
                  <a:lnTo>
                    <a:pt x="0" y="597789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31800" y="1286509"/>
              <a:ext cx="8129905" cy="6231890"/>
            </a:xfrm>
            <a:custGeom>
              <a:avLst/>
              <a:gdLst/>
              <a:ahLst/>
              <a:cxnLst/>
              <a:rect l="l" t="t" r="r" b="b"/>
              <a:pathLst>
                <a:path w="8129905" h="6231890">
                  <a:moveTo>
                    <a:pt x="8129816" y="0"/>
                  </a:moveTo>
                  <a:lnTo>
                    <a:pt x="8002816" y="0"/>
                  </a:lnTo>
                  <a:lnTo>
                    <a:pt x="8002816" y="127000"/>
                  </a:lnTo>
                  <a:lnTo>
                    <a:pt x="8002816" y="6104890"/>
                  </a:lnTo>
                  <a:lnTo>
                    <a:pt x="127000" y="6104890"/>
                  </a:lnTo>
                  <a:lnTo>
                    <a:pt x="127000" y="127000"/>
                  </a:lnTo>
                  <a:lnTo>
                    <a:pt x="8002816" y="127000"/>
                  </a:lnTo>
                  <a:lnTo>
                    <a:pt x="8002816" y="0"/>
                  </a:lnTo>
                  <a:lnTo>
                    <a:pt x="0" y="0"/>
                  </a:lnTo>
                  <a:lnTo>
                    <a:pt x="0" y="127000"/>
                  </a:lnTo>
                  <a:lnTo>
                    <a:pt x="0" y="6104890"/>
                  </a:lnTo>
                  <a:lnTo>
                    <a:pt x="0" y="6231890"/>
                  </a:lnTo>
                  <a:lnTo>
                    <a:pt x="8129816" y="6231890"/>
                  </a:lnTo>
                  <a:lnTo>
                    <a:pt x="8129816" y="6104890"/>
                  </a:lnTo>
                  <a:lnTo>
                    <a:pt x="8129816" y="127000"/>
                  </a:lnTo>
                  <a:lnTo>
                    <a:pt x="8129816" y="126834"/>
                  </a:lnTo>
                  <a:lnTo>
                    <a:pt x="8129816" y="0"/>
                  </a:lnTo>
                  <a:close/>
                </a:path>
              </a:pathLst>
            </a:custGeom>
            <a:solidFill>
              <a:srgbClr val="3C424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486875" y="352618"/>
            <a:ext cx="2242364" cy="70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04626" y="1573758"/>
            <a:ext cx="7385684" cy="5511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11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fundamental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goal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is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legally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reduce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amount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taxes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owe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on  </a:t>
            </a:r>
            <a:r>
              <a:rPr dirty="0" sz="1800">
                <a:latin typeface="Arial"/>
                <a:cs typeface="Arial"/>
              </a:rPr>
              <a:t>your </a:t>
            </a:r>
            <a:r>
              <a:rPr dirty="0" sz="1800" spc="-5">
                <a:latin typeface="Arial"/>
                <a:cs typeface="Arial"/>
              </a:rPr>
              <a:t>investments, </a:t>
            </a:r>
            <a:r>
              <a:rPr dirty="0" sz="1800">
                <a:latin typeface="Arial"/>
                <a:cs typeface="Arial"/>
              </a:rPr>
              <a:t>thus </a:t>
            </a:r>
            <a:r>
              <a:rPr dirty="0" sz="1800" spc="-5">
                <a:latin typeface="Arial"/>
                <a:cs typeface="Arial"/>
              </a:rPr>
              <a:t>enabling </a:t>
            </a:r>
            <a:r>
              <a:rPr dirty="0" sz="1800">
                <a:latin typeface="Arial"/>
                <a:cs typeface="Arial"/>
              </a:rPr>
              <a:t>your </a:t>
            </a:r>
            <a:r>
              <a:rPr dirty="0" sz="1800" spc="-5">
                <a:latin typeface="Arial"/>
                <a:cs typeface="Arial"/>
              </a:rPr>
              <a:t>portfolio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grow </a:t>
            </a:r>
            <a:r>
              <a:rPr dirty="0" sz="1800">
                <a:latin typeface="Arial"/>
                <a:cs typeface="Arial"/>
              </a:rPr>
              <a:t>more </a:t>
            </a:r>
            <a:r>
              <a:rPr dirty="0" sz="1800" spc="-5">
                <a:latin typeface="Arial"/>
                <a:cs typeface="Arial"/>
              </a:rPr>
              <a:t>effectively  over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time.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TYPES OF </a:t>
            </a:r>
            <a:r>
              <a:rPr dirty="0" sz="1800" spc="-30" b="1">
                <a:latin typeface="Arial"/>
                <a:cs typeface="Arial"/>
              </a:rPr>
              <a:t>TAXES </a:t>
            </a:r>
            <a:r>
              <a:rPr dirty="0" sz="1800" spc="-20" b="1">
                <a:latin typeface="Arial"/>
                <a:cs typeface="Arial"/>
              </a:rPr>
              <a:t>TO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CONSIDER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algn="just" marL="12700" marR="5715">
              <a:lnSpc>
                <a:spcPct val="111100"/>
              </a:lnSpc>
            </a:pPr>
            <a:r>
              <a:rPr dirty="0" sz="1800">
                <a:latin typeface="Arial"/>
                <a:cs typeface="Arial"/>
              </a:rPr>
              <a:t>In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world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investments,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there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are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several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types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of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taxes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that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investors  </a:t>
            </a:r>
            <a:r>
              <a:rPr dirty="0" sz="1800">
                <a:latin typeface="Arial"/>
                <a:cs typeface="Arial"/>
              </a:rPr>
              <a:t>should </a:t>
            </a:r>
            <a:r>
              <a:rPr dirty="0" sz="1800" spc="-5">
                <a:latin typeface="Arial"/>
                <a:cs typeface="Arial"/>
              </a:rPr>
              <a:t>be aware of. </a:t>
            </a:r>
            <a:r>
              <a:rPr dirty="0" sz="1800">
                <a:latin typeface="Arial"/>
                <a:cs typeface="Arial"/>
              </a:rPr>
              <a:t>Each </a:t>
            </a:r>
            <a:r>
              <a:rPr dirty="0" sz="1800" spc="-5">
                <a:latin typeface="Arial"/>
                <a:cs typeface="Arial"/>
              </a:rPr>
              <a:t>of </a:t>
            </a:r>
            <a:r>
              <a:rPr dirty="0" sz="1800">
                <a:latin typeface="Arial"/>
                <a:cs typeface="Arial"/>
              </a:rPr>
              <a:t>these taxes can </a:t>
            </a:r>
            <a:r>
              <a:rPr dirty="0" sz="1800" spc="-5">
                <a:latin typeface="Arial"/>
                <a:cs typeface="Arial"/>
              </a:rPr>
              <a:t>have </a:t>
            </a:r>
            <a:r>
              <a:rPr dirty="0" sz="1800">
                <a:latin typeface="Arial"/>
                <a:cs typeface="Arial"/>
              </a:rPr>
              <a:t>a </a:t>
            </a:r>
            <a:r>
              <a:rPr dirty="0" sz="1800" spc="-5">
                <a:latin typeface="Arial"/>
                <a:cs typeface="Arial"/>
              </a:rPr>
              <a:t>distinct impact on  </a:t>
            </a:r>
            <a:r>
              <a:rPr dirty="0" sz="1800">
                <a:latin typeface="Arial"/>
                <a:cs typeface="Arial"/>
              </a:rPr>
              <a:t>your </a:t>
            </a:r>
            <a:r>
              <a:rPr dirty="0" sz="1800" spc="-5">
                <a:latin typeface="Arial"/>
                <a:cs typeface="Arial"/>
              </a:rPr>
              <a:t>investment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returns: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800" spc="-25" b="1">
                <a:latin typeface="Arial"/>
                <a:cs typeface="Arial"/>
              </a:rPr>
              <a:t>CAPITAL </a:t>
            </a:r>
            <a:r>
              <a:rPr dirty="0" sz="1800" b="1">
                <a:latin typeface="Arial"/>
                <a:cs typeface="Arial"/>
              </a:rPr>
              <a:t>GAINS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spc="-40" b="1">
                <a:latin typeface="Arial"/>
                <a:cs typeface="Arial"/>
              </a:rPr>
              <a:t>TAX: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algn="just" marL="12700" marR="5080">
              <a:lnSpc>
                <a:spcPct val="111100"/>
              </a:lnSpc>
            </a:pPr>
            <a:r>
              <a:rPr dirty="0" sz="1800">
                <a:latin typeface="Arial"/>
                <a:cs typeface="Arial"/>
              </a:rPr>
              <a:t>This tax </a:t>
            </a:r>
            <a:r>
              <a:rPr dirty="0" sz="1800" spc="-5">
                <a:latin typeface="Arial"/>
                <a:cs typeface="Arial"/>
              </a:rPr>
              <a:t>is imposed on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profit </a:t>
            </a:r>
            <a:r>
              <a:rPr dirty="0" sz="1800">
                <a:latin typeface="Arial"/>
                <a:cs typeface="Arial"/>
              </a:rPr>
              <a:t>realized from the sale </a:t>
            </a:r>
            <a:r>
              <a:rPr dirty="0" sz="1800" spc="-5">
                <a:latin typeface="Arial"/>
                <a:cs typeface="Arial"/>
              </a:rPr>
              <a:t>of investments  </a:t>
            </a:r>
            <a:r>
              <a:rPr dirty="0" sz="1800">
                <a:latin typeface="Arial"/>
                <a:cs typeface="Arial"/>
              </a:rPr>
              <a:t>such </a:t>
            </a:r>
            <a:r>
              <a:rPr dirty="0" sz="1800" spc="-5">
                <a:latin typeface="Arial"/>
                <a:cs typeface="Arial"/>
              </a:rPr>
              <a:t>as </a:t>
            </a:r>
            <a:r>
              <a:rPr dirty="0" sz="1800">
                <a:latin typeface="Arial"/>
                <a:cs typeface="Arial"/>
              </a:rPr>
              <a:t>stocks, mutual funds, real </a:t>
            </a:r>
            <a:r>
              <a:rPr dirty="0" sz="1800" spc="-5">
                <a:latin typeface="Arial"/>
                <a:cs typeface="Arial"/>
              </a:rPr>
              <a:t>estate, and other assets. </a:t>
            </a:r>
            <a:r>
              <a:rPr dirty="0" sz="1800">
                <a:latin typeface="Arial"/>
                <a:cs typeface="Arial"/>
              </a:rPr>
              <a:t>It </a:t>
            </a:r>
            <a:r>
              <a:rPr dirty="0" sz="1800" spc="-5">
                <a:latin typeface="Arial"/>
                <a:cs typeface="Arial"/>
              </a:rPr>
              <a:t>is </a:t>
            </a:r>
            <a:r>
              <a:rPr dirty="0" sz="1800">
                <a:latin typeface="Arial"/>
                <a:cs typeface="Arial"/>
              </a:rPr>
              <a:t>catego-  rized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into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two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main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types: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short-term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long-term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capital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gains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tax,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with 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latter </a:t>
            </a:r>
            <a:r>
              <a:rPr dirty="0" sz="1800">
                <a:latin typeface="Arial"/>
                <a:cs typeface="Arial"/>
              </a:rPr>
              <a:t>typically </a:t>
            </a:r>
            <a:r>
              <a:rPr dirty="0" sz="1800" spc="-5">
                <a:latin typeface="Arial"/>
                <a:cs typeface="Arial"/>
              </a:rPr>
              <a:t>being </a:t>
            </a:r>
            <a:r>
              <a:rPr dirty="0" sz="1800">
                <a:latin typeface="Arial"/>
                <a:cs typeface="Arial"/>
              </a:rPr>
              <a:t>subject to </a:t>
            </a:r>
            <a:r>
              <a:rPr dirty="0" sz="1800" spc="-5">
                <a:latin typeface="Arial"/>
                <a:cs typeface="Arial"/>
              </a:rPr>
              <a:t>lower </a:t>
            </a:r>
            <a:r>
              <a:rPr dirty="0" sz="1800">
                <a:latin typeface="Arial"/>
                <a:cs typeface="Arial"/>
              </a:rPr>
              <a:t>tax rates. </a:t>
            </a:r>
            <a:r>
              <a:rPr dirty="0" sz="1800" spc="-20">
                <a:latin typeface="Arial"/>
                <a:cs typeface="Arial"/>
              </a:rPr>
              <a:t>Tax-efficient </a:t>
            </a:r>
            <a:r>
              <a:rPr dirty="0" sz="1800" spc="-5">
                <a:latin typeface="Arial"/>
                <a:cs typeface="Arial"/>
              </a:rPr>
              <a:t>investing  involves </a:t>
            </a:r>
            <a:r>
              <a:rPr dirty="0" sz="1800">
                <a:latin typeface="Arial"/>
                <a:cs typeface="Arial"/>
              </a:rPr>
              <a:t>strategies to minimize capital </a:t>
            </a:r>
            <a:r>
              <a:rPr dirty="0" sz="1800" spc="-5">
                <a:latin typeface="Arial"/>
                <a:cs typeface="Arial"/>
              </a:rPr>
              <a:t>gains </a:t>
            </a:r>
            <a:r>
              <a:rPr dirty="0" sz="1800">
                <a:latin typeface="Arial"/>
                <a:cs typeface="Arial"/>
              </a:rPr>
              <a:t>tax through techniques </a:t>
            </a:r>
            <a:r>
              <a:rPr dirty="0" sz="1800" spc="-5">
                <a:latin typeface="Arial"/>
                <a:cs typeface="Arial"/>
              </a:rPr>
              <a:t>like  </a:t>
            </a:r>
            <a:r>
              <a:rPr dirty="0" sz="1800">
                <a:latin typeface="Arial"/>
                <a:cs typeface="Arial"/>
              </a:rPr>
              <a:t>tax </a:t>
            </a:r>
            <a:r>
              <a:rPr dirty="0" sz="1800" spc="-5">
                <a:latin typeface="Arial"/>
                <a:cs typeface="Arial"/>
              </a:rPr>
              <a:t>loss harvesting or holding assets </a:t>
            </a:r>
            <a:r>
              <a:rPr dirty="0" sz="1800">
                <a:latin typeface="Arial"/>
                <a:cs typeface="Arial"/>
              </a:rPr>
              <a:t>for the </a:t>
            </a:r>
            <a:r>
              <a:rPr dirty="0" sz="1800" spc="-5">
                <a:latin typeface="Arial"/>
                <a:cs typeface="Arial"/>
              </a:rPr>
              <a:t>long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term.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61616" y="0"/>
            <a:ext cx="6246583" cy="68380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989134" y="7190114"/>
            <a:ext cx="3390900" cy="353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95"/>
              </a:lnSpc>
            </a:pPr>
            <a:r>
              <a:rPr dirty="0" sz="2550" spc="5">
                <a:latin typeface="Arial"/>
                <a:cs typeface="Arial"/>
              </a:rPr>
              <a:t>https://moatwealth.com</a:t>
            </a:r>
            <a:endParaRPr sz="2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800" y="2472867"/>
            <a:ext cx="14376400" cy="5045710"/>
          </a:xfrm>
          <a:custGeom>
            <a:avLst/>
            <a:gdLst/>
            <a:ahLst/>
            <a:cxnLst/>
            <a:rect l="l" t="t" r="r" b="b"/>
            <a:pathLst>
              <a:path w="14376400" h="5045709">
                <a:moveTo>
                  <a:pt x="0" y="5045532"/>
                </a:moveTo>
                <a:lnTo>
                  <a:pt x="14376400" y="5045532"/>
                </a:lnTo>
                <a:lnTo>
                  <a:pt x="14376400" y="0"/>
                </a:lnTo>
                <a:lnTo>
                  <a:pt x="0" y="0"/>
                </a:lnTo>
                <a:lnTo>
                  <a:pt x="0" y="50455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31800" y="457200"/>
            <a:ext cx="14376400" cy="546100"/>
          </a:xfrm>
          <a:custGeom>
            <a:avLst/>
            <a:gdLst/>
            <a:ahLst/>
            <a:cxnLst/>
            <a:rect l="l" t="t" r="r" b="b"/>
            <a:pathLst>
              <a:path w="14376400" h="546100">
                <a:moveTo>
                  <a:pt x="0" y="546100"/>
                </a:moveTo>
                <a:lnTo>
                  <a:pt x="14376400" y="546100"/>
                </a:lnTo>
                <a:lnTo>
                  <a:pt x="14376400" y="0"/>
                </a:lnTo>
                <a:lnTo>
                  <a:pt x="0" y="0"/>
                </a:lnTo>
                <a:lnTo>
                  <a:pt x="0" y="546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907788" y="1144564"/>
            <a:ext cx="5424805" cy="12376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950" spc="-45">
                <a:solidFill>
                  <a:srgbClr val="FFFFFF"/>
                </a:solidFill>
              </a:rPr>
              <a:t>Follow</a:t>
            </a:r>
            <a:r>
              <a:rPr dirty="0" sz="7950" spc="-425">
                <a:solidFill>
                  <a:srgbClr val="FFFFFF"/>
                </a:solidFill>
              </a:rPr>
              <a:t> </a:t>
            </a:r>
            <a:r>
              <a:rPr dirty="0" sz="7950" spc="-50">
                <a:solidFill>
                  <a:srgbClr val="FFFFFF"/>
                </a:solidFill>
              </a:rPr>
              <a:t>Us</a:t>
            </a:r>
            <a:endParaRPr sz="7950"/>
          </a:p>
        </p:txBody>
      </p:sp>
      <p:sp>
        <p:nvSpPr>
          <p:cNvPr id="5" name="object 5"/>
          <p:cNvSpPr/>
          <p:nvPr/>
        </p:nvSpPr>
        <p:spPr>
          <a:xfrm>
            <a:off x="1801304" y="3213861"/>
            <a:ext cx="801370" cy="752475"/>
          </a:xfrm>
          <a:custGeom>
            <a:avLst/>
            <a:gdLst/>
            <a:ahLst/>
            <a:cxnLst/>
            <a:rect l="l" t="t" r="r" b="b"/>
            <a:pathLst>
              <a:path w="801369" h="752475">
                <a:moveTo>
                  <a:pt x="413334" y="0"/>
                </a:moveTo>
                <a:lnTo>
                  <a:pt x="363677" y="1357"/>
                </a:lnTo>
                <a:lnTo>
                  <a:pt x="315676" y="8267"/>
                </a:lnTo>
                <a:lnTo>
                  <a:pt x="269692" y="20416"/>
                </a:lnTo>
                <a:lnTo>
                  <a:pt x="226085" y="37490"/>
                </a:lnTo>
                <a:lnTo>
                  <a:pt x="185214" y="59173"/>
                </a:lnTo>
                <a:lnTo>
                  <a:pt x="147441" y="85153"/>
                </a:lnTo>
                <a:lnTo>
                  <a:pt x="113125" y="115113"/>
                </a:lnTo>
                <a:lnTo>
                  <a:pt x="82626" y="148741"/>
                </a:lnTo>
                <a:lnTo>
                  <a:pt x="56305" y="185721"/>
                </a:lnTo>
                <a:lnTo>
                  <a:pt x="34522" y="225740"/>
                </a:lnTo>
                <a:lnTo>
                  <a:pt x="17636" y="268483"/>
                </a:lnTo>
                <a:lnTo>
                  <a:pt x="6009" y="313635"/>
                </a:lnTo>
                <a:lnTo>
                  <a:pt x="0" y="360883"/>
                </a:lnTo>
                <a:lnTo>
                  <a:pt x="473" y="407690"/>
                </a:lnTo>
                <a:lnTo>
                  <a:pt x="7560" y="453868"/>
                </a:lnTo>
                <a:lnTo>
                  <a:pt x="20762" y="498824"/>
                </a:lnTo>
                <a:lnTo>
                  <a:pt x="39580" y="541964"/>
                </a:lnTo>
                <a:lnTo>
                  <a:pt x="63513" y="582695"/>
                </a:lnTo>
                <a:lnTo>
                  <a:pt x="92063" y="620423"/>
                </a:lnTo>
                <a:lnTo>
                  <a:pt x="124731" y="654554"/>
                </a:lnTo>
                <a:lnTo>
                  <a:pt x="161016" y="684495"/>
                </a:lnTo>
                <a:lnTo>
                  <a:pt x="200419" y="709651"/>
                </a:lnTo>
                <a:lnTo>
                  <a:pt x="242442" y="729430"/>
                </a:lnTo>
                <a:lnTo>
                  <a:pt x="286584" y="743238"/>
                </a:lnTo>
                <a:lnTo>
                  <a:pt x="332346" y="750481"/>
                </a:lnTo>
                <a:lnTo>
                  <a:pt x="332346" y="495325"/>
                </a:lnTo>
                <a:lnTo>
                  <a:pt x="235038" y="495325"/>
                </a:lnTo>
                <a:lnTo>
                  <a:pt x="235038" y="382485"/>
                </a:lnTo>
                <a:lnTo>
                  <a:pt x="334835" y="382485"/>
                </a:lnTo>
                <a:lnTo>
                  <a:pt x="334911" y="303618"/>
                </a:lnTo>
                <a:lnTo>
                  <a:pt x="343511" y="254041"/>
                </a:lnTo>
                <a:lnTo>
                  <a:pt x="366593" y="212305"/>
                </a:lnTo>
                <a:lnTo>
                  <a:pt x="402850" y="180542"/>
                </a:lnTo>
                <a:lnTo>
                  <a:pt x="450977" y="160883"/>
                </a:lnTo>
                <a:lnTo>
                  <a:pt x="491228" y="155897"/>
                </a:lnTo>
                <a:lnTo>
                  <a:pt x="532345" y="154254"/>
                </a:lnTo>
                <a:lnTo>
                  <a:pt x="551577" y="155157"/>
                </a:lnTo>
                <a:lnTo>
                  <a:pt x="564668" y="161450"/>
                </a:lnTo>
                <a:lnTo>
                  <a:pt x="571866" y="174022"/>
                </a:lnTo>
                <a:lnTo>
                  <a:pt x="573417" y="193763"/>
                </a:lnTo>
                <a:lnTo>
                  <a:pt x="571146" y="227343"/>
                </a:lnTo>
                <a:lnTo>
                  <a:pt x="564470" y="244898"/>
                </a:lnTo>
                <a:lnTo>
                  <a:pt x="547078" y="251840"/>
                </a:lnTo>
                <a:lnTo>
                  <a:pt x="512660" y="253580"/>
                </a:lnTo>
                <a:lnTo>
                  <a:pt x="493102" y="255553"/>
                </a:lnTo>
                <a:lnTo>
                  <a:pt x="456857" y="287832"/>
                </a:lnTo>
                <a:lnTo>
                  <a:pt x="454380" y="334862"/>
                </a:lnTo>
                <a:lnTo>
                  <a:pt x="455153" y="359325"/>
                </a:lnTo>
                <a:lnTo>
                  <a:pt x="455676" y="384530"/>
                </a:lnTo>
                <a:lnTo>
                  <a:pt x="562343" y="384530"/>
                </a:lnTo>
                <a:lnTo>
                  <a:pt x="546989" y="497065"/>
                </a:lnTo>
                <a:lnTo>
                  <a:pt x="455472" y="497065"/>
                </a:lnTo>
                <a:lnTo>
                  <a:pt x="455472" y="752030"/>
                </a:lnTo>
                <a:lnTo>
                  <a:pt x="531328" y="737578"/>
                </a:lnTo>
                <a:lnTo>
                  <a:pt x="570471" y="722789"/>
                </a:lnTo>
                <a:lnTo>
                  <a:pt x="609253" y="703079"/>
                </a:lnTo>
                <a:lnTo>
                  <a:pt x="646797" y="678539"/>
                </a:lnTo>
                <a:lnTo>
                  <a:pt x="682223" y="649262"/>
                </a:lnTo>
                <a:lnTo>
                  <a:pt x="714654" y="615337"/>
                </a:lnTo>
                <a:lnTo>
                  <a:pt x="743211" y="576856"/>
                </a:lnTo>
                <a:lnTo>
                  <a:pt x="767017" y="533910"/>
                </a:lnTo>
                <a:lnTo>
                  <a:pt x="785192" y="486591"/>
                </a:lnTo>
                <a:lnTo>
                  <a:pt x="796860" y="434989"/>
                </a:lnTo>
                <a:lnTo>
                  <a:pt x="801141" y="379196"/>
                </a:lnTo>
                <a:lnTo>
                  <a:pt x="798353" y="332739"/>
                </a:lnTo>
                <a:lnTo>
                  <a:pt x="789746" y="287904"/>
                </a:lnTo>
                <a:lnTo>
                  <a:pt x="775678" y="245033"/>
                </a:lnTo>
                <a:lnTo>
                  <a:pt x="756507" y="204471"/>
                </a:lnTo>
                <a:lnTo>
                  <a:pt x="732590" y="166562"/>
                </a:lnTo>
                <a:lnTo>
                  <a:pt x="704286" y="131648"/>
                </a:lnTo>
                <a:lnTo>
                  <a:pt x="671951" y="100074"/>
                </a:lnTo>
                <a:lnTo>
                  <a:pt x="635943" y="72182"/>
                </a:lnTo>
                <a:lnTo>
                  <a:pt x="596621" y="48318"/>
                </a:lnTo>
                <a:lnTo>
                  <a:pt x="554341" y="28824"/>
                </a:lnTo>
                <a:lnTo>
                  <a:pt x="509461" y="14044"/>
                </a:lnTo>
                <a:lnTo>
                  <a:pt x="462340" y="4321"/>
                </a:lnTo>
                <a:lnTo>
                  <a:pt x="4133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52650" y="5074627"/>
            <a:ext cx="897813" cy="897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14916" y="2832658"/>
            <a:ext cx="0" cy="4392295"/>
          </a:xfrm>
          <a:custGeom>
            <a:avLst/>
            <a:gdLst/>
            <a:ahLst/>
            <a:cxnLst/>
            <a:rect l="l" t="t" r="r" b="b"/>
            <a:pathLst>
              <a:path w="0" h="4392295">
                <a:moveTo>
                  <a:pt x="0" y="0"/>
                </a:moveTo>
                <a:lnTo>
                  <a:pt x="0" y="439182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776040" y="3353357"/>
            <a:ext cx="9918700" cy="34315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50" spc="5">
                <a:latin typeface="Arial"/>
                <a:cs typeface="Arial"/>
                <a:hlinkClick r:id="rId3"/>
              </a:rPr>
              <a:t>https://ww</a:t>
            </a:r>
            <a:r>
              <a:rPr dirty="0" sz="2850" spc="5">
                <a:latin typeface="Arial"/>
                <a:cs typeface="Arial"/>
              </a:rPr>
              <a:t>w</a:t>
            </a:r>
            <a:r>
              <a:rPr dirty="0" sz="2850" spc="5">
                <a:latin typeface="Arial"/>
                <a:cs typeface="Arial"/>
                <a:hlinkClick r:id="rId3"/>
              </a:rPr>
              <a:t>.facebook.com/Moatwealth</a:t>
            </a:r>
            <a:endParaRPr sz="2850">
              <a:latin typeface="Arial"/>
              <a:cs typeface="Arial"/>
            </a:endParaRPr>
          </a:p>
          <a:p>
            <a:pPr marL="12700" marR="746125">
              <a:lnSpc>
                <a:spcPct val="213499"/>
              </a:lnSpc>
              <a:spcBef>
                <a:spcPts val="50"/>
              </a:spcBef>
            </a:pPr>
            <a:r>
              <a:rPr dirty="0" sz="2850" spc="5">
                <a:latin typeface="Arial"/>
                <a:cs typeface="Arial"/>
                <a:hlinkClick r:id="rId4"/>
              </a:rPr>
              <a:t>https://ww</a:t>
            </a:r>
            <a:r>
              <a:rPr dirty="0" sz="2850" spc="5">
                <a:latin typeface="Arial"/>
                <a:cs typeface="Arial"/>
              </a:rPr>
              <a:t>w</a:t>
            </a:r>
            <a:r>
              <a:rPr dirty="0" sz="2850" spc="5">
                <a:latin typeface="Arial"/>
                <a:cs typeface="Arial"/>
                <a:hlinkClick r:id="rId4"/>
              </a:rPr>
              <a:t>.linkedin.com/company/moat-wealth-advisors </a:t>
            </a:r>
            <a:r>
              <a:rPr dirty="0" sz="2850" spc="5">
                <a:latin typeface="Arial"/>
                <a:cs typeface="Arial"/>
              </a:rPr>
              <a:t> </a:t>
            </a:r>
            <a:r>
              <a:rPr dirty="0" sz="2850">
                <a:latin typeface="Arial"/>
                <a:cs typeface="Arial"/>
              </a:rPr>
              <a:t>https://twitter.com/moatwealth</a:t>
            </a:r>
            <a:endParaRPr sz="2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https://wa.me/+919867153280?text=I%27m%20interested%20in%20your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%20Financial%20Advice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00605" y="6069302"/>
            <a:ext cx="801914" cy="8019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09457" y="4265676"/>
            <a:ext cx="584200" cy="584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1800" y="457200"/>
            <a:ext cx="14376400" cy="7061200"/>
          </a:xfrm>
          <a:custGeom>
            <a:avLst/>
            <a:gdLst/>
            <a:ahLst/>
            <a:cxnLst/>
            <a:rect l="l" t="t" r="r" b="b"/>
            <a:pathLst>
              <a:path w="14376400" h="7061200">
                <a:moveTo>
                  <a:pt x="14376400" y="0"/>
                </a:moveTo>
                <a:lnTo>
                  <a:pt x="0" y="0"/>
                </a:lnTo>
                <a:lnTo>
                  <a:pt x="0" y="7061200"/>
                </a:lnTo>
                <a:lnTo>
                  <a:pt x="14376400" y="7061200"/>
                </a:lnTo>
                <a:lnTo>
                  <a:pt x="14376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105"/>
              <a:t>CONTACT</a:t>
            </a:r>
            <a:r>
              <a:rPr dirty="0" spc="-555"/>
              <a:t> </a:t>
            </a:r>
            <a:r>
              <a:rPr dirty="0" spc="-75"/>
              <a:t>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42381" y="3287211"/>
            <a:ext cx="9356725" cy="2879725"/>
          </a:xfrm>
          <a:prstGeom prst="rect">
            <a:avLst/>
          </a:prstGeom>
        </p:spPr>
        <p:txBody>
          <a:bodyPr wrap="square" lIns="0" tIns="277495" rIns="0" bIns="0" rtlCol="0" vert="horz">
            <a:spAutoFit/>
          </a:bodyPr>
          <a:lstStyle/>
          <a:p>
            <a:pPr marL="1999614">
              <a:lnSpc>
                <a:spcPct val="100000"/>
              </a:lnSpc>
              <a:spcBef>
                <a:spcPts val="2185"/>
              </a:spcBef>
            </a:pPr>
            <a:r>
              <a:rPr dirty="0" sz="4500" spc="-890" b="1">
                <a:latin typeface="Verdana"/>
                <a:cs typeface="Verdana"/>
              </a:rPr>
              <a:t>+91 </a:t>
            </a:r>
            <a:r>
              <a:rPr dirty="0" sz="4500" spc="-275" b="1">
                <a:latin typeface="Verdana"/>
                <a:cs typeface="Verdana"/>
              </a:rPr>
              <a:t>022</a:t>
            </a:r>
            <a:r>
              <a:rPr dirty="0" sz="4500" spc="-210" b="1">
                <a:latin typeface="Verdana"/>
                <a:cs typeface="Verdana"/>
              </a:rPr>
              <a:t> </a:t>
            </a:r>
            <a:r>
              <a:rPr dirty="0" sz="4500" spc="-315" b="1">
                <a:latin typeface="Verdana"/>
                <a:cs typeface="Verdana"/>
              </a:rPr>
              <a:t>25704357</a:t>
            </a:r>
            <a:endParaRPr sz="4500">
              <a:latin typeface="Verdana"/>
              <a:cs typeface="Verdana"/>
            </a:endParaRPr>
          </a:p>
          <a:p>
            <a:pPr marL="12700" marR="5080" indent="1089660">
              <a:lnSpc>
                <a:spcPct val="138700"/>
              </a:lnSpc>
            </a:pPr>
            <a:r>
              <a:rPr dirty="0" sz="4500" spc="-5" b="1">
                <a:latin typeface="Verdana"/>
                <a:cs typeface="Verdana"/>
              </a:rPr>
              <a:t>info@moatwealth.com  </a:t>
            </a:r>
            <a:r>
              <a:rPr dirty="0" sz="4500" spc="25" b="1">
                <a:latin typeface="Verdana"/>
                <a:cs typeface="Verdana"/>
              </a:rPr>
              <a:t>h</a:t>
            </a:r>
            <a:r>
              <a:rPr dirty="0" sz="4500" spc="-50" b="1">
                <a:latin typeface="Verdana"/>
                <a:cs typeface="Verdana"/>
              </a:rPr>
              <a:t>t</a:t>
            </a:r>
            <a:r>
              <a:rPr dirty="0" sz="4500" spc="-204" b="1">
                <a:latin typeface="Verdana"/>
                <a:cs typeface="Verdana"/>
              </a:rPr>
              <a:t>tps</a:t>
            </a:r>
            <a:r>
              <a:rPr dirty="0" sz="4500" spc="95" b="1">
                <a:latin typeface="Verdana"/>
                <a:cs typeface="Verdana"/>
              </a:rPr>
              <a:t>:</a:t>
            </a:r>
            <a:r>
              <a:rPr dirty="0" sz="4500" spc="-1664" b="1">
                <a:latin typeface="Verdana"/>
                <a:cs typeface="Verdana"/>
              </a:rPr>
              <a:t>/</a:t>
            </a:r>
            <a:r>
              <a:rPr dirty="0" sz="4500" spc="-1475" b="1">
                <a:latin typeface="Verdana"/>
                <a:cs typeface="Verdana"/>
              </a:rPr>
              <a:t>/</a:t>
            </a:r>
            <a:r>
              <a:rPr dirty="0" sz="4500" spc="-65" b="1">
                <a:latin typeface="Verdana"/>
                <a:cs typeface="Verdana"/>
              </a:rPr>
              <a:t>ww</a:t>
            </a:r>
            <a:r>
              <a:rPr dirty="0" sz="4500" spc="-175" b="1">
                <a:latin typeface="Verdana"/>
                <a:cs typeface="Verdana"/>
              </a:rPr>
              <a:t>w</a:t>
            </a:r>
            <a:r>
              <a:rPr dirty="0" sz="4500" spc="-95" b="1">
                <a:latin typeface="Verdana"/>
                <a:cs typeface="Verdana"/>
              </a:rPr>
              <a:t>.m</a:t>
            </a:r>
            <a:r>
              <a:rPr dirty="0" sz="4500" spc="-45" b="1">
                <a:latin typeface="Verdana"/>
                <a:cs typeface="Verdana"/>
              </a:rPr>
              <a:t>o</a:t>
            </a:r>
            <a:r>
              <a:rPr dirty="0" sz="4500" spc="-75" b="1">
                <a:latin typeface="Verdana"/>
                <a:cs typeface="Verdana"/>
              </a:rPr>
              <a:t>a</a:t>
            </a:r>
            <a:r>
              <a:rPr dirty="0" sz="4500" spc="-105" b="1">
                <a:latin typeface="Verdana"/>
                <a:cs typeface="Verdana"/>
              </a:rPr>
              <a:t>t</a:t>
            </a:r>
            <a:r>
              <a:rPr dirty="0" sz="4500" spc="-90" b="1">
                <a:latin typeface="Verdana"/>
                <a:cs typeface="Verdana"/>
              </a:rPr>
              <a:t>w</a:t>
            </a:r>
            <a:r>
              <a:rPr dirty="0" sz="4500" spc="-90" b="1">
                <a:latin typeface="Verdana"/>
                <a:cs typeface="Verdana"/>
              </a:rPr>
              <a:t>e</a:t>
            </a:r>
            <a:r>
              <a:rPr dirty="0" sz="4500" spc="-175" b="1">
                <a:latin typeface="Verdana"/>
                <a:cs typeface="Verdana"/>
              </a:rPr>
              <a:t>a</a:t>
            </a:r>
            <a:r>
              <a:rPr dirty="0" sz="4500" spc="30" b="1">
                <a:latin typeface="Verdana"/>
                <a:cs typeface="Verdana"/>
              </a:rPr>
              <a:t>l</a:t>
            </a:r>
            <a:r>
              <a:rPr dirty="0" sz="4500" spc="-160" b="1">
                <a:latin typeface="Verdana"/>
                <a:cs typeface="Verdana"/>
              </a:rPr>
              <a:t>th</a:t>
            </a:r>
            <a:r>
              <a:rPr dirty="0" sz="4500" spc="-150" b="1">
                <a:latin typeface="Verdana"/>
                <a:cs typeface="Verdana"/>
              </a:rPr>
              <a:t>.</a:t>
            </a:r>
            <a:r>
              <a:rPr dirty="0" sz="4500" spc="90" b="1">
                <a:latin typeface="Verdana"/>
                <a:cs typeface="Verdana"/>
              </a:rPr>
              <a:t>c</a:t>
            </a:r>
            <a:r>
              <a:rPr dirty="0" sz="4500" spc="130" b="1">
                <a:latin typeface="Verdana"/>
                <a:cs typeface="Verdana"/>
              </a:rPr>
              <a:t>om</a:t>
            </a:r>
            <a:endParaRPr sz="4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715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650"/>
              </a:spcBef>
            </a:pPr>
            <a:r>
              <a:rPr dirty="0" spc="145"/>
              <a:t>THANK</a:t>
            </a:r>
            <a:r>
              <a:rPr dirty="0" spc="-550"/>
              <a:t> </a:t>
            </a:r>
            <a:r>
              <a:rPr dirty="0" spc="85"/>
              <a:t>YOU</a:t>
            </a:r>
          </a:p>
          <a:p>
            <a:pPr algn="ctr">
              <a:lnSpc>
                <a:spcPct val="100000"/>
              </a:lnSpc>
              <a:spcBef>
                <a:spcPts val="1814"/>
              </a:spcBef>
            </a:pPr>
            <a:r>
              <a:rPr dirty="0" sz="2600" spc="-85"/>
              <a:t>https://</a:t>
            </a:r>
            <a:r>
              <a:rPr dirty="0" sz="2600" spc="-85">
                <a:hlinkClick r:id="rId2"/>
              </a:rPr>
              <a:t>www.moatwealth.com</a:t>
            </a:r>
            <a:endParaRPr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of Moat Wealth</dc:title>
  <dcterms:created xsi:type="dcterms:W3CDTF">2023-09-26T11:26:52Z</dcterms:created>
  <dcterms:modified xsi:type="dcterms:W3CDTF">2023-09-26T11:26:52Z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2023-09-26T00:00:00Z</vt:filetime>
  </property>
  <property fmtid="{D5CDD505-2E9C-101B-9397-08002B2CF9AE}" pid="3" name="Creator">
    <vt:lpwstr>Adobe Illustrator 24.0 (Windows)</vt:lpwstr>
  </property>
  <property fmtid="{D5CDD505-2E9C-101B-9397-08002B2CF9AE}" pid="4" name="LastSaved">
    <vt:filetime>2023-09-26T00:00:00Z</vt:filetime>
  </property>
</Properties>
</file>