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5240000" cy="7975600"/>
  <p:notesSz cx="15240000" cy="7975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43000" y="2472436"/>
            <a:ext cx="12954000" cy="16748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86000" y="4466336"/>
            <a:ext cx="10668000" cy="1993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25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620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8486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0" y="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3D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431800" y="457200"/>
            <a:ext cx="14376400" cy="7061200"/>
          </a:xfrm>
          <a:custGeom>
            <a:avLst/>
            <a:gdLst/>
            <a:ahLst/>
            <a:cxnLst/>
            <a:rect l="l" t="t" r="r" b="b"/>
            <a:pathLst>
              <a:path w="14376400" h="7061200">
                <a:moveTo>
                  <a:pt x="14376400" y="0"/>
                </a:moveTo>
                <a:lnTo>
                  <a:pt x="0" y="0"/>
                </a:lnTo>
                <a:lnTo>
                  <a:pt x="0" y="7061200"/>
                </a:lnTo>
                <a:lnTo>
                  <a:pt x="14376400" y="7061200"/>
                </a:lnTo>
                <a:lnTo>
                  <a:pt x="14376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0" y="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3D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40964" y="1733355"/>
            <a:ext cx="9558070" cy="3319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92286" y="1560283"/>
            <a:ext cx="10255885" cy="1744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25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81600" y="7417308"/>
            <a:ext cx="48768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620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9728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hyperlink" Target="http://www.facebook.com/Moatwealth" TargetMode="External"/><Relationship Id="rId4" Type="http://schemas.openxmlformats.org/officeDocument/2006/relationships/hyperlink" Target="http://www.linkedin.com/company/moat-wealth-advisors" TargetMode="External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moatwealth.com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8133715" cy="7975600"/>
            <a:chOff x="0" y="0"/>
            <a:chExt cx="8133715" cy="79756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5343525" cy="7975600"/>
            </a:xfrm>
            <a:custGeom>
              <a:avLst/>
              <a:gdLst/>
              <a:ahLst/>
              <a:cxnLst/>
              <a:rect l="l" t="t" r="r" b="b"/>
              <a:pathLst>
                <a:path w="5343525" h="7975600">
                  <a:moveTo>
                    <a:pt x="5343194" y="0"/>
                  </a:moveTo>
                  <a:lnTo>
                    <a:pt x="0" y="0"/>
                  </a:lnTo>
                  <a:lnTo>
                    <a:pt x="0" y="7975600"/>
                  </a:lnTo>
                  <a:lnTo>
                    <a:pt x="5343194" y="7975600"/>
                  </a:lnTo>
                  <a:lnTo>
                    <a:pt x="5343194" y="0"/>
                  </a:lnTo>
                  <a:close/>
                </a:path>
              </a:pathLst>
            </a:custGeom>
            <a:solidFill>
              <a:srgbClr val="3D42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079500" y="850900"/>
              <a:ext cx="7054215" cy="5345430"/>
            </a:xfrm>
            <a:custGeom>
              <a:avLst/>
              <a:gdLst/>
              <a:ahLst/>
              <a:cxnLst/>
              <a:rect l="l" t="t" r="r" b="b"/>
              <a:pathLst>
                <a:path w="7054215" h="5345430">
                  <a:moveTo>
                    <a:pt x="7053948" y="0"/>
                  </a:moveTo>
                  <a:lnTo>
                    <a:pt x="0" y="0"/>
                  </a:lnTo>
                  <a:lnTo>
                    <a:pt x="0" y="5344883"/>
                  </a:lnTo>
                  <a:lnTo>
                    <a:pt x="7053948" y="5344883"/>
                  </a:lnTo>
                  <a:lnTo>
                    <a:pt x="7053948" y="0"/>
                  </a:lnTo>
                  <a:close/>
                </a:path>
              </a:pathLst>
            </a:custGeom>
            <a:solidFill>
              <a:srgbClr val="576F9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/>
          <p:nvPr/>
        </p:nvSpPr>
        <p:spPr>
          <a:xfrm>
            <a:off x="8536216" y="2570848"/>
            <a:ext cx="6336030" cy="4098925"/>
          </a:xfrm>
          <a:custGeom>
            <a:avLst/>
            <a:gdLst/>
            <a:ahLst/>
            <a:cxnLst/>
            <a:rect l="l" t="t" r="r" b="b"/>
            <a:pathLst>
              <a:path w="6336030" h="4098925">
                <a:moveTo>
                  <a:pt x="6335483" y="4098467"/>
                </a:moveTo>
                <a:lnTo>
                  <a:pt x="0" y="4098467"/>
                </a:lnTo>
                <a:lnTo>
                  <a:pt x="0" y="0"/>
                </a:lnTo>
                <a:lnTo>
                  <a:pt x="6335483" y="0"/>
                </a:lnTo>
                <a:lnTo>
                  <a:pt x="6335483" y="4098467"/>
                </a:lnTo>
                <a:close/>
              </a:path>
            </a:pathLst>
          </a:custGeom>
          <a:ln w="101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66800" y="6822259"/>
            <a:ext cx="3390900" cy="4184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550" spc="5">
                <a:solidFill>
                  <a:srgbClr val="FFFFFF"/>
                </a:solidFill>
                <a:latin typeface="Arial"/>
                <a:cs typeface="Arial"/>
              </a:rPr>
              <a:t>https://moatwealth.com</a:t>
            </a:r>
            <a:endParaRPr sz="2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93632" y="3178569"/>
            <a:ext cx="5619750" cy="2923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858519">
              <a:lnSpc>
                <a:spcPts val="5395"/>
              </a:lnSpc>
              <a:spcBef>
                <a:spcPts val="95"/>
              </a:spcBef>
            </a:pPr>
            <a:r>
              <a:rPr dirty="0" sz="5100" spc="-5" b="1">
                <a:latin typeface="Arial"/>
                <a:cs typeface="Arial"/>
              </a:rPr>
              <a:t>MUTUAL</a:t>
            </a:r>
            <a:r>
              <a:rPr dirty="0" sz="5100" spc="-190" b="1">
                <a:latin typeface="Arial"/>
                <a:cs typeface="Arial"/>
              </a:rPr>
              <a:t> </a:t>
            </a:r>
            <a:r>
              <a:rPr dirty="0" sz="5100" spc="-5" b="1">
                <a:latin typeface="Arial"/>
                <a:cs typeface="Arial"/>
              </a:rPr>
              <a:t>FUND</a:t>
            </a:r>
            <a:endParaRPr sz="5100">
              <a:latin typeface="Arial"/>
              <a:cs typeface="Arial"/>
            </a:endParaRPr>
          </a:p>
          <a:p>
            <a:pPr marL="12700" marR="5080">
              <a:lnSpc>
                <a:spcPts val="8070"/>
              </a:lnSpc>
              <a:spcBef>
                <a:spcPts val="1215"/>
              </a:spcBef>
            </a:pPr>
            <a:r>
              <a:rPr dirty="0" sz="8400" spc="20" b="1">
                <a:latin typeface="Arial"/>
                <a:cs typeface="Arial"/>
              </a:rPr>
              <a:t>SOLUTION  </a:t>
            </a:r>
            <a:r>
              <a:rPr dirty="0" sz="8400" spc="15" b="1">
                <a:latin typeface="Arial"/>
                <a:cs typeface="Arial"/>
              </a:rPr>
              <a:t>ADVISORS</a:t>
            </a:r>
            <a:endParaRPr sz="8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245670" y="643313"/>
            <a:ext cx="2554329" cy="797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97216" y="1015860"/>
            <a:ext cx="6618516" cy="5014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00" y="0"/>
            <a:ext cx="15227300" cy="7975600"/>
          </a:xfrm>
          <a:custGeom>
            <a:avLst/>
            <a:gdLst/>
            <a:ahLst/>
            <a:cxnLst/>
            <a:rect l="l" t="t" r="r" b="b"/>
            <a:pathLst>
              <a:path w="15227300" h="7975600">
                <a:moveTo>
                  <a:pt x="15227300" y="0"/>
                </a:moveTo>
                <a:lnTo>
                  <a:pt x="0" y="0"/>
                </a:lnTo>
                <a:lnTo>
                  <a:pt x="0" y="7975600"/>
                </a:lnTo>
                <a:lnTo>
                  <a:pt x="15227300" y="7975600"/>
                </a:lnTo>
                <a:lnTo>
                  <a:pt x="15227300" y="0"/>
                </a:lnTo>
                <a:close/>
              </a:path>
            </a:pathLst>
          </a:custGeom>
          <a:solidFill>
            <a:srgbClr val="3D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4500" y="1930361"/>
            <a:ext cx="14376400" cy="5588635"/>
          </a:xfrm>
          <a:custGeom>
            <a:avLst/>
            <a:gdLst/>
            <a:ahLst/>
            <a:cxnLst/>
            <a:rect l="l" t="t" r="r" b="b"/>
            <a:pathLst>
              <a:path w="14376400" h="5588634">
                <a:moveTo>
                  <a:pt x="0" y="5588038"/>
                </a:moveTo>
                <a:lnTo>
                  <a:pt x="14376400" y="5588038"/>
                </a:lnTo>
                <a:lnTo>
                  <a:pt x="14376400" y="0"/>
                </a:lnTo>
                <a:lnTo>
                  <a:pt x="0" y="0"/>
                </a:lnTo>
                <a:lnTo>
                  <a:pt x="0" y="558803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4500" y="457200"/>
            <a:ext cx="14376400" cy="440055"/>
          </a:xfrm>
          <a:custGeom>
            <a:avLst/>
            <a:gdLst/>
            <a:ahLst/>
            <a:cxnLst/>
            <a:rect l="l" t="t" r="r" b="b"/>
            <a:pathLst>
              <a:path w="14376400" h="440055">
                <a:moveTo>
                  <a:pt x="0" y="439966"/>
                </a:moveTo>
                <a:lnTo>
                  <a:pt x="14376400" y="439966"/>
                </a:lnTo>
                <a:lnTo>
                  <a:pt x="14376400" y="0"/>
                </a:lnTo>
                <a:lnTo>
                  <a:pt x="0" y="0"/>
                </a:lnTo>
                <a:lnTo>
                  <a:pt x="0" y="4399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413400" y="816597"/>
            <a:ext cx="4446905" cy="10642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6800" spc="125">
                <a:solidFill>
                  <a:srgbClr val="FFFFFF"/>
                </a:solidFill>
              </a:rPr>
              <a:t>About</a:t>
            </a:r>
            <a:r>
              <a:rPr dirty="0" sz="6800" spc="-375">
                <a:solidFill>
                  <a:srgbClr val="FFFFFF"/>
                </a:solidFill>
              </a:rPr>
              <a:t> </a:t>
            </a:r>
            <a:r>
              <a:rPr dirty="0" sz="6800" spc="-30">
                <a:solidFill>
                  <a:srgbClr val="FFFFFF"/>
                </a:solidFill>
              </a:rPr>
              <a:t>Us</a:t>
            </a:r>
            <a:endParaRPr sz="6800"/>
          </a:p>
        </p:txBody>
      </p:sp>
      <p:sp>
        <p:nvSpPr>
          <p:cNvPr id="6" name="object 6"/>
          <p:cNvSpPr txBox="1"/>
          <p:nvPr/>
        </p:nvSpPr>
        <p:spPr>
          <a:xfrm>
            <a:off x="672194" y="2055355"/>
            <a:ext cx="13921740" cy="2566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57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Moat </a:t>
            </a:r>
            <a:r>
              <a:rPr dirty="0" sz="1800" spc="-5">
                <a:latin typeface="Arial"/>
                <a:cs typeface="Arial"/>
              </a:rPr>
              <a:t>is </a:t>
            </a:r>
            <a:r>
              <a:rPr dirty="0" sz="1800">
                <a:latin typeface="Arial"/>
                <a:cs typeface="Arial"/>
              </a:rPr>
              <a:t>a </a:t>
            </a:r>
            <a:r>
              <a:rPr dirty="0" sz="1800" spc="-5">
                <a:latin typeface="Arial"/>
                <a:cs typeface="Arial"/>
              </a:rPr>
              <a:t>deep, wide </a:t>
            </a:r>
            <a:r>
              <a:rPr dirty="0" sz="1800">
                <a:latin typeface="Arial"/>
                <a:cs typeface="Arial"/>
              </a:rPr>
              <a:t>trench that </a:t>
            </a:r>
            <a:r>
              <a:rPr dirty="0" sz="1800" spc="-5">
                <a:latin typeface="Arial"/>
                <a:cs typeface="Arial"/>
              </a:rPr>
              <a:t>is dug all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way around </a:t>
            </a:r>
            <a:r>
              <a:rPr dirty="0" sz="1800">
                <a:latin typeface="Arial"/>
                <a:cs typeface="Arial"/>
              </a:rPr>
              <a:t>a castle </a:t>
            </a:r>
            <a:r>
              <a:rPr dirty="0" sz="1800" spc="-5">
                <a:latin typeface="Arial"/>
                <a:cs typeface="Arial"/>
              </a:rPr>
              <a:t>and usually </a:t>
            </a:r>
            <a:r>
              <a:rPr dirty="0" sz="1800">
                <a:latin typeface="Arial"/>
                <a:cs typeface="Arial"/>
              </a:rPr>
              <a:t>filled </a:t>
            </a:r>
            <a:r>
              <a:rPr dirty="0" sz="1800" spc="-5">
                <a:latin typeface="Arial"/>
                <a:cs typeface="Arial"/>
              </a:rPr>
              <a:t>with </a:t>
            </a:r>
            <a:r>
              <a:rPr dirty="0" sz="1800" spc="-20">
                <a:latin typeface="Arial"/>
                <a:cs typeface="Arial"/>
              </a:rPr>
              <a:t>water, </a:t>
            </a:r>
            <a:r>
              <a:rPr dirty="0" sz="1800">
                <a:latin typeface="Arial"/>
                <a:cs typeface="Arial"/>
              </a:rPr>
              <a:t>to make </a:t>
            </a:r>
            <a:r>
              <a:rPr dirty="0" sz="1800" spc="-5">
                <a:latin typeface="Arial"/>
                <a:cs typeface="Arial"/>
              </a:rPr>
              <a:t>it </a:t>
            </a:r>
            <a:r>
              <a:rPr dirty="0" sz="1800">
                <a:latin typeface="Arial"/>
                <a:cs typeface="Arial"/>
              </a:rPr>
              <a:t>more </a:t>
            </a:r>
            <a:r>
              <a:rPr dirty="0" sz="1800" spc="-5">
                <a:latin typeface="Arial"/>
                <a:cs typeface="Arial"/>
              </a:rPr>
              <a:t>difficult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attack. </a:t>
            </a:r>
            <a:r>
              <a:rPr dirty="0" sz="1800">
                <a:latin typeface="Arial"/>
                <a:cs typeface="Arial"/>
              </a:rPr>
              <a:t>Similarly  </a:t>
            </a:r>
            <a:r>
              <a:rPr dirty="0" sz="1800" spc="-5">
                <a:latin typeface="Arial"/>
                <a:cs typeface="Arial"/>
              </a:rPr>
              <a:t>at </a:t>
            </a:r>
            <a:r>
              <a:rPr dirty="0" sz="1800">
                <a:latin typeface="Arial"/>
                <a:cs typeface="Arial"/>
              </a:rPr>
              <a:t>Moat </a:t>
            </a:r>
            <a:r>
              <a:rPr dirty="0" sz="1800" spc="-5">
                <a:latin typeface="Arial"/>
                <a:cs typeface="Arial"/>
              </a:rPr>
              <a:t>wealth advisor we </a:t>
            </a:r>
            <a:r>
              <a:rPr dirty="0" sz="1800">
                <a:latin typeface="Arial"/>
                <a:cs typeface="Arial"/>
              </a:rPr>
              <a:t>try to </a:t>
            </a:r>
            <a:r>
              <a:rPr dirty="0" sz="1800" spc="-5">
                <a:latin typeface="Arial"/>
                <a:cs typeface="Arial"/>
              </a:rPr>
              <a:t>widen </a:t>
            </a:r>
            <a:r>
              <a:rPr dirty="0" sz="1800">
                <a:latin typeface="Arial"/>
                <a:cs typeface="Arial"/>
              </a:rPr>
              <a:t>the financial moat </a:t>
            </a:r>
            <a:r>
              <a:rPr dirty="0" sz="1800" spc="-5">
                <a:latin typeface="Arial"/>
                <a:cs typeface="Arial"/>
              </a:rPr>
              <a:t>with appropriate debt investments which protects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wealth in </a:t>
            </a:r>
            <a:r>
              <a:rPr dirty="0" sz="1800">
                <a:latin typeface="Arial"/>
                <a:cs typeface="Arial"/>
              </a:rPr>
              <a:t>the falling market  </a:t>
            </a:r>
            <a:r>
              <a:rPr dirty="0" sz="1800" spc="-5">
                <a:latin typeface="Arial"/>
                <a:cs typeface="Arial"/>
              </a:rPr>
              <a:t>and also allows grabbing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opportunity by investing in equity in </a:t>
            </a:r>
            <a:r>
              <a:rPr dirty="0" sz="1800">
                <a:latin typeface="Arial"/>
                <a:cs typeface="Arial"/>
              </a:rPr>
              <a:t>the low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market.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Arial"/>
              <a:cs typeface="Arial"/>
            </a:endParaRPr>
          </a:p>
          <a:p>
            <a:pPr algn="just" marL="12700" marR="5715">
              <a:lnSpc>
                <a:spcPct val="115799"/>
              </a:lnSpc>
            </a:pPr>
            <a:r>
              <a:rPr dirty="0" sz="1800">
                <a:latin typeface="Arial"/>
                <a:cs typeface="Arial"/>
              </a:rPr>
              <a:t>Moat </a:t>
            </a:r>
            <a:r>
              <a:rPr dirty="0" sz="1800" spc="-10">
                <a:latin typeface="Arial"/>
                <a:cs typeface="Arial"/>
              </a:rPr>
              <a:t>Wealth </a:t>
            </a:r>
            <a:r>
              <a:rPr dirty="0" sz="1800">
                <a:latin typeface="Arial"/>
                <a:cs typeface="Arial"/>
              </a:rPr>
              <a:t>Associates </a:t>
            </a:r>
            <a:r>
              <a:rPr dirty="0" sz="1800" spc="-5">
                <a:latin typeface="Arial"/>
                <a:cs typeface="Arial"/>
              </a:rPr>
              <a:t>LLP was established in 2009 as </a:t>
            </a:r>
            <a:r>
              <a:rPr dirty="0" sz="1800">
                <a:latin typeface="Arial"/>
                <a:cs typeface="Arial"/>
              </a:rPr>
              <a:t>a Financial Service company </a:t>
            </a:r>
            <a:r>
              <a:rPr dirty="0" sz="1800" spc="-5">
                <a:latin typeface="Arial"/>
                <a:cs typeface="Arial"/>
              </a:rPr>
              <a:t>offering innovative </a:t>
            </a:r>
            <a:r>
              <a:rPr dirty="0" sz="1800">
                <a:latin typeface="Arial"/>
                <a:cs typeface="Arial"/>
              </a:rPr>
              <a:t>solutions </a:t>
            </a:r>
            <a:r>
              <a:rPr dirty="0" sz="1800" spc="-5">
                <a:latin typeface="Arial"/>
                <a:cs typeface="Arial"/>
              </a:rPr>
              <a:t>with </a:t>
            </a:r>
            <a:r>
              <a:rPr dirty="0" sz="1800">
                <a:latin typeface="Arial"/>
                <a:cs typeface="Arial"/>
              </a:rPr>
              <a:t>superior risk </a:t>
            </a:r>
            <a:r>
              <a:rPr dirty="0" sz="1800" spc="-5">
                <a:latin typeface="Arial"/>
                <a:cs typeface="Arial"/>
              </a:rPr>
              <a:t>ad-  justed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returns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its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clients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by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having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proper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asset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allocation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Debt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and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Equity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in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portfolio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and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also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rebalancing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portfolio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on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regular  </a:t>
            </a:r>
            <a:r>
              <a:rPr dirty="0" sz="1800" spc="-5">
                <a:latin typeface="Arial"/>
                <a:cs typeface="Arial"/>
              </a:rPr>
              <a:t>basis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as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and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when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required.</a:t>
            </a:r>
            <a:r>
              <a:rPr dirty="0" sz="1800" spc="-1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At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Moat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Wealth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advisor,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we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continuously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focus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on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Relationships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and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offer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personalized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services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each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our  </a:t>
            </a:r>
            <a:r>
              <a:rPr dirty="0" sz="1800">
                <a:latin typeface="Arial"/>
                <a:cs typeface="Arial"/>
              </a:rPr>
              <a:t>clients.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4894" y="6669316"/>
            <a:ext cx="13895705" cy="0"/>
          </a:xfrm>
          <a:custGeom>
            <a:avLst/>
            <a:gdLst/>
            <a:ahLst/>
            <a:cxnLst/>
            <a:rect l="l" t="t" r="r" b="b"/>
            <a:pathLst>
              <a:path w="13895705" h="0">
                <a:moveTo>
                  <a:pt x="0" y="0"/>
                </a:moveTo>
                <a:lnTo>
                  <a:pt x="1389557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936932" y="6822259"/>
            <a:ext cx="3390900" cy="4184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550" spc="5">
                <a:latin typeface="Arial"/>
                <a:cs typeface="Arial"/>
              </a:rPr>
              <a:t>https://moatwealth.com</a:t>
            </a:r>
            <a:endParaRPr sz="25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4898" y="4693564"/>
            <a:ext cx="6824980" cy="1812925"/>
          </a:xfrm>
          <a:custGeom>
            <a:avLst/>
            <a:gdLst/>
            <a:ahLst/>
            <a:cxnLst/>
            <a:rect l="l" t="t" r="r" b="b"/>
            <a:pathLst>
              <a:path w="6824980" h="1812925">
                <a:moveTo>
                  <a:pt x="6824433" y="0"/>
                </a:moveTo>
                <a:lnTo>
                  <a:pt x="0" y="0"/>
                </a:lnTo>
                <a:lnTo>
                  <a:pt x="0" y="1812467"/>
                </a:lnTo>
                <a:lnTo>
                  <a:pt x="6824433" y="1812467"/>
                </a:lnTo>
                <a:lnTo>
                  <a:pt x="6824433" y="0"/>
                </a:lnTo>
                <a:close/>
              </a:path>
            </a:pathLst>
          </a:custGeom>
          <a:solidFill>
            <a:srgbClr val="3D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756055" y="4693564"/>
            <a:ext cx="6824980" cy="1812925"/>
          </a:xfrm>
          <a:custGeom>
            <a:avLst/>
            <a:gdLst/>
            <a:ahLst/>
            <a:cxnLst/>
            <a:rect l="l" t="t" r="r" b="b"/>
            <a:pathLst>
              <a:path w="6824980" h="1812925">
                <a:moveTo>
                  <a:pt x="6824433" y="0"/>
                </a:moveTo>
                <a:lnTo>
                  <a:pt x="0" y="0"/>
                </a:lnTo>
                <a:lnTo>
                  <a:pt x="0" y="1812467"/>
                </a:lnTo>
                <a:lnTo>
                  <a:pt x="6824433" y="1812467"/>
                </a:lnTo>
                <a:lnTo>
                  <a:pt x="6824433" y="0"/>
                </a:lnTo>
                <a:close/>
              </a:path>
            </a:pathLst>
          </a:custGeom>
          <a:solidFill>
            <a:srgbClr val="3D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84898" y="4693564"/>
            <a:ext cx="6824980" cy="1812925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algn="ctr" marR="41910">
              <a:lnSpc>
                <a:spcPct val="100000"/>
              </a:lnSpc>
              <a:spcBef>
                <a:spcPts val="78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OUR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MISSION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Arial"/>
              <a:cs typeface="Arial"/>
            </a:endParaRPr>
          </a:p>
          <a:p>
            <a:pPr algn="just" marL="129539" marR="170815">
              <a:lnSpc>
                <a:spcPct val="115700"/>
              </a:lnSpc>
            </a:pPr>
            <a:r>
              <a:rPr dirty="0" sz="1800" spc="-10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help our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clients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achieve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their financial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goals with honest and  unbiased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solution thereby creating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wealth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through the magic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compounding.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92907" y="5216067"/>
            <a:ext cx="2008505" cy="0"/>
          </a:xfrm>
          <a:custGeom>
            <a:avLst/>
            <a:gdLst/>
            <a:ahLst/>
            <a:cxnLst/>
            <a:rect l="l" t="t" r="r" b="b"/>
            <a:pathLst>
              <a:path w="2008504" h="0">
                <a:moveTo>
                  <a:pt x="0" y="0"/>
                </a:moveTo>
                <a:lnTo>
                  <a:pt x="2008416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7756055" y="4693564"/>
            <a:ext cx="6824980" cy="1812925"/>
          </a:xfrm>
          <a:prstGeom prst="rect">
            <a:avLst/>
          </a:prstGeom>
        </p:spPr>
        <p:txBody>
          <a:bodyPr wrap="square" lIns="0" tIns="12318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69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OUR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VISION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Arial"/>
              <a:cs typeface="Arial"/>
            </a:endParaRPr>
          </a:p>
          <a:p>
            <a:pPr algn="just" marL="154305" marR="146050">
              <a:lnSpc>
                <a:spcPct val="115799"/>
              </a:lnSpc>
              <a:spcBef>
                <a:spcPts val="5"/>
              </a:spcBef>
            </a:pPr>
            <a:r>
              <a:rPr dirty="0" sz="1800" spc="-10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 most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preferred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financial solution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providing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firm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India  focusing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long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term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wealth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creation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giving</a:t>
            </a:r>
            <a:r>
              <a:rPr dirty="0" sz="18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customized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finan-  cial solutions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across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globe.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164076" y="5216067"/>
            <a:ext cx="2008505" cy="0"/>
          </a:xfrm>
          <a:custGeom>
            <a:avLst/>
            <a:gdLst/>
            <a:ahLst/>
            <a:cxnLst/>
            <a:rect l="l" t="t" r="r" b="b"/>
            <a:pathLst>
              <a:path w="2008504" h="0">
                <a:moveTo>
                  <a:pt x="0" y="0"/>
                </a:moveTo>
                <a:lnTo>
                  <a:pt x="2008416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2364" y="3071583"/>
            <a:ext cx="6144260" cy="4904105"/>
          </a:xfrm>
          <a:custGeom>
            <a:avLst/>
            <a:gdLst/>
            <a:ahLst/>
            <a:cxnLst/>
            <a:rect l="l" t="t" r="r" b="b"/>
            <a:pathLst>
              <a:path w="6144260" h="4904105">
                <a:moveTo>
                  <a:pt x="6144069" y="0"/>
                </a:moveTo>
                <a:lnTo>
                  <a:pt x="0" y="0"/>
                </a:lnTo>
                <a:lnTo>
                  <a:pt x="0" y="4904016"/>
                </a:lnTo>
                <a:lnTo>
                  <a:pt x="6144069" y="4904016"/>
                </a:lnTo>
                <a:lnTo>
                  <a:pt x="6144069" y="0"/>
                </a:lnTo>
                <a:close/>
              </a:path>
            </a:pathLst>
          </a:custGeom>
          <a:solidFill>
            <a:srgbClr val="3D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936333" y="0"/>
            <a:ext cx="7623175" cy="6794500"/>
          </a:xfrm>
          <a:custGeom>
            <a:avLst/>
            <a:gdLst/>
            <a:ahLst/>
            <a:cxnLst/>
            <a:rect l="l" t="t" r="r" b="b"/>
            <a:pathLst>
              <a:path w="7623175" h="6794500">
                <a:moveTo>
                  <a:pt x="7622730" y="0"/>
                </a:moveTo>
                <a:lnTo>
                  <a:pt x="0" y="0"/>
                </a:lnTo>
                <a:lnTo>
                  <a:pt x="0" y="6794500"/>
                </a:lnTo>
                <a:lnTo>
                  <a:pt x="7622730" y="6794500"/>
                </a:lnTo>
                <a:lnTo>
                  <a:pt x="7622730" y="0"/>
                </a:lnTo>
                <a:close/>
              </a:path>
            </a:pathLst>
          </a:custGeom>
          <a:solidFill>
            <a:srgbClr val="3D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346365" y="248348"/>
            <a:ext cx="6798309" cy="6197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715">
              <a:lnSpc>
                <a:spcPct val="125000"/>
              </a:lnSpc>
              <a:spcBef>
                <a:spcPts val="10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Handling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complex</a:t>
            </a:r>
            <a:r>
              <a:rPr dirty="0" sz="18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world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mutual</a:t>
            </a:r>
            <a:r>
              <a:rPr dirty="0" sz="18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funds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requires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8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deep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under-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standing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market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trends,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investment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strategies,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financial</a:t>
            </a:r>
            <a:r>
              <a:rPr dirty="0" sz="18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plan-  ning.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Mutual fund solution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advisors play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 crucial role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 guiding in-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vestors through certain complexities,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offering expertise and</a:t>
            </a:r>
            <a:r>
              <a:rPr dirty="0" sz="1800" spc="-3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person-  alized advice. Here in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blog,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will delve into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essential 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functions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mutual fund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advisors, highlighting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their contributions</a:t>
            </a:r>
            <a:r>
              <a:rPr dirty="0" sz="1800" spc="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1800">
              <a:latin typeface="Arial"/>
              <a:cs typeface="Arial"/>
            </a:endParaRPr>
          </a:p>
          <a:p>
            <a:pPr algn="just" marL="3086100">
              <a:lnSpc>
                <a:spcPct val="100000"/>
              </a:lnSpc>
              <a:spcBef>
                <a:spcPts val="54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successful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investment</a:t>
            </a:r>
            <a:r>
              <a:rPr dirty="0" sz="1800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management.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 marL="1673225">
              <a:lnSpc>
                <a:spcPct val="100000"/>
              </a:lnSpc>
              <a:spcBef>
                <a:spcPts val="1170"/>
              </a:spcBef>
            </a:pP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EDUCATIONAL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GUIDANCE FOR MUTUAL</a:t>
            </a:r>
            <a:r>
              <a:rPr dirty="0" sz="1800" spc="-1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FUND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Arial"/>
              <a:cs typeface="Arial"/>
            </a:endParaRPr>
          </a:p>
          <a:p>
            <a:pPr algn="r" marL="12700" marR="5715">
              <a:lnSpc>
                <a:spcPct val="125000"/>
              </a:lnSpc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First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of all,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need an educational guide about entire</a:t>
            </a:r>
            <a:r>
              <a:rPr dirty="0" sz="18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mutual fund  matters</a:t>
            </a:r>
            <a:r>
              <a:rPr dirty="0" sz="1800" spc="2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before</a:t>
            </a:r>
            <a:r>
              <a:rPr dirty="0" sz="1800" spc="2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investing</a:t>
            </a:r>
            <a:r>
              <a:rPr dirty="0" sz="1800" spc="2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800" spc="2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dirty="0" sz="1800" spc="2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field.</a:t>
            </a:r>
            <a:r>
              <a:rPr dirty="0" sz="1800" spc="20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800" spc="2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guidance</a:t>
            </a:r>
            <a:r>
              <a:rPr dirty="0" sz="1800" spc="2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about</a:t>
            </a:r>
            <a:r>
              <a:rPr dirty="0" sz="1800" spc="2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mutual  funds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 mutual funds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advisors is as</a:t>
            </a:r>
            <a:r>
              <a:rPr dirty="0" sz="18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follows: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Arial"/>
              <a:cs typeface="Arial"/>
            </a:endParaRPr>
          </a:p>
          <a:p>
            <a:pPr algn="just" marL="12700" marR="5080">
              <a:lnSpc>
                <a:spcPct val="125000"/>
              </a:lnSpc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Mutual fund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advisors begin by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thoroughly comprehending their cli- 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ents'</a:t>
            </a:r>
            <a:r>
              <a:rPr dirty="0" sz="18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financial</a:t>
            </a:r>
            <a:r>
              <a:rPr dirty="0" sz="18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goals</a:t>
            </a:r>
            <a:r>
              <a:rPr dirty="0" sz="18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8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dirty="0" sz="18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appetite.</a:t>
            </a:r>
            <a:r>
              <a:rPr dirty="0" sz="1800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dirty="0" sz="18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engage</a:t>
            </a:r>
            <a:r>
              <a:rPr dirty="0" sz="18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8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entire</a:t>
            </a:r>
            <a:r>
              <a:rPr dirty="0" sz="18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discus-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sions to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ascertain whether investors are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seeking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long-term</a:t>
            </a:r>
            <a:r>
              <a:rPr dirty="0" sz="1800" spc="3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growth,</a:t>
            </a:r>
            <a:endParaRPr sz="1800">
              <a:latin typeface="Arial"/>
              <a:cs typeface="Arial"/>
            </a:endParaRPr>
          </a:p>
          <a:p>
            <a:pPr algn="just" marL="2463165">
              <a:lnSpc>
                <a:spcPct val="100000"/>
              </a:lnSpc>
              <a:spcBef>
                <a:spcPts val="54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capital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preservation, or income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generation.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12746" y="413799"/>
            <a:ext cx="2554329" cy="797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7656" y="1641932"/>
            <a:ext cx="5573483" cy="57476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51925" y="7183764"/>
            <a:ext cx="3390900" cy="353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95"/>
              </a:lnSpc>
            </a:pPr>
            <a:r>
              <a:rPr dirty="0" sz="2550" spc="5">
                <a:latin typeface="Arial"/>
                <a:cs typeface="Arial"/>
              </a:rPr>
              <a:t>https://moatwealth.com</a:t>
            </a:r>
            <a:endParaRPr sz="2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9900" y="3049663"/>
            <a:ext cx="6144260" cy="4904105"/>
          </a:xfrm>
          <a:custGeom>
            <a:avLst/>
            <a:gdLst/>
            <a:ahLst/>
            <a:cxnLst/>
            <a:rect l="l" t="t" r="r" b="b"/>
            <a:pathLst>
              <a:path w="6144259" h="4904105">
                <a:moveTo>
                  <a:pt x="6144082" y="0"/>
                </a:moveTo>
                <a:lnTo>
                  <a:pt x="0" y="0"/>
                </a:lnTo>
                <a:lnTo>
                  <a:pt x="0" y="4904028"/>
                </a:lnTo>
                <a:lnTo>
                  <a:pt x="6144082" y="4904028"/>
                </a:lnTo>
                <a:lnTo>
                  <a:pt x="6144082" y="0"/>
                </a:lnTo>
                <a:close/>
              </a:path>
            </a:pathLst>
          </a:custGeom>
          <a:solidFill>
            <a:srgbClr val="3D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083882" y="0"/>
            <a:ext cx="7623175" cy="6772909"/>
          </a:xfrm>
          <a:custGeom>
            <a:avLst/>
            <a:gdLst/>
            <a:ahLst/>
            <a:cxnLst/>
            <a:rect l="l" t="t" r="r" b="b"/>
            <a:pathLst>
              <a:path w="7623175" h="6772909">
                <a:moveTo>
                  <a:pt x="7622717" y="0"/>
                </a:moveTo>
                <a:lnTo>
                  <a:pt x="0" y="0"/>
                </a:lnTo>
                <a:lnTo>
                  <a:pt x="0" y="6772592"/>
                </a:lnTo>
                <a:lnTo>
                  <a:pt x="7622717" y="6772592"/>
                </a:lnTo>
                <a:lnTo>
                  <a:pt x="7622717" y="0"/>
                </a:lnTo>
                <a:close/>
              </a:path>
            </a:pathLst>
          </a:custGeom>
          <a:solidFill>
            <a:srgbClr val="3D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493901" y="264616"/>
            <a:ext cx="6797675" cy="61207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2700" marR="5715">
              <a:lnSpc>
                <a:spcPct val="111100"/>
              </a:lnSpc>
              <a:spcBef>
                <a:spcPts val="100"/>
              </a:spcBef>
              <a:tabLst>
                <a:tab pos="1234440" algn="l"/>
                <a:tab pos="2113915" algn="l"/>
                <a:tab pos="2370455" algn="l"/>
                <a:tab pos="3128010" algn="l"/>
                <a:tab pos="4311650" algn="l"/>
                <a:tab pos="5558790" algn="l"/>
                <a:tab pos="5815330" algn="l"/>
                <a:tab pos="6579870" algn="l"/>
              </a:tabLst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Advisors</a:t>
            </a:r>
            <a:r>
              <a:rPr dirty="0" sz="1800" spc="25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begin</a:t>
            </a:r>
            <a:r>
              <a:rPr dirty="0" sz="1800" spc="25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800" spc="25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delving</a:t>
            </a:r>
            <a:r>
              <a:rPr dirty="0" sz="1800" spc="25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into</a:t>
            </a:r>
            <a:r>
              <a:rPr dirty="0" sz="1800" spc="2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800" spc="2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specific</a:t>
            </a:r>
            <a:r>
              <a:rPr dirty="0" sz="1800" spc="2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financial</a:t>
            </a:r>
            <a:r>
              <a:rPr dirty="0" sz="1800" spc="25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objectives</a:t>
            </a:r>
            <a:r>
              <a:rPr dirty="0" sz="1800" spc="2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their clients. These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goals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could range from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accumulating</a:t>
            </a:r>
            <a:r>
              <a:rPr dirty="0" sz="1800" spc="-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wealth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for  retirement,	funding	a	child's	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education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,	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purchasin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g	a	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home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,	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or  achieving</a:t>
            </a:r>
            <a:r>
              <a:rPr dirty="0" sz="18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financial</a:t>
            </a:r>
            <a:r>
              <a:rPr dirty="0" sz="18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independence.</a:t>
            </a:r>
            <a:r>
              <a:rPr dirty="0" sz="18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8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gaining</a:t>
            </a:r>
            <a:r>
              <a:rPr dirty="0" sz="18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8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clear</a:t>
            </a:r>
            <a:r>
              <a:rPr dirty="0" sz="18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understanding  of</a:t>
            </a:r>
            <a:r>
              <a:rPr dirty="0" sz="1800" spc="1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these</a:t>
            </a:r>
            <a:r>
              <a:rPr dirty="0" sz="1800" spc="1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aspirations,</a:t>
            </a:r>
            <a:r>
              <a:rPr dirty="0" sz="1800" spc="1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advisors</a:t>
            </a:r>
            <a:r>
              <a:rPr dirty="0" sz="1800" spc="1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tailor</a:t>
            </a:r>
            <a:r>
              <a:rPr dirty="0" sz="1800" spc="1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dirty="0" sz="1800" spc="1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strategies</a:t>
            </a:r>
            <a:r>
              <a:rPr dirty="0" sz="1800" spc="1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800" spc="1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ensure</a:t>
            </a:r>
            <a:r>
              <a:rPr dirty="0" sz="1800" spc="1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that  the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investments are aligned with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 client's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overarching</a:t>
            </a:r>
            <a:r>
              <a:rPr dirty="0" sz="1800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goals.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"/>
              <a:cs typeface="Arial"/>
            </a:endParaRPr>
          </a:p>
          <a:p>
            <a:pPr algn="r" marL="12700" marR="5080">
              <a:lnSpc>
                <a:spcPct val="111100"/>
              </a:lnSpc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Identifying</a:t>
            </a:r>
            <a:r>
              <a:rPr dirty="0" sz="1800" spc="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800" spc="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client's</a:t>
            </a:r>
            <a:r>
              <a:rPr dirty="0" sz="1800" spc="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dirty="0" sz="1800" spc="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tolerance</a:t>
            </a:r>
            <a:r>
              <a:rPr dirty="0" sz="1800" spc="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1800" spc="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also</a:t>
            </a:r>
            <a:r>
              <a:rPr dirty="0" sz="1800" spc="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crucial.</a:t>
            </a:r>
            <a:r>
              <a:rPr dirty="0" sz="18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8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person's</a:t>
            </a:r>
            <a:r>
              <a:rPr dirty="0" sz="1800" spc="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ca- 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pacity</a:t>
            </a:r>
            <a:r>
              <a:rPr dirty="0" sz="1800" spc="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1800" spc="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well</a:t>
            </a:r>
            <a:r>
              <a:rPr dirty="0" sz="1800" spc="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1800" spc="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readiness</a:t>
            </a:r>
            <a:r>
              <a:rPr dirty="0" sz="1800" spc="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800" spc="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put</a:t>
            </a:r>
            <a:r>
              <a:rPr dirty="0" sz="1800" spc="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dirty="0" sz="1800" spc="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1800" spc="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changes</a:t>
            </a:r>
            <a:r>
              <a:rPr dirty="0" sz="1800" spc="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800" spc="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800" spc="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r>
              <a:rPr dirty="0" sz="1800" spc="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assets are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referred to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their risk tolerance.</a:t>
            </a:r>
            <a:r>
              <a:rPr dirty="0" sz="18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Advisors</a:t>
            </a:r>
            <a:r>
              <a:rPr dirty="0" sz="18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engage  in open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conversations to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decide how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comfortable clients</a:t>
            </a:r>
            <a:r>
              <a:rPr dirty="0" sz="1800" spc="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dirty="0" sz="1800" spc="1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market 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volatility.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understanding helps advisors</a:t>
            </a:r>
            <a:r>
              <a:rPr dirty="0" sz="1800" spc="1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recommend</a:t>
            </a:r>
            <a:r>
              <a:rPr dirty="0" sz="18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in-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 vestment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options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that match the client's risk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appetite.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"/>
              <a:cs typeface="Arial"/>
            </a:endParaRPr>
          </a:p>
          <a:p>
            <a:pPr algn="just" marL="12700" marR="6350">
              <a:lnSpc>
                <a:spcPct val="111100"/>
              </a:lnSpc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gathering insights into both goals and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risk tolerance,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advisors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categorize clients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into different investment profiles.These profiles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can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include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"conservative"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investors who prioritize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capital</a:t>
            </a:r>
            <a:r>
              <a:rPr dirty="0" sz="1800" spc="-3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preserva-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tion, "balanced"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investors who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seek a mix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of growth and 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stability, 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"aggressive"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investors who are willing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accept higher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risks</a:t>
            </a:r>
            <a:r>
              <a:rPr dirty="0" sz="1800" spc="-3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endParaRPr sz="1800">
              <a:latin typeface="Arial"/>
              <a:cs typeface="Arial"/>
            </a:endParaRPr>
          </a:p>
          <a:p>
            <a:pPr algn="just" marL="4216400">
              <a:lnSpc>
                <a:spcPct val="100000"/>
              </a:lnSpc>
              <a:spcBef>
                <a:spcPts val="24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potentially higher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returns.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60295" y="391891"/>
            <a:ext cx="2554329" cy="797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55205" y="1620024"/>
            <a:ext cx="5573471" cy="57476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51925" y="7183764"/>
            <a:ext cx="3390900" cy="353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95"/>
              </a:lnSpc>
            </a:pPr>
            <a:r>
              <a:rPr dirty="0" sz="2550" spc="5">
                <a:latin typeface="Arial"/>
                <a:cs typeface="Arial"/>
              </a:rPr>
              <a:t>https://moatwealth.com</a:t>
            </a:r>
            <a:endParaRPr sz="2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1800" y="2472867"/>
            <a:ext cx="14376400" cy="5045710"/>
          </a:xfrm>
          <a:custGeom>
            <a:avLst/>
            <a:gdLst/>
            <a:ahLst/>
            <a:cxnLst/>
            <a:rect l="l" t="t" r="r" b="b"/>
            <a:pathLst>
              <a:path w="14376400" h="5045709">
                <a:moveTo>
                  <a:pt x="0" y="5045532"/>
                </a:moveTo>
                <a:lnTo>
                  <a:pt x="14376400" y="5045532"/>
                </a:lnTo>
                <a:lnTo>
                  <a:pt x="14376400" y="0"/>
                </a:lnTo>
                <a:lnTo>
                  <a:pt x="0" y="0"/>
                </a:lnTo>
                <a:lnTo>
                  <a:pt x="0" y="50455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31800" y="457200"/>
            <a:ext cx="14376400" cy="546100"/>
          </a:xfrm>
          <a:custGeom>
            <a:avLst/>
            <a:gdLst/>
            <a:ahLst/>
            <a:cxnLst/>
            <a:rect l="l" t="t" r="r" b="b"/>
            <a:pathLst>
              <a:path w="14376400" h="546100">
                <a:moveTo>
                  <a:pt x="0" y="546100"/>
                </a:moveTo>
                <a:lnTo>
                  <a:pt x="14376400" y="546100"/>
                </a:lnTo>
                <a:lnTo>
                  <a:pt x="14376400" y="0"/>
                </a:lnTo>
                <a:lnTo>
                  <a:pt x="0" y="0"/>
                </a:lnTo>
                <a:lnTo>
                  <a:pt x="0" y="546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07788" y="1144564"/>
            <a:ext cx="5424805" cy="12376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950" spc="-45">
                <a:solidFill>
                  <a:srgbClr val="FFFFFF"/>
                </a:solidFill>
              </a:rPr>
              <a:t>Follow</a:t>
            </a:r>
            <a:r>
              <a:rPr dirty="0" sz="7950" spc="-425">
                <a:solidFill>
                  <a:srgbClr val="FFFFFF"/>
                </a:solidFill>
              </a:rPr>
              <a:t> </a:t>
            </a:r>
            <a:r>
              <a:rPr dirty="0" sz="7950" spc="-50">
                <a:solidFill>
                  <a:srgbClr val="FFFFFF"/>
                </a:solidFill>
              </a:rPr>
              <a:t>Us</a:t>
            </a:r>
            <a:endParaRPr sz="7950"/>
          </a:p>
        </p:txBody>
      </p:sp>
      <p:sp>
        <p:nvSpPr>
          <p:cNvPr id="5" name="object 5"/>
          <p:cNvSpPr/>
          <p:nvPr/>
        </p:nvSpPr>
        <p:spPr>
          <a:xfrm>
            <a:off x="1801304" y="3213861"/>
            <a:ext cx="801370" cy="752475"/>
          </a:xfrm>
          <a:custGeom>
            <a:avLst/>
            <a:gdLst/>
            <a:ahLst/>
            <a:cxnLst/>
            <a:rect l="l" t="t" r="r" b="b"/>
            <a:pathLst>
              <a:path w="801369" h="752475">
                <a:moveTo>
                  <a:pt x="413334" y="0"/>
                </a:moveTo>
                <a:lnTo>
                  <a:pt x="363677" y="1357"/>
                </a:lnTo>
                <a:lnTo>
                  <a:pt x="315676" y="8267"/>
                </a:lnTo>
                <a:lnTo>
                  <a:pt x="269692" y="20416"/>
                </a:lnTo>
                <a:lnTo>
                  <a:pt x="226085" y="37490"/>
                </a:lnTo>
                <a:lnTo>
                  <a:pt x="185214" y="59173"/>
                </a:lnTo>
                <a:lnTo>
                  <a:pt x="147441" y="85153"/>
                </a:lnTo>
                <a:lnTo>
                  <a:pt x="113125" y="115113"/>
                </a:lnTo>
                <a:lnTo>
                  <a:pt x="82626" y="148741"/>
                </a:lnTo>
                <a:lnTo>
                  <a:pt x="56305" y="185721"/>
                </a:lnTo>
                <a:lnTo>
                  <a:pt x="34522" y="225740"/>
                </a:lnTo>
                <a:lnTo>
                  <a:pt x="17636" y="268483"/>
                </a:lnTo>
                <a:lnTo>
                  <a:pt x="6009" y="313635"/>
                </a:lnTo>
                <a:lnTo>
                  <a:pt x="0" y="360883"/>
                </a:lnTo>
                <a:lnTo>
                  <a:pt x="473" y="407690"/>
                </a:lnTo>
                <a:lnTo>
                  <a:pt x="7560" y="453868"/>
                </a:lnTo>
                <a:lnTo>
                  <a:pt x="20762" y="498824"/>
                </a:lnTo>
                <a:lnTo>
                  <a:pt x="39580" y="541964"/>
                </a:lnTo>
                <a:lnTo>
                  <a:pt x="63513" y="582695"/>
                </a:lnTo>
                <a:lnTo>
                  <a:pt x="92063" y="620423"/>
                </a:lnTo>
                <a:lnTo>
                  <a:pt x="124731" y="654554"/>
                </a:lnTo>
                <a:lnTo>
                  <a:pt x="161016" y="684495"/>
                </a:lnTo>
                <a:lnTo>
                  <a:pt x="200419" y="709651"/>
                </a:lnTo>
                <a:lnTo>
                  <a:pt x="242442" y="729430"/>
                </a:lnTo>
                <a:lnTo>
                  <a:pt x="286584" y="743238"/>
                </a:lnTo>
                <a:lnTo>
                  <a:pt x="332346" y="750481"/>
                </a:lnTo>
                <a:lnTo>
                  <a:pt x="332346" y="495325"/>
                </a:lnTo>
                <a:lnTo>
                  <a:pt x="235038" y="495325"/>
                </a:lnTo>
                <a:lnTo>
                  <a:pt x="235038" y="382485"/>
                </a:lnTo>
                <a:lnTo>
                  <a:pt x="334835" y="382485"/>
                </a:lnTo>
                <a:lnTo>
                  <a:pt x="334911" y="303618"/>
                </a:lnTo>
                <a:lnTo>
                  <a:pt x="343511" y="254041"/>
                </a:lnTo>
                <a:lnTo>
                  <a:pt x="366593" y="212305"/>
                </a:lnTo>
                <a:lnTo>
                  <a:pt x="402850" y="180542"/>
                </a:lnTo>
                <a:lnTo>
                  <a:pt x="450977" y="160883"/>
                </a:lnTo>
                <a:lnTo>
                  <a:pt x="491228" y="155897"/>
                </a:lnTo>
                <a:lnTo>
                  <a:pt x="532345" y="154254"/>
                </a:lnTo>
                <a:lnTo>
                  <a:pt x="551577" y="155157"/>
                </a:lnTo>
                <a:lnTo>
                  <a:pt x="564668" y="161450"/>
                </a:lnTo>
                <a:lnTo>
                  <a:pt x="571866" y="174022"/>
                </a:lnTo>
                <a:lnTo>
                  <a:pt x="573417" y="193763"/>
                </a:lnTo>
                <a:lnTo>
                  <a:pt x="571146" y="227343"/>
                </a:lnTo>
                <a:lnTo>
                  <a:pt x="564470" y="244898"/>
                </a:lnTo>
                <a:lnTo>
                  <a:pt x="547078" y="251840"/>
                </a:lnTo>
                <a:lnTo>
                  <a:pt x="512660" y="253580"/>
                </a:lnTo>
                <a:lnTo>
                  <a:pt x="493102" y="255553"/>
                </a:lnTo>
                <a:lnTo>
                  <a:pt x="456857" y="287832"/>
                </a:lnTo>
                <a:lnTo>
                  <a:pt x="454380" y="334862"/>
                </a:lnTo>
                <a:lnTo>
                  <a:pt x="455153" y="359325"/>
                </a:lnTo>
                <a:lnTo>
                  <a:pt x="455676" y="384530"/>
                </a:lnTo>
                <a:lnTo>
                  <a:pt x="562343" y="384530"/>
                </a:lnTo>
                <a:lnTo>
                  <a:pt x="546989" y="497065"/>
                </a:lnTo>
                <a:lnTo>
                  <a:pt x="455472" y="497065"/>
                </a:lnTo>
                <a:lnTo>
                  <a:pt x="455472" y="752030"/>
                </a:lnTo>
                <a:lnTo>
                  <a:pt x="531328" y="737578"/>
                </a:lnTo>
                <a:lnTo>
                  <a:pt x="570471" y="722789"/>
                </a:lnTo>
                <a:lnTo>
                  <a:pt x="609253" y="703079"/>
                </a:lnTo>
                <a:lnTo>
                  <a:pt x="646797" y="678539"/>
                </a:lnTo>
                <a:lnTo>
                  <a:pt x="682223" y="649262"/>
                </a:lnTo>
                <a:lnTo>
                  <a:pt x="714654" y="615337"/>
                </a:lnTo>
                <a:lnTo>
                  <a:pt x="743211" y="576856"/>
                </a:lnTo>
                <a:lnTo>
                  <a:pt x="767017" y="533910"/>
                </a:lnTo>
                <a:lnTo>
                  <a:pt x="785192" y="486591"/>
                </a:lnTo>
                <a:lnTo>
                  <a:pt x="796860" y="434989"/>
                </a:lnTo>
                <a:lnTo>
                  <a:pt x="801141" y="379196"/>
                </a:lnTo>
                <a:lnTo>
                  <a:pt x="798353" y="332739"/>
                </a:lnTo>
                <a:lnTo>
                  <a:pt x="789746" y="287904"/>
                </a:lnTo>
                <a:lnTo>
                  <a:pt x="775678" y="245033"/>
                </a:lnTo>
                <a:lnTo>
                  <a:pt x="756507" y="204471"/>
                </a:lnTo>
                <a:lnTo>
                  <a:pt x="732590" y="166562"/>
                </a:lnTo>
                <a:lnTo>
                  <a:pt x="704286" y="131648"/>
                </a:lnTo>
                <a:lnTo>
                  <a:pt x="671951" y="100074"/>
                </a:lnTo>
                <a:lnTo>
                  <a:pt x="635943" y="72182"/>
                </a:lnTo>
                <a:lnTo>
                  <a:pt x="596621" y="48318"/>
                </a:lnTo>
                <a:lnTo>
                  <a:pt x="554341" y="28824"/>
                </a:lnTo>
                <a:lnTo>
                  <a:pt x="509461" y="14044"/>
                </a:lnTo>
                <a:lnTo>
                  <a:pt x="462340" y="4321"/>
                </a:lnTo>
                <a:lnTo>
                  <a:pt x="4133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52650" y="5074627"/>
            <a:ext cx="897813" cy="897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14916" y="2832658"/>
            <a:ext cx="0" cy="4392295"/>
          </a:xfrm>
          <a:custGeom>
            <a:avLst/>
            <a:gdLst/>
            <a:ahLst/>
            <a:cxnLst/>
            <a:rect l="l" t="t" r="r" b="b"/>
            <a:pathLst>
              <a:path w="0" h="4392295">
                <a:moveTo>
                  <a:pt x="0" y="0"/>
                </a:moveTo>
                <a:lnTo>
                  <a:pt x="0" y="439182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776040" y="3353357"/>
            <a:ext cx="9918700" cy="34315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50" spc="5">
                <a:latin typeface="Arial"/>
                <a:cs typeface="Arial"/>
                <a:hlinkClick r:id="rId3"/>
              </a:rPr>
              <a:t>https://ww</a:t>
            </a:r>
            <a:r>
              <a:rPr dirty="0" sz="2850" spc="5">
                <a:latin typeface="Arial"/>
                <a:cs typeface="Arial"/>
              </a:rPr>
              <a:t>w</a:t>
            </a:r>
            <a:r>
              <a:rPr dirty="0" sz="2850" spc="5">
                <a:latin typeface="Arial"/>
                <a:cs typeface="Arial"/>
                <a:hlinkClick r:id="rId3"/>
              </a:rPr>
              <a:t>.facebook.com/Moatwealth</a:t>
            </a:r>
            <a:endParaRPr sz="2850">
              <a:latin typeface="Arial"/>
              <a:cs typeface="Arial"/>
            </a:endParaRPr>
          </a:p>
          <a:p>
            <a:pPr marL="12700" marR="746125">
              <a:lnSpc>
                <a:spcPct val="213499"/>
              </a:lnSpc>
              <a:spcBef>
                <a:spcPts val="50"/>
              </a:spcBef>
            </a:pPr>
            <a:r>
              <a:rPr dirty="0" sz="2850" spc="5">
                <a:latin typeface="Arial"/>
                <a:cs typeface="Arial"/>
                <a:hlinkClick r:id="rId4"/>
              </a:rPr>
              <a:t>https://ww</a:t>
            </a:r>
            <a:r>
              <a:rPr dirty="0" sz="2850" spc="5">
                <a:latin typeface="Arial"/>
                <a:cs typeface="Arial"/>
              </a:rPr>
              <a:t>w</a:t>
            </a:r>
            <a:r>
              <a:rPr dirty="0" sz="2850" spc="5">
                <a:latin typeface="Arial"/>
                <a:cs typeface="Arial"/>
                <a:hlinkClick r:id="rId4"/>
              </a:rPr>
              <a:t>.linkedin.com/company/moat-wealth-advisors </a:t>
            </a:r>
            <a:r>
              <a:rPr dirty="0" sz="2850" spc="5">
                <a:latin typeface="Arial"/>
                <a:cs typeface="Arial"/>
              </a:rPr>
              <a:t> </a:t>
            </a:r>
            <a:r>
              <a:rPr dirty="0" sz="2850">
                <a:latin typeface="Arial"/>
                <a:cs typeface="Arial"/>
              </a:rPr>
              <a:t>https://twitter.com/moatwealth</a:t>
            </a:r>
            <a:endParaRPr sz="2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https://wa.me/+919867153280?text=I%27m%20interested%20in%20your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%20Financial%20Advice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00605" y="6069302"/>
            <a:ext cx="801914" cy="8019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09457" y="4265676"/>
            <a:ext cx="584200" cy="584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1800" y="457200"/>
            <a:ext cx="14376400" cy="7061200"/>
          </a:xfrm>
          <a:custGeom>
            <a:avLst/>
            <a:gdLst/>
            <a:ahLst/>
            <a:cxnLst/>
            <a:rect l="l" t="t" r="r" b="b"/>
            <a:pathLst>
              <a:path w="14376400" h="7061200">
                <a:moveTo>
                  <a:pt x="14376400" y="0"/>
                </a:moveTo>
                <a:lnTo>
                  <a:pt x="0" y="0"/>
                </a:lnTo>
                <a:lnTo>
                  <a:pt x="0" y="7061200"/>
                </a:lnTo>
                <a:lnTo>
                  <a:pt x="14376400" y="7061200"/>
                </a:lnTo>
                <a:lnTo>
                  <a:pt x="14376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105"/>
              <a:t>CONTACT</a:t>
            </a:r>
            <a:r>
              <a:rPr dirty="0" spc="-555"/>
              <a:t> </a:t>
            </a:r>
            <a:r>
              <a:rPr dirty="0" spc="-75"/>
              <a:t>US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42381" y="3287211"/>
            <a:ext cx="9356725" cy="2879725"/>
          </a:xfrm>
          <a:prstGeom prst="rect">
            <a:avLst/>
          </a:prstGeom>
        </p:spPr>
        <p:txBody>
          <a:bodyPr wrap="square" lIns="0" tIns="277495" rIns="0" bIns="0" rtlCol="0" vert="horz">
            <a:spAutoFit/>
          </a:bodyPr>
          <a:lstStyle/>
          <a:p>
            <a:pPr marL="1999614">
              <a:lnSpc>
                <a:spcPct val="100000"/>
              </a:lnSpc>
              <a:spcBef>
                <a:spcPts val="2185"/>
              </a:spcBef>
            </a:pPr>
            <a:r>
              <a:rPr dirty="0" sz="4500" spc="-890" b="1">
                <a:latin typeface="Verdana"/>
                <a:cs typeface="Verdana"/>
              </a:rPr>
              <a:t>+91 </a:t>
            </a:r>
            <a:r>
              <a:rPr dirty="0" sz="4500" spc="-275" b="1">
                <a:latin typeface="Verdana"/>
                <a:cs typeface="Verdana"/>
              </a:rPr>
              <a:t>022</a:t>
            </a:r>
            <a:r>
              <a:rPr dirty="0" sz="4500" spc="-210" b="1">
                <a:latin typeface="Verdana"/>
                <a:cs typeface="Verdana"/>
              </a:rPr>
              <a:t> </a:t>
            </a:r>
            <a:r>
              <a:rPr dirty="0" sz="4500" spc="-315" b="1">
                <a:latin typeface="Verdana"/>
                <a:cs typeface="Verdana"/>
              </a:rPr>
              <a:t>25704357</a:t>
            </a:r>
            <a:endParaRPr sz="4500">
              <a:latin typeface="Verdana"/>
              <a:cs typeface="Verdana"/>
            </a:endParaRPr>
          </a:p>
          <a:p>
            <a:pPr marL="12700" marR="5080" indent="1089660">
              <a:lnSpc>
                <a:spcPct val="138700"/>
              </a:lnSpc>
            </a:pPr>
            <a:r>
              <a:rPr dirty="0" sz="4500" spc="-5" b="1">
                <a:latin typeface="Verdana"/>
                <a:cs typeface="Verdana"/>
              </a:rPr>
              <a:t>info@moatwealth.com  </a:t>
            </a:r>
            <a:r>
              <a:rPr dirty="0" sz="4500" spc="25" b="1">
                <a:latin typeface="Verdana"/>
                <a:cs typeface="Verdana"/>
              </a:rPr>
              <a:t>h</a:t>
            </a:r>
            <a:r>
              <a:rPr dirty="0" sz="4500" spc="-50" b="1">
                <a:latin typeface="Verdana"/>
                <a:cs typeface="Verdana"/>
              </a:rPr>
              <a:t>t</a:t>
            </a:r>
            <a:r>
              <a:rPr dirty="0" sz="4500" spc="-204" b="1">
                <a:latin typeface="Verdana"/>
                <a:cs typeface="Verdana"/>
              </a:rPr>
              <a:t>tps</a:t>
            </a:r>
            <a:r>
              <a:rPr dirty="0" sz="4500" spc="95" b="1">
                <a:latin typeface="Verdana"/>
                <a:cs typeface="Verdana"/>
              </a:rPr>
              <a:t>:</a:t>
            </a:r>
            <a:r>
              <a:rPr dirty="0" sz="4500" spc="-1664" b="1">
                <a:latin typeface="Verdana"/>
                <a:cs typeface="Verdana"/>
              </a:rPr>
              <a:t>/</a:t>
            </a:r>
            <a:r>
              <a:rPr dirty="0" sz="4500" spc="-1475" b="1">
                <a:latin typeface="Verdana"/>
                <a:cs typeface="Verdana"/>
              </a:rPr>
              <a:t>/</a:t>
            </a:r>
            <a:r>
              <a:rPr dirty="0" sz="4500" spc="-65" b="1">
                <a:latin typeface="Verdana"/>
                <a:cs typeface="Verdana"/>
              </a:rPr>
              <a:t>ww</a:t>
            </a:r>
            <a:r>
              <a:rPr dirty="0" sz="4500" spc="-175" b="1">
                <a:latin typeface="Verdana"/>
                <a:cs typeface="Verdana"/>
              </a:rPr>
              <a:t>w</a:t>
            </a:r>
            <a:r>
              <a:rPr dirty="0" sz="4500" spc="-95" b="1">
                <a:latin typeface="Verdana"/>
                <a:cs typeface="Verdana"/>
              </a:rPr>
              <a:t>.m</a:t>
            </a:r>
            <a:r>
              <a:rPr dirty="0" sz="4500" spc="-45" b="1">
                <a:latin typeface="Verdana"/>
                <a:cs typeface="Verdana"/>
              </a:rPr>
              <a:t>o</a:t>
            </a:r>
            <a:r>
              <a:rPr dirty="0" sz="4500" spc="-75" b="1">
                <a:latin typeface="Verdana"/>
                <a:cs typeface="Verdana"/>
              </a:rPr>
              <a:t>a</a:t>
            </a:r>
            <a:r>
              <a:rPr dirty="0" sz="4500" spc="-105" b="1">
                <a:latin typeface="Verdana"/>
                <a:cs typeface="Verdana"/>
              </a:rPr>
              <a:t>t</a:t>
            </a:r>
            <a:r>
              <a:rPr dirty="0" sz="4500" spc="-90" b="1">
                <a:latin typeface="Verdana"/>
                <a:cs typeface="Verdana"/>
              </a:rPr>
              <a:t>w</a:t>
            </a:r>
            <a:r>
              <a:rPr dirty="0" sz="4500" spc="-90" b="1">
                <a:latin typeface="Verdana"/>
                <a:cs typeface="Verdana"/>
              </a:rPr>
              <a:t>e</a:t>
            </a:r>
            <a:r>
              <a:rPr dirty="0" sz="4500" spc="-175" b="1">
                <a:latin typeface="Verdana"/>
                <a:cs typeface="Verdana"/>
              </a:rPr>
              <a:t>a</a:t>
            </a:r>
            <a:r>
              <a:rPr dirty="0" sz="4500" spc="30" b="1">
                <a:latin typeface="Verdana"/>
                <a:cs typeface="Verdana"/>
              </a:rPr>
              <a:t>l</a:t>
            </a:r>
            <a:r>
              <a:rPr dirty="0" sz="4500" spc="-160" b="1">
                <a:latin typeface="Verdana"/>
                <a:cs typeface="Verdana"/>
              </a:rPr>
              <a:t>th</a:t>
            </a:r>
            <a:r>
              <a:rPr dirty="0" sz="4500" spc="-150" b="1">
                <a:latin typeface="Verdana"/>
                <a:cs typeface="Verdana"/>
              </a:rPr>
              <a:t>.</a:t>
            </a:r>
            <a:r>
              <a:rPr dirty="0" sz="4500" spc="90" b="1">
                <a:latin typeface="Verdana"/>
                <a:cs typeface="Verdana"/>
              </a:rPr>
              <a:t>c</a:t>
            </a:r>
            <a:r>
              <a:rPr dirty="0" sz="4500" spc="130" b="1">
                <a:latin typeface="Verdana"/>
                <a:cs typeface="Verdana"/>
              </a:rPr>
              <a:t>om</a:t>
            </a:r>
            <a:endParaRPr sz="4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715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650"/>
              </a:spcBef>
            </a:pPr>
            <a:r>
              <a:rPr dirty="0" spc="145"/>
              <a:t>THANK</a:t>
            </a:r>
            <a:r>
              <a:rPr dirty="0" spc="-550"/>
              <a:t> </a:t>
            </a:r>
            <a:r>
              <a:rPr dirty="0" spc="85"/>
              <a:t>YOU</a:t>
            </a:r>
          </a:p>
          <a:p>
            <a:pPr algn="ctr">
              <a:lnSpc>
                <a:spcPct val="100000"/>
              </a:lnSpc>
              <a:spcBef>
                <a:spcPts val="1814"/>
              </a:spcBef>
            </a:pPr>
            <a:r>
              <a:rPr dirty="0" sz="2600" spc="-85"/>
              <a:t>https://</a:t>
            </a:r>
            <a:r>
              <a:rPr dirty="0" sz="2600" spc="-85">
                <a:hlinkClick r:id="rId2"/>
              </a:rPr>
              <a:t>www.moatwealth.com</a:t>
            </a:r>
            <a:endParaRPr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of Moat Wealth</dc:title>
  <dcterms:created xsi:type="dcterms:W3CDTF">2023-08-30T12:03:25Z</dcterms:created>
  <dcterms:modified xsi:type="dcterms:W3CDTF">2023-08-30T12:03:25Z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2023-08-30T00:00:00Z</vt:filetime>
  </property>
  <property fmtid="{D5CDD505-2E9C-101B-9397-08002B2CF9AE}" pid="3" name="Creator">
    <vt:lpwstr>Adobe Illustrator 24.0 (Windows)</vt:lpwstr>
  </property>
  <property fmtid="{D5CDD505-2E9C-101B-9397-08002B2CF9AE}" pid="4" name="LastSaved">
    <vt:filetime>2023-08-30T00:00:00Z</vt:filetime>
  </property>
</Properties>
</file>