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1" r:id="rId4"/>
    <p:sldId id="259" r:id="rId5"/>
    <p:sldId id="260" r:id="rId6"/>
    <p:sldId id="263" r:id="rId7"/>
    <p:sldId id="262" r:id="rId8"/>
    <p:sldId id="265" r:id="rId9"/>
    <p:sldId id="264" r:id="rId10"/>
    <p:sldId id="266" r:id="rId11"/>
    <p:sldId id="270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476673"/>
            <a:ext cx="7992888" cy="60939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/>
            <a:r>
              <a:rPr lang="ru-RU" sz="4800" b="1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Современные образовательные технологии в образовательной области </a:t>
            </a:r>
            <a:r>
              <a:rPr lang="ru-RU" sz="4800" b="1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4800" b="1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Познавательное развитие</a:t>
            </a:r>
            <a:r>
              <a:rPr lang="ru-RU" sz="4800" b="1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4800" b="1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условиях освоения </a:t>
            </a:r>
          </a:p>
          <a:p>
            <a:pPr lvl="0" algn="ctr"/>
            <a:r>
              <a:rPr lang="ru-RU" sz="4800" b="1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ФГОС ДО</a:t>
            </a:r>
            <a:endParaRPr lang="ru-RU" sz="48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5E70C0-A4CC-45AF-5755-375C61288E4A}"/>
              </a:ext>
            </a:extLst>
          </p:cNvPr>
          <p:cNvSpPr txBox="1"/>
          <p:nvPr/>
        </p:nvSpPr>
        <p:spPr>
          <a:xfrm>
            <a:off x="4283968" y="5733256"/>
            <a:ext cx="27752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Выполнила: воспитатель </a:t>
            </a:r>
          </a:p>
          <a:p>
            <a:r>
              <a:rPr lang="en-US" b="1" dirty="0">
                <a:solidFill>
                  <a:srgbClr val="FF0000"/>
                </a:solidFill>
              </a:rPr>
              <a:t>I </a:t>
            </a:r>
            <a:r>
              <a:rPr lang="ru-RU" b="1" dirty="0">
                <a:solidFill>
                  <a:srgbClr val="FF0000"/>
                </a:solidFill>
              </a:rPr>
              <a:t>кв. категории </a:t>
            </a:r>
          </a:p>
          <a:p>
            <a:r>
              <a:rPr lang="ru-RU" b="1" dirty="0" err="1">
                <a:solidFill>
                  <a:srgbClr val="FF0000"/>
                </a:solidFill>
              </a:rPr>
              <a:t>Бахтиева</a:t>
            </a:r>
            <a:r>
              <a:rPr lang="ru-RU" b="1" dirty="0">
                <a:solidFill>
                  <a:srgbClr val="FF0000"/>
                </a:solidFill>
              </a:rPr>
              <a:t> Т.А.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0"/>
            <a:ext cx="73083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Игровые технологии</a:t>
            </a: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331640" y="970276"/>
            <a:ext cx="554461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В игровую технологию включаются последовательно:</a:t>
            </a:r>
            <a:endParaRPr kumimoji="0" lang="ru-RU" sz="2400" b="0" i="0" u="none" strike="noStrike" cap="none" normalizeH="0" baseline="0" dirty="0">
              <a:ln>
                <a:solidFill>
                  <a:sysClr val="windowText" lastClr="000000"/>
                </a:solidFill>
              </a:ln>
              <a:solidFill>
                <a:srgbClr val="7030A0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игры и упражнения, формирующие умение выделять основные, характерные признаки предметов, сравнивать, сопоставлять их;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группы игр на обобщение предметов по определенным признакам;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группы игр, в процессе которых у дошкольников развивается умение отличать реальные явления от нереальных;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группы игр, воспитывающих эмоционально – волевую сферу дошкольника     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3074" name="Picture 2" descr="https://im0-tub-ru.yandex.net/i?id=d2898d34d0e4f1fadfa6d2c5cc765a89&amp;n=33&amp;h=215&amp;w=25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653136"/>
            <a:ext cx="2358856" cy="19888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88641"/>
            <a:ext cx="83884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Технология «ТРИЗ»</a:t>
            </a:r>
          </a:p>
          <a:p>
            <a:pPr algn="ctr"/>
            <a:r>
              <a:rPr lang="ru-RU" sz="3200" b="1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(теория решения изобретательских задач)</a:t>
            </a: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403648" y="1367787"/>
            <a:ext cx="748883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Целью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использования данной технологии в детском саду является развитие, с одной стороны, таких качеств мышления, как 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гибкость, подвижность, системность, диалектичность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; с другой — 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поисковой активности, стремления к новизне; речи и творческого воображения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2050" name="Picture 2" descr="https://ds02.infourok.ru/uploads/ex/0672/000745e9-665a9755/hello_html_m1fa2381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3760" y="4797152"/>
            <a:ext cx="2160240" cy="18957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47664" y="293035"/>
            <a:ext cx="7596336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Методы ТРИЗ можно разделить на три группы:</a:t>
            </a:r>
            <a:endParaRPr kumimoji="0" lang="ru-RU" sz="3600" b="0" i="0" u="none" strike="noStrike" cap="none" normalizeH="0" baseline="0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Традиционные методы поиска творческой активности ;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Нетрадиционные методы поиска творческой активности ;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Методы устранения психических барьеров в творческой деятельности.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1026" name="Picture 2" descr="http://fb.ru/misc/i/gallery/18941/37094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4502537"/>
            <a:ext cx="4608512" cy="23554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331640" y="293604"/>
            <a:ext cx="7416824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normalizeH="0" baseline="0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Современные</a:t>
            </a:r>
            <a:r>
              <a:rPr kumimoji="0" lang="ru-RU" sz="3600" b="1" i="0" u="none" strike="noStrike" normalizeH="0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none" strike="noStrike" normalizeH="0" baseline="0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образовательные технологии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Здоровьесберегающие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технологии;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Технологии проектной деятельности;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Технологии исследовательской деятельности;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Информационно-коммуникационные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технологии;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Личностно-ориентированные технологии;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Игровые технологии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11266" name="Picture 2" descr="http://www.zheldor.info/culture/pic.phtml?kod_news=2924&amp;number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90652" y="4437112"/>
            <a:ext cx="2153348" cy="20867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88640"/>
            <a:ext cx="774035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Технологии проектной деятельности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628800"/>
            <a:ext cx="51125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 Black" pitchFamily="34" charset="0"/>
              </a:rPr>
              <a:t>В переводе с греческого</a:t>
            </a:r>
            <a:r>
              <a:rPr lang="ru-RU" sz="2400" dirty="0">
                <a:solidFill>
                  <a:srgbClr val="C00000"/>
                </a:solidFill>
                <a:latin typeface="Arial Black" pitchFamily="34" charset="0"/>
              </a:rPr>
              <a:t> </a:t>
            </a: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 Black" pitchFamily="34" charset="0"/>
              </a:rPr>
              <a:t>проект</a:t>
            </a:r>
            <a:r>
              <a:rPr lang="ru-RU" sz="2400" dirty="0">
                <a:latin typeface="Arial Black" pitchFamily="34" charset="0"/>
              </a:rPr>
              <a:t> – это путь исследования.</a:t>
            </a:r>
          </a:p>
          <a:p>
            <a:pPr algn="ctr"/>
            <a:r>
              <a:rPr lang="ru-RU" sz="2400" dirty="0">
                <a:latin typeface="Arial Black" pitchFamily="34" charset="0"/>
              </a:rPr>
              <a:t> </a:t>
            </a: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 Black" pitchFamily="34" charset="0"/>
              </a:rPr>
              <a:t>Проект </a:t>
            </a:r>
            <a:r>
              <a:rPr lang="ru-RU" sz="2400" b="1" dirty="0">
                <a:latin typeface="Arial Black" pitchFamily="34" charset="0"/>
              </a:rPr>
              <a:t>– это метод</a:t>
            </a:r>
            <a:r>
              <a:rPr lang="ru-RU" sz="2400" dirty="0">
                <a:latin typeface="Arial Black" pitchFamily="34" charset="0"/>
              </a:rPr>
              <a:t> педагогически организованного освоения окружающей среды в процессе поэтапной и заранее спланированной практической деятельности по достижению намеченных целей.</a:t>
            </a:r>
          </a:p>
        </p:txBody>
      </p:sp>
      <p:pic>
        <p:nvPicPr>
          <p:cNvPr id="10242" name="Picture 2" descr="http://school3szr.ru/sites/default/files/pictures/185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2420888"/>
            <a:ext cx="2339990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47664" y="188640"/>
            <a:ext cx="74168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Проекты различаются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1547664" y="2420888"/>
            <a:ext cx="978408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1475656" y="3212976"/>
            <a:ext cx="978408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1547664" y="1628800"/>
            <a:ext cx="978408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1475656" y="4149080"/>
            <a:ext cx="978408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843808" y="1556793"/>
            <a:ext cx="61206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Arial Black" pitchFamily="34" charset="0"/>
              </a:rPr>
              <a:t>по  количеству участников</a:t>
            </a:r>
          </a:p>
          <a:p>
            <a:endParaRPr lang="ru-RU" sz="2800" dirty="0">
              <a:latin typeface="Arial Black" pitchFamily="34" charset="0"/>
            </a:endParaRPr>
          </a:p>
          <a:p>
            <a:r>
              <a:rPr lang="ru-RU" sz="2800" dirty="0">
                <a:latin typeface="Arial Black" pitchFamily="34" charset="0"/>
              </a:rPr>
              <a:t>по продолжительности</a:t>
            </a:r>
          </a:p>
          <a:p>
            <a:endParaRPr lang="ru-RU" sz="2800" dirty="0">
              <a:latin typeface="Arial Black" pitchFamily="34" charset="0"/>
            </a:endParaRPr>
          </a:p>
          <a:p>
            <a:r>
              <a:rPr lang="ru-RU" sz="2800" dirty="0">
                <a:latin typeface="Arial Black" pitchFamily="34" charset="0"/>
              </a:rPr>
              <a:t>по приоритетному методу</a:t>
            </a:r>
          </a:p>
          <a:p>
            <a:endParaRPr lang="ru-RU" sz="2800" dirty="0">
              <a:latin typeface="Arial Black" pitchFamily="34" charset="0"/>
            </a:endParaRPr>
          </a:p>
          <a:p>
            <a:r>
              <a:rPr lang="ru-RU" sz="2800" dirty="0">
                <a:latin typeface="Arial Black" pitchFamily="34" charset="0"/>
              </a:rPr>
              <a:t>по тематике</a:t>
            </a:r>
          </a:p>
        </p:txBody>
      </p:sp>
      <p:pic>
        <p:nvPicPr>
          <p:cNvPr id="9218" name="Picture 2" descr="http://www.maam.ru/upload/blogs/3e6fdb814a4350e69bc160351f83b15f.j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4149080"/>
            <a:ext cx="3456384" cy="22210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260649"/>
            <a:ext cx="76683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Технологии исследовательской деятельности</a:t>
            </a: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475656" y="1556792"/>
            <a:ext cx="648072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Исследовательская деятельность позволяет ребенку:</a:t>
            </a:r>
            <a:endParaRPr kumimoji="0" lang="ru-RU" sz="20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открывать свойства объектов;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 устанавливать причинно-следственные связи, проявления и изменения свойств объектов;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 выявлять скрытые свойства;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 определять закономерности;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 расширять представления об окружающем, связывая их в целую картину мира, тем самым формируя интегративные качества личности дошкольника.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8194" name="Picture 2" descr="https://im0-tub-ru.yandex.net/i?id=56c09a6abe7bc696020a16d0d9c55c4b&amp;n=33&amp;h=215&amp;w=2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4581128"/>
            <a:ext cx="2209800" cy="20478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403648" y="241484"/>
            <a:ext cx="774035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normalizeH="0" baseline="0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Методы и приемы организации экспериментально – исследовательской деятельности:</a:t>
            </a:r>
            <a:r>
              <a:rPr kumimoji="0" lang="ru-RU" sz="2800" b="1" i="0" u="none" strike="noStrike" normalizeH="0" baseline="0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600" b="1" i="0" u="none" strike="noStrike" normalizeH="0" baseline="0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эвристические беседы;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постановка и решение вопросов проблемного характера;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наблюдения;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моделирование (создание моделей об изменениях в неживой природе);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опыты;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 фиксация результатов: наблюдений, опытов, экспериментов, трудовой деятельности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«погружение» в краски, звуки, запахи и образы природы;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подражание голосам и звукам природы;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использование художественного слова;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дидактические игры, игровые обучающие и творчески развивающие  ситуации;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7170" name="Picture 2" descr="http://hyser.com.ua/wp-content/uploads/2016/05/otkriti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4653136"/>
            <a:ext cx="3024336" cy="20172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259632" y="97123"/>
            <a:ext cx="788436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normalizeH="0" baseline="0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Информационно </a:t>
            </a:r>
            <a:r>
              <a:rPr kumimoji="0" lang="ru-RU" sz="3200" b="1" i="0" u="none" strike="noStrike" normalizeH="0" baseline="0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1" i="0" u="none" strike="noStrike" normalizeH="0" baseline="0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коммуникационные технологии</a:t>
            </a:r>
            <a:endParaRPr kumimoji="0" lang="ru-RU" sz="3200" b="1" i="0" u="none" strike="noStrike" normalizeH="0" baseline="0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484784"/>
            <a:ext cx="40324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Arial Black" pitchFamily="34" charset="0"/>
              </a:rPr>
              <a:t>Под 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 Black" pitchFamily="34" charset="0"/>
              </a:rPr>
              <a:t>ИКТ</a:t>
            </a:r>
            <a:r>
              <a:rPr lang="ru-RU" sz="2800" dirty="0">
                <a:latin typeface="Arial Black" pitchFamily="34" charset="0"/>
              </a:rPr>
              <a:t> подразумевается использование компьютера, Интернета, телевизора, видео, DVD, CD, мультимедиа, аудиовизуального оборудования</a:t>
            </a:r>
          </a:p>
        </p:txBody>
      </p:sp>
      <p:pic>
        <p:nvPicPr>
          <p:cNvPr id="6146" name="Picture 2" descr="http://i.strizhak-yuliya.ru/u/64/21c5c45da311e382207e41206ca371/-/b13e20e94f3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132856"/>
            <a:ext cx="3647999" cy="27343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1052736"/>
            <a:ext cx="58326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 Black" pitchFamily="34" charset="0"/>
              </a:rPr>
              <a:t>– с детьми должны работать специалисты, знающие технические возможности компьютера, имеющие навыки работы с ними, четко выполняющие санитарные нормы и правила использования компьютеров, владеющие методикой приобщения дошкольников к новым информационным технологиям. </a:t>
            </a:r>
          </a:p>
        </p:txBody>
      </p:sp>
      <p:pic>
        <p:nvPicPr>
          <p:cNvPr id="5122" name="Picture 2" descr="http://1.bp.blogspot.com/_zu10WElqfPM/SwH8wilfW6I/AAAAAAAADsc/i0YRxbMOFeU/s1600/37931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437112"/>
            <a:ext cx="2175798" cy="22322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1331640" y="188640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 Black" pitchFamily="34" charset="0"/>
              </a:rPr>
              <a:t>Одно из главных условий внедрения информационных технологий в ДОУ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88640"/>
            <a:ext cx="76328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 Black" pitchFamily="34" charset="0"/>
              </a:rPr>
              <a:t>Личностно – ориентированные технологии</a:t>
            </a:r>
            <a:endParaRPr lang="ru-RU" sz="3200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331640" y="1294202"/>
            <a:ext cx="781236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Личность</a:t>
            </a:r>
            <a:r>
              <a:rPr kumimoji="0" lang="ru-RU" sz="2000" b="0" i="0" u="none" strike="noStrike" cap="none" normalizeH="0" baseline="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– общественная сущность человека, совокупность его социальных качеств и свойств, которые он вырабатывает у себя пожизненно.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Развитие</a:t>
            </a:r>
            <a:r>
              <a:rPr kumimoji="0" lang="ru-RU" sz="2000" b="1" i="0" u="none" strike="noStrike" cap="none" normalizeH="0" baseline="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направленное, закономерное изменение; в результате развития возникает новое качество.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Индивидуальность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– неповторимое своеобразие какого-либо явления, человека; противоположность общего, типичного.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Творчество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это процесс, в результате которого может быть создан продукт. Творчество идет от самого человека, изнутри и является выражением всего нашего существования. 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4098" name="Picture 2" descr="http://www.islam.ru/sites/default/files/mg_7309_edit.jpg"/>
          <p:cNvPicPr>
            <a:picLocks noChangeAspect="1" noChangeArrowheads="1"/>
          </p:cNvPicPr>
          <p:nvPr/>
        </p:nvPicPr>
        <p:blipFill>
          <a:blip r:embed="rId3" cstate="print"/>
          <a:srcRect t="20370" b="12963"/>
          <a:stretch>
            <a:fillRect/>
          </a:stretch>
        </p:blipFill>
        <p:spPr bwMode="auto">
          <a:xfrm>
            <a:off x="6300192" y="5079915"/>
            <a:ext cx="2160240" cy="16340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517</Words>
  <Application>Microsoft Office PowerPoint</Application>
  <PresentationFormat>Экран (4:3)</PresentationFormat>
  <Paragraphs>64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Нина Шешегова</dc:creator>
  <cp:lastModifiedBy>Татьяна Татьяна</cp:lastModifiedBy>
  <cp:revision>14</cp:revision>
  <dcterms:created xsi:type="dcterms:W3CDTF">2017-04-05T07:04:19Z</dcterms:created>
  <dcterms:modified xsi:type="dcterms:W3CDTF">2024-02-04T11:09:38Z</dcterms:modified>
</cp:coreProperties>
</file>