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331" r:id="rId2"/>
    <p:sldId id="381" r:id="rId3"/>
    <p:sldId id="394" r:id="rId4"/>
    <p:sldId id="395" r:id="rId5"/>
    <p:sldId id="396" r:id="rId6"/>
    <p:sldId id="397" r:id="rId7"/>
    <p:sldId id="388" r:id="rId8"/>
    <p:sldId id="389" r:id="rId9"/>
    <p:sldId id="398" r:id="rId10"/>
    <p:sldId id="400" r:id="rId11"/>
    <p:sldId id="401" r:id="rId12"/>
    <p:sldId id="402" r:id="rId13"/>
    <p:sldId id="399" r:id="rId14"/>
    <p:sldId id="393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4A9F58E9-D35E-EA4A-8CE2-B1C7AE764426}">
          <p14:sldIdLst/>
        </p14:section>
        <p14:section name="Académie" id="{0B896E98-F45E-4768-8620-EDDF394BE181}">
          <p14:sldIdLst>
            <p14:sldId id="331"/>
            <p14:sldId id="381"/>
            <p14:sldId id="394"/>
            <p14:sldId id="395"/>
            <p14:sldId id="396"/>
            <p14:sldId id="397"/>
            <p14:sldId id="388"/>
            <p14:sldId id="389"/>
            <p14:sldId id="398"/>
            <p14:sldId id="400"/>
            <p14:sldId id="401"/>
            <p14:sldId id="402"/>
            <p14:sldId id="399"/>
            <p14:sldId id="39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28"/>
    <p:restoredTop sz="94661"/>
  </p:normalViewPr>
  <p:slideViewPr>
    <p:cSldViewPr snapToGrid="0">
      <p:cViewPr varScale="1">
        <p:scale>
          <a:sx n="114" d="100"/>
          <a:sy n="114" d="100"/>
        </p:scale>
        <p:origin x="1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39854-340F-C241-8552-C4930C372F3D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E06BD-7550-3040-B559-7347DFA537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4334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2354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531DD7-C347-0954-7E22-3478D2503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89DFB5-77FB-678C-8626-B041A88FB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F0E7DB-9DFD-C6A9-61E7-359BF0DFD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F79C-DA6D-2046-AB2F-F0F8C999506E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10A22F-8B9E-1BB9-2796-F098E6494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3BD1FB-3E2E-A55F-2B3D-5F3B369F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2085-D5E1-4640-8BC0-4E6240EEF8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532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4AD95B-2708-0C65-52B8-6475D6C2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7F8118C-BB09-E599-9ECE-51F146DC1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4116D9-4291-7B22-8613-6B12944B2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F79C-DA6D-2046-AB2F-F0F8C999506E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79492B-DCA8-6415-01A2-6E5077EF5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3709BB-CB9E-F889-D70B-46225CB54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2085-D5E1-4640-8BC0-4E6240EEF8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5323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FCC56B9-250D-458B-0AFB-0BD169630D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13FD087-4F68-3090-571A-D982A793E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CCAE5C-932E-6939-A448-F6A1558DA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F79C-DA6D-2046-AB2F-F0F8C999506E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9397B6-5596-E010-FFD9-1F34E6A3F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2CF8C5-E727-4D59-65D3-C81EA0EA4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2085-D5E1-4640-8BC0-4E6240EEF8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8608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fld id="{4C4F8FEA-728B-4AA6-8C06-858C48705AF6}" type="datetime1">
              <a:rPr lang="fr-FR" cap="all" smtClean="0"/>
              <a:t>30/10/2024</a:t>
            </a:fld>
            <a:endParaRPr lang="fr-FR" cap="all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Délégation académique à l'action culturelle et à l'éducation artistique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0000" y="3128061"/>
            <a:ext cx="11232000" cy="27696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4333" b="1" cap="all" baseline="0"/>
            </a:lvl1pPr>
            <a:lvl2pPr marL="0" indent="0">
              <a:spcBef>
                <a:spcPts val="667"/>
              </a:spcBef>
              <a:spcAft>
                <a:spcPts val="0"/>
              </a:spcAft>
              <a:buNone/>
              <a:defRPr sz="2467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480000" y="6379200"/>
            <a:ext cx="11232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EC04E4D8-81BF-1E49-863C-5693067E17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240347"/>
            <a:ext cx="2870439" cy="236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20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36D497-5F4F-53A1-DB7A-FCD9CAB89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1A89B5-8043-AE0D-D294-769945BB2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479210-35A2-65CC-FD5D-A77CC677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F79C-DA6D-2046-AB2F-F0F8C999506E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19190C-8555-8BF5-2A35-9C10BDD81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156B83-04BD-1A22-7993-0C6D35F40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2085-D5E1-4640-8BC0-4E6240EEF8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0561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B54218-A3DE-AD7A-6892-868B90DB7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B0ADD1-6ED0-4577-8B0A-E8F15FE54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CDFE21-39D3-85A0-DF66-F7005F0D3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F79C-DA6D-2046-AB2F-F0F8C999506E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7F69DD-83A6-6E78-33E9-5D72B1B8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F981E5-E5BF-8926-5B3C-87210544E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2085-D5E1-4640-8BC0-4E6240EEF8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009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3E5CA4-EA62-50DA-27FF-97E47220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BA7AE5-36D8-6910-28CB-80C3D58BCF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B5DED9-87E2-2FC6-A6A5-D8C003BC5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F3F753F-A7D4-2B91-D7E6-C50A7C696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F79C-DA6D-2046-AB2F-F0F8C999506E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4A54F1-A181-BAC6-A0C4-0BC4F5817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3F910F-9DD7-3DA3-3FF8-6339AFE99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2085-D5E1-4640-8BC0-4E6240EEF8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134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0AD0E6-958F-EE99-657C-AEBD9DCE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01827A-6B19-9708-3922-744ACAAA2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23B3DE2-09CE-09D1-E9AA-07993D0DF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F088CD5-D43D-0A2D-941E-F379CE8436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33FC9D8-0C62-213A-B6FF-417E79298B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9F29F2-24AC-1FE9-809E-5193FCDF0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F79C-DA6D-2046-AB2F-F0F8C999506E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A309864-1C44-EAE7-54FC-F38573B64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D8079E9-6B59-68A0-E10E-1787EF263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2085-D5E1-4640-8BC0-4E6240EEF8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684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F1D1DA-FA4E-FC63-7D1D-DBA864E2B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A936065-A0BC-65AE-103D-439B2100A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F79C-DA6D-2046-AB2F-F0F8C999506E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04D2DD-DCAB-05B2-4088-CC83CFD64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3B4DF9F-9E63-8AE5-A811-1D965EA12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2085-D5E1-4640-8BC0-4E6240EEF8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097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E58EF2D-0CE9-309B-EA6D-66566CF47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F79C-DA6D-2046-AB2F-F0F8C999506E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411C784-5D4D-1120-EE87-A3E8D34E0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803DA2-C833-405A-C86E-6814F3B09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2085-D5E1-4640-8BC0-4E6240EEF8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7120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200843-4ECA-AF28-F11F-6B7799CD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C2479D-979D-3D0D-AA7F-9631097AC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F9CCD7-F02F-5C90-2C3F-B14675F7C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FE8AFC1-FC15-C376-7F6B-6C8A234C7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F79C-DA6D-2046-AB2F-F0F8C999506E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46BE17F-9112-9C94-71B0-EB56AE382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4F6CF8-FFFF-342C-1A6B-4067280F2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2085-D5E1-4640-8BC0-4E6240EEF8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94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71835D-A41C-D27C-475E-377D2A5FE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420928B-E213-4DCF-0AFE-67C99002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4D9CB8-D0F0-14C0-0E24-2D3CE5E2C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3F326B-0F49-11F3-89E5-680AE2558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1F79C-DA6D-2046-AB2F-F0F8C999506E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2450BFC-A46A-D01C-3379-B2F2F8DDD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D63865-A2EB-2359-D81C-569DB525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72085-D5E1-4640-8BC0-4E6240EEF8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217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F109741-EBC0-988E-4A86-00261D9E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2EBE9D-93DA-9342-AC5D-20AB9F734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32FB34-5C40-B4F0-F38C-51D30F5FE2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C1F79C-DA6D-2046-AB2F-F0F8C999506E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BF805E-DD07-3BF7-874C-A42CAB8EE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49E987-EB54-E457-26E7-C4407B2D2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472085-D5E1-4640-8BC0-4E6240EEF8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02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enseignants.lumni.fr/fiche-media/00000001122/2006-la-guerre-de-34-jours-entre-israel-et-le-hezbollah.html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480000" y="1892829"/>
            <a:ext cx="11232000" cy="4004832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fr-FR" sz="3733" dirty="0">
                <a:solidFill>
                  <a:srgbClr val="0070C0"/>
                </a:solidFill>
              </a:rPr>
              <a:t>PRIX LITTÉRAIRE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3733" dirty="0">
                <a:solidFill>
                  <a:srgbClr val="0070C0"/>
                </a:solidFill>
              </a:rPr>
              <a:t>DES LYCÉENS, APPRENTIS ET STAGIAIRES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3733" dirty="0">
                <a:solidFill>
                  <a:srgbClr val="0070C0"/>
                </a:solidFill>
              </a:rPr>
              <a:t>DE la RÉGION </a:t>
            </a:r>
            <a:r>
              <a:rPr lang="fr-FR" sz="3733" dirty="0" err="1">
                <a:solidFill>
                  <a:srgbClr val="0070C0"/>
                </a:solidFill>
              </a:rPr>
              <a:t>Île-De-FRANCE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Délégation académique à l'action culturelle et à l'éducation artistique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12000" y="6378000"/>
            <a:ext cx="1800000" cy="480000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1515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0FEDE-D34D-D971-3D18-4C53C58D4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9B4FDC-6AE8-653B-AE36-502757A31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8DD631C-FB27-E369-07CA-644BB3DE7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Délégation académique à l'action culturelle et à l'éducation artistique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FA9AD6-965F-4414-B9EC-279209B54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086785-3B01-DDB2-5D97-8CB57340BD0B}"/>
              </a:ext>
            </a:extLst>
          </p:cNvPr>
          <p:cNvSpPr txBox="1"/>
          <p:nvPr/>
        </p:nvSpPr>
        <p:spPr>
          <a:xfrm>
            <a:off x="1583499" y="1796819"/>
            <a:ext cx="9889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7936B64-9CB5-9121-A2DB-ADE7781D53B9}"/>
              </a:ext>
            </a:extLst>
          </p:cNvPr>
          <p:cNvSpPr txBox="1"/>
          <p:nvPr/>
        </p:nvSpPr>
        <p:spPr>
          <a:xfrm>
            <a:off x="2639616" y="548681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La Distinction, Tiphaine Rivière</a:t>
            </a:r>
          </a:p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fr-FR" sz="2400" b="1">
                <a:solidFill>
                  <a:schemeClr val="accent5">
                    <a:lumMod val="75000"/>
                  </a:schemeClr>
                </a:solidFill>
              </a:rPr>
              <a:t>ibrement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adapté du livre de Pierre Bourdieu </a:t>
            </a:r>
          </a:p>
        </p:txBody>
      </p:sp>
      <p:pic>
        <p:nvPicPr>
          <p:cNvPr id="9" name="Image 8" descr="Une image contenant Visage humain, texte, habits, illustration&#10;&#10;Description générée automatiquement">
            <a:extLst>
              <a:ext uri="{FF2B5EF4-FFF2-40B4-BE49-F238E27FC236}">
                <a16:creationId xmlns:a16="http://schemas.microsoft.com/office/drawing/2014/main" id="{77C26918-B758-EA29-1890-722200F21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296" y="1495115"/>
            <a:ext cx="3481039" cy="4835471"/>
          </a:xfrm>
          <a:prstGeom prst="rect">
            <a:avLst/>
          </a:prstGeom>
        </p:spPr>
      </p:pic>
      <p:pic>
        <p:nvPicPr>
          <p:cNvPr id="12" name="Image 11" descr="Une image contenant Visage humain, texte, croquis, illustration&#10;&#10;Description générée automatiquement">
            <a:extLst>
              <a:ext uri="{FF2B5EF4-FFF2-40B4-BE49-F238E27FC236}">
                <a16:creationId xmlns:a16="http://schemas.microsoft.com/office/drawing/2014/main" id="{81351CAE-5691-6451-56BB-36F70DB04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028" y="1495115"/>
            <a:ext cx="3537891" cy="480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50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1344E-7343-18E9-3AA4-8B401A655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2FF0B7-1B62-B3A2-F1B2-2E52921C2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CCCF417-20C6-4B6A-D9B7-3186C1904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Délégation académique à l'action culturelle et à l'éducation artistique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4438CF-281B-B74E-CFD8-5EB0EB8F7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ACFA2A7-445C-D237-A65F-08E898179089}"/>
              </a:ext>
            </a:extLst>
          </p:cNvPr>
          <p:cNvSpPr txBox="1"/>
          <p:nvPr/>
        </p:nvSpPr>
        <p:spPr>
          <a:xfrm>
            <a:off x="1583499" y="1796819"/>
            <a:ext cx="9889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8062226-3FF8-A68D-DBC8-1A24EDF468B5}"/>
              </a:ext>
            </a:extLst>
          </p:cNvPr>
          <p:cNvSpPr txBox="1"/>
          <p:nvPr/>
        </p:nvSpPr>
        <p:spPr>
          <a:xfrm>
            <a:off x="2639616" y="548681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La Distinction, Tiphaine Rivière</a:t>
            </a:r>
          </a:p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fr-FR" sz="2400" b="1">
                <a:solidFill>
                  <a:schemeClr val="accent5">
                    <a:lumMod val="75000"/>
                  </a:schemeClr>
                </a:solidFill>
              </a:rPr>
              <a:t>ibrement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adapté du livre de Pierre Bourdieu </a:t>
            </a:r>
          </a:p>
        </p:txBody>
      </p:sp>
      <p:pic>
        <p:nvPicPr>
          <p:cNvPr id="8" name="Image 7" descr="Une image contenant Visage humain, dessin humoristique, illustration, Bandes dessinées&#10;&#10;Description générée automatiquement">
            <a:extLst>
              <a:ext uri="{FF2B5EF4-FFF2-40B4-BE49-F238E27FC236}">
                <a16:creationId xmlns:a16="http://schemas.microsoft.com/office/drawing/2014/main" id="{63BAFBEC-B2A1-F6C9-CB61-44F18C958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255" y="1774338"/>
            <a:ext cx="3239145" cy="4456505"/>
          </a:xfrm>
          <a:prstGeom prst="rect">
            <a:avLst/>
          </a:prstGeom>
        </p:spPr>
      </p:pic>
      <p:pic>
        <p:nvPicPr>
          <p:cNvPr id="11" name="Image 10" descr="Une image contenant mammifère, texte, dessin humoristique, illustration&#10;&#10;Description générée automatiquement">
            <a:extLst>
              <a:ext uri="{FF2B5EF4-FFF2-40B4-BE49-F238E27FC236}">
                <a16:creationId xmlns:a16="http://schemas.microsoft.com/office/drawing/2014/main" id="{F9B641F9-A17D-8CB4-205D-D6B343F04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947" y="1796818"/>
            <a:ext cx="3338060" cy="44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40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5317F-C442-B3AF-B5D9-6A888635A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F44A68-5E6C-45D6-329A-D5F2DD750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13C4A5B-C70C-EFEF-C78E-0E511EFD7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Délégation académique à l'action culturelle et à l'éducation artistique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61DBC7-77AA-C920-D936-8E1C5C91F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0444FE0-B67C-8DEA-B43F-44D40293C455}"/>
              </a:ext>
            </a:extLst>
          </p:cNvPr>
          <p:cNvSpPr txBox="1"/>
          <p:nvPr/>
        </p:nvSpPr>
        <p:spPr>
          <a:xfrm>
            <a:off x="1583499" y="1796819"/>
            <a:ext cx="9889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123965-9C42-E784-2808-0BBEF6850220}"/>
              </a:ext>
            </a:extLst>
          </p:cNvPr>
          <p:cNvSpPr txBox="1"/>
          <p:nvPr/>
        </p:nvSpPr>
        <p:spPr>
          <a:xfrm>
            <a:off x="2639616" y="548681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La Distinction, Tiphaine Rivière</a:t>
            </a:r>
          </a:p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librement adapté du livre de Pierre Bourdieu </a:t>
            </a:r>
          </a:p>
        </p:txBody>
      </p:sp>
      <p:pic>
        <p:nvPicPr>
          <p:cNvPr id="9" name="Image 8" descr="Une image contenant dessin humoristique, illustration, Bandes dessinées, croquis&#10;&#10;Description générée automatiquement">
            <a:extLst>
              <a:ext uri="{FF2B5EF4-FFF2-40B4-BE49-F238E27FC236}">
                <a16:creationId xmlns:a16="http://schemas.microsoft.com/office/drawing/2014/main" id="{88AE18B7-CD55-3551-2F3F-3B1182F77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615" y="1616176"/>
            <a:ext cx="3144644" cy="4394408"/>
          </a:xfrm>
          <a:prstGeom prst="rect">
            <a:avLst/>
          </a:prstGeom>
        </p:spPr>
      </p:pic>
      <p:pic>
        <p:nvPicPr>
          <p:cNvPr id="12" name="Image 11" descr="Une image contenant dessin, croquis, illustration, texte&#10;&#10;Description générée automatiquement">
            <a:extLst>
              <a:ext uri="{FF2B5EF4-FFF2-40B4-BE49-F238E27FC236}">
                <a16:creationId xmlns:a16="http://schemas.microsoft.com/office/drawing/2014/main" id="{40BDCBAF-69A6-BF52-190D-4DCDAC99F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031" y="1616176"/>
            <a:ext cx="2933175" cy="4394408"/>
          </a:xfrm>
          <a:prstGeom prst="rect">
            <a:avLst/>
          </a:prstGeom>
        </p:spPr>
      </p:pic>
      <p:pic>
        <p:nvPicPr>
          <p:cNvPr id="14" name="Image 13" descr="Une image contenant Visage humain, illustration, dessin humoristique, dessin&#10;&#10;Description générée automatiquement">
            <a:extLst>
              <a:ext uri="{FF2B5EF4-FFF2-40B4-BE49-F238E27FC236}">
                <a16:creationId xmlns:a16="http://schemas.microsoft.com/office/drawing/2014/main" id="{AED2A29E-706F-D96A-9020-FC5601215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863" y="1616176"/>
            <a:ext cx="3104306" cy="439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05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E07E6-CB96-81B8-4E9B-097DF59B2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50B898-1E2E-C08F-D429-CB08AF4AC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00E0F0F-D3CD-3FD0-8812-8F934B20E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Délégation académique à l'action culturelle et à l'éducation artistique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8A6DF1-3E82-EC0D-C45B-8874481C4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17C2F8F-BEF3-E32B-0B59-8313881C149A}"/>
              </a:ext>
            </a:extLst>
          </p:cNvPr>
          <p:cNvSpPr txBox="1"/>
          <p:nvPr/>
        </p:nvSpPr>
        <p:spPr>
          <a:xfrm>
            <a:off x="1583499" y="1796819"/>
            <a:ext cx="9889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8EE84AD-9AC0-9DAE-3447-9A4FE100E6D9}"/>
              </a:ext>
            </a:extLst>
          </p:cNvPr>
          <p:cNvSpPr txBox="1"/>
          <p:nvPr/>
        </p:nvSpPr>
        <p:spPr>
          <a:xfrm>
            <a:off x="2639616" y="548681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La Distinction, Tiphaine Rivière</a:t>
            </a:r>
          </a:p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fr-FR" sz="2400" b="1">
                <a:solidFill>
                  <a:schemeClr val="accent5">
                    <a:lumMod val="75000"/>
                  </a:schemeClr>
                </a:solidFill>
              </a:rPr>
              <a:t>ibrement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adapté du livre de Pierre Bourdieu </a:t>
            </a:r>
          </a:p>
        </p:txBody>
      </p:sp>
      <p:pic>
        <p:nvPicPr>
          <p:cNvPr id="9" name="Image 8" descr="Une image contenant texte, Visage humain, personne, dessin&#10;&#10;Description générée automatiquement">
            <a:extLst>
              <a:ext uri="{FF2B5EF4-FFF2-40B4-BE49-F238E27FC236}">
                <a16:creationId xmlns:a16="http://schemas.microsoft.com/office/drawing/2014/main" id="{7878F674-7E3F-20A2-7F4B-69DFECBBC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231" y="1430253"/>
            <a:ext cx="3504652" cy="4869354"/>
          </a:xfrm>
          <a:prstGeom prst="rect">
            <a:avLst/>
          </a:prstGeom>
        </p:spPr>
      </p:pic>
      <p:pic>
        <p:nvPicPr>
          <p:cNvPr id="12" name="Image 11" descr="Une image contenant dessin, croquis, habits, illustration&#10;&#10;Description générée automatiquement">
            <a:extLst>
              <a:ext uri="{FF2B5EF4-FFF2-40B4-BE49-F238E27FC236}">
                <a16:creationId xmlns:a16="http://schemas.microsoft.com/office/drawing/2014/main" id="{1F3CE1B4-7B30-BBCC-11D0-F9EFA534D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083" y="1452363"/>
            <a:ext cx="3642717" cy="485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66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140724-535E-A8EE-BA5E-691B3658F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AA8C81-EE40-DC14-B5AC-F1D1F0900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Délégation académique à l'action culturelle et à l'éducation artistique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7875A5-6CE2-1A91-775A-1D2099E08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D608F4A-1000-41F6-2FB3-0202AF805BB9}"/>
              </a:ext>
            </a:extLst>
          </p:cNvPr>
          <p:cNvSpPr txBox="1"/>
          <p:nvPr/>
        </p:nvSpPr>
        <p:spPr>
          <a:xfrm>
            <a:off x="1583499" y="1796819"/>
            <a:ext cx="98890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pPr marL="457189" indent="-457189">
              <a:buAutoNum type="arabicParenR"/>
            </a:pPr>
            <a:r>
              <a:rPr lang="fr-FR" sz="2400" b="1" dirty="0"/>
              <a:t>Activité orale </a:t>
            </a:r>
            <a:r>
              <a:rPr lang="fr-FR" sz="2400" dirty="0"/>
              <a:t>: une lecture émancipatrice ? 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b="1" dirty="0"/>
              <a:t>2) Activité écrite </a:t>
            </a:r>
            <a:r>
              <a:rPr lang="fr-FR" sz="2400" dirty="0"/>
              <a:t>: transcrire un extrait de bande dessinée en récit 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3) Prolongement possible : imaginer la suite de l’histoire Isis / Omar </a:t>
            </a:r>
          </a:p>
          <a:p>
            <a:endParaRPr lang="fr-FR" sz="2400" dirty="0"/>
          </a:p>
          <a:p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ED94315-BDC4-B6DA-5D4D-243B2DB39F05}"/>
              </a:ext>
            </a:extLst>
          </p:cNvPr>
          <p:cNvSpPr txBox="1"/>
          <p:nvPr/>
        </p:nvSpPr>
        <p:spPr>
          <a:xfrm>
            <a:off x="2063552" y="552669"/>
            <a:ext cx="9409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Pistes d’activités pour rendre compte de sa lecture de l’œuvre </a:t>
            </a:r>
          </a:p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à l’oral / à l’écrit</a:t>
            </a:r>
          </a:p>
        </p:txBody>
      </p:sp>
    </p:spTree>
    <p:extLst>
      <p:ext uri="{BB962C8B-B14F-4D97-AF65-F5344CB8AC3E}">
        <p14:creationId xmlns:p14="http://schemas.microsoft.com/office/powerpoint/2010/main" val="208309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140724-535E-A8EE-BA5E-691B3658F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AA8C81-EE40-DC14-B5AC-F1D1F0900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Délégation académique à l'action culturelle et à l'éducation artistique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7875A5-6CE2-1A91-775A-1D2099E08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9991B3-6F44-3424-5FDA-2B0E406DFDC9}"/>
              </a:ext>
            </a:extLst>
          </p:cNvPr>
          <p:cNvSpPr txBox="1"/>
          <p:nvPr/>
        </p:nvSpPr>
        <p:spPr>
          <a:xfrm>
            <a:off x="2735627" y="644692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Zaatar</a:t>
            </a:r>
            <a:r>
              <a:rPr lang="fr-F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un recueil poétique de Sofia </a:t>
            </a:r>
            <a:r>
              <a:rPr lang="fr-FR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Karampali</a:t>
            </a:r>
            <a:r>
              <a:rPr lang="fr-F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Farhat</a:t>
            </a:r>
            <a:endParaRPr lang="fr-FR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Image 6" descr="Une image contenant texte, capture d’écran, violette, violet&#10;&#10;Description générée automatiquement">
            <a:extLst>
              <a:ext uri="{FF2B5EF4-FFF2-40B4-BE49-F238E27FC236}">
                <a16:creationId xmlns:a16="http://schemas.microsoft.com/office/drawing/2014/main" id="{7A6147DF-253D-7A1B-4D97-EB51DE076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486338"/>
            <a:ext cx="39624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8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2027D-538D-F117-CB65-B3AB96236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506600-8812-86E1-6D5E-9B729C481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19AFAB8-E33B-79D0-6479-DC917FD8D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Délégation académique à l'action culturelle et à l'éducation artistique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22ED19-97AE-C350-6D1F-1106039ED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418CADC-3FBC-DAA6-151B-261BF3E42125}"/>
              </a:ext>
            </a:extLst>
          </p:cNvPr>
          <p:cNvSpPr txBox="1"/>
          <p:nvPr/>
        </p:nvSpPr>
        <p:spPr>
          <a:xfrm>
            <a:off x="2735627" y="644692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Zaatar</a:t>
            </a:r>
            <a:r>
              <a:rPr lang="fr-F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un recueil poétique de Sofia </a:t>
            </a:r>
            <a:r>
              <a:rPr lang="fr-FR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Karampali</a:t>
            </a:r>
            <a:r>
              <a:rPr lang="fr-F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Farhat</a:t>
            </a:r>
            <a:endParaRPr lang="fr-FR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 7" descr="Une image contenant texte, noir et blanc, document&#10;&#10;Description générée automatiquement">
            <a:extLst>
              <a:ext uri="{FF2B5EF4-FFF2-40B4-BE49-F238E27FC236}">
                <a16:creationId xmlns:a16="http://schemas.microsoft.com/office/drawing/2014/main" id="{B33EF85D-9744-4902-3B11-247DD3D9F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859" y="1416204"/>
            <a:ext cx="3262906" cy="482992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24D4B6A-E834-48E1-DB66-8529933F0A96}"/>
              </a:ext>
            </a:extLst>
          </p:cNvPr>
          <p:cNvSpPr txBox="1"/>
          <p:nvPr/>
        </p:nvSpPr>
        <p:spPr>
          <a:xfrm>
            <a:off x="8006576" y="1806498"/>
            <a:ext cx="3100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7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299AF-D877-1003-677D-C20B2EB27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226801-C9E2-E25E-2A07-A89143819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02BBAFF-E1CF-42E0-DAC8-A15B4733A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Délégation académique à l'action culturelle et à l'éducation artistique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BACCEA-E4A1-BAFE-9F81-1C5526DFF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BAA2949-59B2-4190-9D56-CFE642FFF6FE}"/>
              </a:ext>
            </a:extLst>
          </p:cNvPr>
          <p:cNvSpPr txBox="1"/>
          <p:nvPr/>
        </p:nvSpPr>
        <p:spPr>
          <a:xfrm>
            <a:off x="2735627" y="644692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Zaatar</a:t>
            </a:r>
            <a:r>
              <a:rPr lang="fr-F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un recueil poétique de Sofia </a:t>
            </a:r>
            <a:r>
              <a:rPr lang="fr-FR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Karampali</a:t>
            </a:r>
            <a:r>
              <a:rPr lang="fr-F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Farhat</a:t>
            </a:r>
            <a:endParaRPr lang="fr-FR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Image 6" descr="Une image contenant texte, écriture manuscrite, lettre, Police&#10;&#10;Description générée automatiquement">
            <a:extLst>
              <a:ext uri="{FF2B5EF4-FFF2-40B4-BE49-F238E27FC236}">
                <a16:creationId xmlns:a16="http://schemas.microsoft.com/office/drawing/2014/main" id="{1A9971BD-AF5F-6B58-013A-D3F1BA0C3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958" y="1772419"/>
            <a:ext cx="3703360" cy="4211590"/>
          </a:xfrm>
          <a:prstGeom prst="rect">
            <a:avLst/>
          </a:prstGeom>
        </p:spPr>
      </p:pic>
      <p:pic>
        <p:nvPicPr>
          <p:cNvPr id="10" name="Image 9" descr="Une image contenant texte, menu, document&#10;&#10;Description générée automatiquement">
            <a:extLst>
              <a:ext uri="{FF2B5EF4-FFF2-40B4-BE49-F238E27FC236}">
                <a16:creationId xmlns:a16="http://schemas.microsoft.com/office/drawing/2014/main" id="{BB260181-EBDE-1A86-8A20-E85AC7980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313" y="1751050"/>
            <a:ext cx="2939087" cy="4254328"/>
          </a:xfrm>
          <a:prstGeom prst="rect">
            <a:avLst/>
          </a:prstGeom>
        </p:spPr>
      </p:pic>
      <p:pic>
        <p:nvPicPr>
          <p:cNvPr id="12" name="Image 11" descr="Une image contenant texte, capture d’écran, noir et blanc, document&#10;&#10;Description générée automatiquement">
            <a:extLst>
              <a:ext uri="{FF2B5EF4-FFF2-40B4-BE49-F238E27FC236}">
                <a16:creationId xmlns:a16="http://schemas.microsoft.com/office/drawing/2014/main" id="{04F21F0B-217F-6934-6D0C-AF9AE4C5E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423" y="1751050"/>
            <a:ext cx="3890333" cy="425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66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D8C79-B4CD-BB7B-179A-C36766159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741CC2-6CBB-D39A-7384-B36F51DDA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6A8F59-EDDE-9AC9-FB7A-F0E4E5200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Délégation académique à l'action culturelle et à l'éducation artistique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EF0B53-B13E-40E4-3072-5C15C48A2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8EFD5C3-E0DA-61B0-6C47-524C43F659D2}"/>
              </a:ext>
            </a:extLst>
          </p:cNvPr>
          <p:cNvSpPr txBox="1"/>
          <p:nvPr/>
        </p:nvSpPr>
        <p:spPr>
          <a:xfrm>
            <a:off x="2735627" y="644692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Zaatar</a:t>
            </a:r>
            <a:r>
              <a:rPr lang="fr-F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un recueil poétique de Sofia </a:t>
            </a:r>
            <a:r>
              <a:rPr lang="fr-FR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Karampali</a:t>
            </a:r>
            <a:r>
              <a:rPr lang="fr-F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Farhat</a:t>
            </a:r>
            <a:endParaRPr lang="fr-FR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Image 7" descr="Une image contenant texte, menu, capture d’écran, Police&#10;&#10;Description générée automatiquement">
            <a:extLst>
              <a:ext uri="{FF2B5EF4-FFF2-40B4-BE49-F238E27FC236}">
                <a16:creationId xmlns:a16="http://schemas.microsoft.com/office/drawing/2014/main" id="{1ECB4E27-2E5B-B30E-F9B3-D76B8E49E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868" y="1656318"/>
            <a:ext cx="3430568" cy="4150071"/>
          </a:xfrm>
          <a:prstGeom prst="rect">
            <a:avLst/>
          </a:prstGeom>
        </p:spPr>
      </p:pic>
      <p:pic>
        <p:nvPicPr>
          <p:cNvPr id="11" name="Image 10" descr="Une image contenant texte, livre, papier, Publication&#10;&#10;Description générée automatiquement">
            <a:extLst>
              <a:ext uri="{FF2B5EF4-FFF2-40B4-BE49-F238E27FC236}">
                <a16:creationId xmlns:a16="http://schemas.microsoft.com/office/drawing/2014/main" id="{0A4AABC8-0581-1C37-35D7-0AB7177AD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968" y="1656318"/>
            <a:ext cx="7188631" cy="415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16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471AD-E373-BA06-9E70-6C59DBF41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22AD74-E741-9CBB-B27D-2E49437B0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0AFAB3-16EF-6192-D3B3-310F9DD47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Délégation académique à l'action culturelle et à l'éducation artistique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46D7A2-C77A-3290-D888-910AB0709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C900D1-03FA-3CB2-F645-811CCB042D18}"/>
              </a:ext>
            </a:extLst>
          </p:cNvPr>
          <p:cNvSpPr txBox="1"/>
          <p:nvPr/>
        </p:nvSpPr>
        <p:spPr>
          <a:xfrm>
            <a:off x="2735627" y="644692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Zaatar</a:t>
            </a:r>
            <a:r>
              <a:rPr lang="fr-F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un recueil poétique de Sofia </a:t>
            </a:r>
            <a:r>
              <a:rPr lang="fr-FR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Karampali</a:t>
            </a:r>
            <a:r>
              <a:rPr lang="fr-F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Farhat</a:t>
            </a:r>
            <a:endParaRPr lang="fr-FR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Image 6" descr="Une image contenant texte, menu, document, noir et blanc&#10;&#10;Description générée automatiquement">
            <a:extLst>
              <a:ext uri="{FF2B5EF4-FFF2-40B4-BE49-F238E27FC236}">
                <a16:creationId xmlns:a16="http://schemas.microsoft.com/office/drawing/2014/main" id="{E1828149-A3BB-D3B4-B484-BF9B975AD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14" y="1272051"/>
            <a:ext cx="3603571" cy="494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90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140724-535E-A8EE-BA5E-691B3658F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AA8C81-EE40-DC14-B5AC-F1D1F0900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Délégation académique à l'action culturelle et à l'éducation artistique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7875A5-6CE2-1A91-775A-1D2099E08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D608F4A-1000-41F6-2FB3-0202AF805BB9}"/>
              </a:ext>
            </a:extLst>
          </p:cNvPr>
          <p:cNvSpPr txBox="1"/>
          <p:nvPr/>
        </p:nvSpPr>
        <p:spPr>
          <a:xfrm>
            <a:off x="1583499" y="1796819"/>
            <a:ext cx="98890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AutoNum type="arabicParenR"/>
            </a:pPr>
            <a:endParaRPr lang="fr-FR" sz="2400" dirty="0"/>
          </a:p>
          <a:p>
            <a:pPr marL="457189" indent="-457189">
              <a:buAutoNum type="arabicParenR"/>
            </a:pPr>
            <a:r>
              <a:rPr lang="fr-FR" sz="2400" b="1" dirty="0"/>
              <a:t>Activité orale </a:t>
            </a:r>
            <a:r>
              <a:rPr lang="fr-FR" sz="2400" dirty="0"/>
              <a:t>: lecture expressive d’un extrait au choix de l’élève </a:t>
            </a:r>
          </a:p>
          <a:p>
            <a:endParaRPr lang="fr-FR" sz="2400" dirty="0"/>
          </a:p>
          <a:p>
            <a:r>
              <a:rPr lang="fr-FR" sz="2400" b="1" dirty="0"/>
              <a:t>2) Activité écrite </a:t>
            </a:r>
            <a:r>
              <a:rPr lang="fr-FR" sz="2400" dirty="0"/>
              <a:t>: expliquer le titre du recueil en s’appuyant sur des extraits précis</a:t>
            </a:r>
          </a:p>
          <a:p>
            <a:r>
              <a:rPr lang="fr-FR" sz="2400" dirty="0"/>
              <a:t>	</a:t>
            </a:r>
          </a:p>
          <a:p>
            <a:r>
              <a:rPr lang="fr-FR" sz="2400" dirty="0"/>
              <a:t>3) Prolongement possible : L’intime est-il politique ?  </a:t>
            </a:r>
          </a:p>
          <a:p>
            <a:endParaRPr lang="fr-FR" sz="2400" dirty="0"/>
          </a:p>
          <a:p>
            <a:endParaRPr lang="fr-FR" i="1" dirty="0"/>
          </a:p>
          <a:p>
            <a:r>
              <a:rPr lang="fr-FR" i="1" dirty="0"/>
              <a:t>Pour aborder le contexte de </a:t>
            </a:r>
            <a:r>
              <a:rPr lang="fr-FR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guerre de 34 jours entre Israël et le Hezbollah (2006) :</a:t>
            </a:r>
          </a:p>
          <a:p>
            <a:r>
              <a:rPr lang="fr-FR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https://enseignants.lumni.fr/fiche-media/00000001122/2006-la-guerre-de-34-jours-entre-israel-et-le-hezbollah.html</a:t>
            </a:r>
            <a:endParaRPr lang="fr-FR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r-FR" sz="2400" i="1" dirty="0"/>
          </a:p>
          <a:p>
            <a:endParaRPr lang="fr-FR" sz="2400" i="1" dirty="0"/>
          </a:p>
          <a:p>
            <a:endParaRPr lang="fr-FR" sz="2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62E911B-0A14-61D0-9DAE-1BFFC3D3520A}"/>
              </a:ext>
            </a:extLst>
          </p:cNvPr>
          <p:cNvSpPr txBox="1"/>
          <p:nvPr/>
        </p:nvSpPr>
        <p:spPr>
          <a:xfrm>
            <a:off x="2447595" y="644691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Pistes d’activités pour rendre compte de sa lecture de l’œuvre</a:t>
            </a:r>
          </a:p>
          <a:p>
            <a:pPr algn="ctr"/>
            <a:r>
              <a:rPr lang="fr-FR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à l’oral / à l’écrit </a:t>
            </a:r>
          </a:p>
        </p:txBody>
      </p:sp>
    </p:spTree>
    <p:extLst>
      <p:ext uri="{BB962C8B-B14F-4D97-AF65-F5344CB8AC3E}">
        <p14:creationId xmlns:p14="http://schemas.microsoft.com/office/powerpoint/2010/main" val="2298008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140724-535E-A8EE-BA5E-691B3658F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AA8C81-EE40-DC14-B5AC-F1D1F0900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Délégation académique à l'action culturelle et à l'éducation artistique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7875A5-6CE2-1A91-775A-1D2099E08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D608F4A-1000-41F6-2FB3-0202AF805BB9}"/>
              </a:ext>
            </a:extLst>
          </p:cNvPr>
          <p:cNvSpPr txBox="1"/>
          <p:nvPr/>
        </p:nvSpPr>
        <p:spPr>
          <a:xfrm>
            <a:off x="1583499" y="1796819"/>
            <a:ext cx="9889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ED94315-BDC4-B6DA-5D4D-243B2DB39F05}"/>
              </a:ext>
            </a:extLst>
          </p:cNvPr>
          <p:cNvSpPr txBox="1"/>
          <p:nvPr/>
        </p:nvSpPr>
        <p:spPr>
          <a:xfrm>
            <a:off x="2639616" y="548681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La Distinction, Tiphaine Rivière</a:t>
            </a:r>
          </a:p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librement adapté du livre de Pierre Bourdieu </a:t>
            </a:r>
          </a:p>
        </p:txBody>
      </p:sp>
      <p:pic>
        <p:nvPicPr>
          <p:cNvPr id="9" name="Image 8" descr="Une image contenant texte, habits, Visage humain, affiche&#10;&#10;Description générée automatiquement">
            <a:extLst>
              <a:ext uri="{FF2B5EF4-FFF2-40B4-BE49-F238E27FC236}">
                <a16:creationId xmlns:a16="http://schemas.microsoft.com/office/drawing/2014/main" id="{0C2B8979-78B7-A324-9CBC-ACA0B3941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636" y="1584919"/>
            <a:ext cx="37338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6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556AF-CE9E-5BEA-1808-E2AA06F19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2A8CBF-B3DC-EB15-8B05-5CEB71525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210E00B-146B-B897-FECC-9867496C4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Délégation académique à l'action culturelle et à l'éducation artistique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8344BF-7D04-D73A-E956-4FC01C7C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219EAE2-C7E1-6DD0-50B6-73AFF583486F}"/>
              </a:ext>
            </a:extLst>
          </p:cNvPr>
          <p:cNvSpPr txBox="1"/>
          <p:nvPr/>
        </p:nvSpPr>
        <p:spPr>
          <a:xfrm>
            <a:off x="1583499" y="1796819"/>
            <a:ext cx="9889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AB297BD-CFD0-20DD-E4FB-363E49E0F84C}"/>
              </a:ext>
            </a:extLst>
          </p:cNvPr>
          <p:cNvSpPr txBox="1"/>
          <p:nvPr/>
        </p:nvSpPr>
        <p:spPr>
          <a:xfrm>
            <a:off x="2639616" y="548681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La Distinction, Tiphaine Rivière</a:t>
            </a:r>
          </a:p>
          <a:p>
            <a:pPr algn="ctr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fr-FR" sz="2400" b="1">
                <a:solidFill>
                  <a:schemeClr val="accent5">
                    <a:lumMod val="75000"/>
                  </a:schemeClr>
                </a:solidFill>
              </a:rPr>
              <a:t>ibrement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adapté du livre de Pierre Bourdieu </a:t>
            </a:r>
          </a:p>
        </p:txBody>
      </p:sp>
      <p:pic>
        <p:nvPicPr>
          <p:cNvPr id="8" name="Image 7" descr="Une image contenant Visage humain, habits, personne, texte&#10;&#10;Description générée automatiquement">
            <a:extLst>
              <a:ext uri="{FF2B5EF4-FFF2-40B4-BE49-F238E27FC236}">
                <a16:creationId xmlns:a16="http://schemas.microsoft.com/office/drawing/2014/main" id="{5246620B-55E6-8BAE-9F30-C9C5AE6BF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675" y="1524644"/>
            <a:ext cx="3273983" cy="4497015"/>
          </a:xfrm>
          <a:prstGeom prst="rect">
            <a:avLst/>
          </a:prstGeom>
        </p:spPr>
      </p:pic>
      <p:pic>
        <p:nvPicPr>
          <p:cNvPr id="11" name="Image 10" descr="Une image contenant texte, Visage humain, dessin humoristique, illustration&#10;&#10;Description générée automatiquement">
            <a:extLst>
              <a:ext uri="{FF2B5EF4-FFF2-40B4-BE49-F238E27FC236}">
                <a16:creationId xmlns:a16="http://schemas.microsoft.com/office/drawing/2014/main" id="{E97EEE6A-D127-CA39-F621-40D2254EC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1524644"/>
            <a:ext cx="3372168" cy="4497015"/>
          </a:xfrm>
          <a:prstGeom prst="rect">
            <a:avLst/>
          </a:prstGeom>
        </p:spPr>
      </p:pic>
      <p:pic>
        <p:nvPicPr>
          <p:cNvPr id="13" name="Image 12" descr="Une image contenant dessin, croquis, illustration, Gravure&#10;&#10;Description générée automatiquement">
            <a:extLst>
              <a:ext uri="{FF2B5EF4-FFF2-40B4-BE49-F238E27FC236}">
                <a16:creationId xmlns:a16="http://schemas.microsoft.com/office/drawing/2014/main" id="{521735B7-63B3-6006-C743-2805EEA93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788" y="1524644"/>
            <a:ext cx="3299945" cy="458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860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7711</TotalTime>
  <Words>404</Words>
  <Application>Microsoft Macintosh PowerPoint</Application>
  <PresentationFormat>Grand écran</PresentationFormat>
  <Paragraphs>72</Paragraphs>
  <Slides>14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Cléo Coze</dc:creator>
  <cp:lastModifiedBy>Cléo Coze</cp:lastModifiedBy>
  <cp:revision>2</cp:revision>
  <dcterms:created xsi:type="dcterms:W3CDTF">2024-10-30T11:58:15Z</dcterms:created>
  <dcterms:modified xsi:type="dcterms:W3CDTF">2024-11-04T20:29:36Z</dcterms:modified>
</cp:coreProperties>
</file>