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3"/>
  </p:notesMasterIdLst>
  <p:sldIdLst>
    <p:sldId id="295" r:id="rId2"/>
    <p:sldId id="283" r:id="rId3"/>
    <p:sldId id="284" r:id="rId4"/>
    <p:sldId id="257" r:id="rId5"/>
    <p:sldId id="259" r:id="rId6"/>
    <p:sldId id="262" r:id="rId7"/>
    <p:sldId id="285" r:id="rId8"/>
    <p:sldId id="286" r:id="rId9"/>
    <p:sldId id="268" r:id="rId10"/>
    <p:sldId id="270" r:id="rId11"/>
    <p:sldId id="265" r:id="rId12"/>
    <p:sldId id="266" r:id="rId13"/>
    <p:sldId id="271" r:id="rId14"/>
    <p:sldId id="267" r:id="rId15"/>
    <p:sldId id="294" r:id="rId16"/>
    <p:sldId id="275" r:id="rId17"/>
    <p:sldId id="273" r:id="rId18"/>
    <p:sldId id="281" r:id="rId19"/>
    <p:sldId id="264" r:id="rId20"/>
    <p:sldId id="274" r:id="rId21"/>
    <p:sldId id="282" r:id="rId22"/>
  </p:sldIdLst>
  <p:sldSz cx="9144000" cy="5143500" type="screen16x9"/>
  <p:notesSz cx="6858000" cy="9144000"/>
  <p:embeddedFontLst>
    <p:embeddedFont>
      <p:font typeface="Raleway" panose="020B0604020202020204" charset="-52"/>
      <p:regular r:id="rId24"/>
      <p:bold r:id="rId25"/>
      <p:italic r:id="rId26"/>
      <p:boldItalic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804" y="-10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301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88252dc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1cb23814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11cb23814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88252dc4_0_1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f88252dc4_0_1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1cb23814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1cb23814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11cb23814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11cb23814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1cb23814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1cb238143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f88252dc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f88252dc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1cb23814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1cb23814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8252dc4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8252dc4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88252dc4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88252dc4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88252dc4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88252dc4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88252dc4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88252dc4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88252dc4_0_1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f88252dc4_0_1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1cb23814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1cb23814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f88252dc4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f88252dc4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88252dc4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88252dc4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lang="ru" sz="600" b="1"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8" name="Google Shape;128;p12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5" name="Google Shape;135;p13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6" name="Google Shape;146;p14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2" name="Google Shape;152;p15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5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lang="ru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8" name="Google Shape;168;p1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" name="Google Shape;30;p3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" name="Google Shape;40;p4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" name="Google Shape;52;p5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" name="Google Shape;59;p6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6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6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6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" name="Google Shape;68;p7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3" name="Google Shape;93;p9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5" name="Google Shape;105;p10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5" name="Google Shape;115;p11">
            <a:hlinkClick r:id="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6;p18"/>
          <p:cNvSpPr txBox="1">
            <a:spLocks noGrp="1"/>
          </p:cNvSpPr>
          <p:nvPr>
            <p:ph type="body" idx="1"/>
          </p:nvPr>
        </p:nvSpPr>
        <p:spPr>
          <a:xfrm>
            <a:off x="1259457" y="1025734"/>
            <a:ext cx="3554083" cy="3252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 средствами  декоративно-прикладного искусства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32386" y="1546284"/>
            <a:ext cx="3571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Автор :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Массова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О.Г.,  воспитатель   первой квалификационной категории МДОАУ  N 18 «Гнёздышко» </a:t>
            </a:r>
            <a:r>
              <a:rPr lang="ru-RU" sz="1800" dirty="0" err="1">
                <a:solidFill>
                  <a:schemeClr val="accen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г.Орска</a:t>
            </a:r>
            <a:r>
              <a:rPr lang="ru-RU" sz="1800" dirty="0">
                <a:solidFill>
                  <a:schemeClr val="accen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ru-RU" sz="1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2024</a:t>
            </a:r>
            <a:r>
              <a:rPr lang="ru-RU" sz="1800" dirty="0" smtClean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г</a:t>
            </a:r>
            <a:endParaRPr lang="ru-RU" sz="1800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772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/>
          <p:nvPr/>
        </p:nvSpPr>
        <p:spPr>
          <a:xfrm>
            <a:off x="752300" y="1179150"/>
            <a:ext cx="918600" cy="6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2" name="Google Shape;305;p33"/>
          <p:cNvSpPr txBox="1">
            <a:spLocks noGrp="1"/>
          </p:cNvSpPr>
          <p:nvPr>
            <p:ph type="title"/>
          </p:nvPr>
        </p:nvSpPr>
        <p:spPr>
          <a:xfrm>
            <a:off x="752299" y="-163904"/>
            <a:ext cx="4759979" cy="2907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sz="18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3683" y="526852"/>
            <a:ext cx="552090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</a:t>
            </a:r>
          </a:p>
          <a:p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Индивидуальная </a:t>
            </a:r>
            <a:r>
              <a:rPr lang="ru-R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– упражнения по прорисовыванию отдельных элементов росписи, подбор эскизов композиции, рассматривание альбомов с образцами декоративно-прикладного искусства, беседы. </a:t>
            </a:r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985" y="2191942"/>
            <a:ext cx="3849562" cy="254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>
            <a:spLocks noGrp="1"/>
          </p:cNvSpPr>
          <p:nvPr>
            <p:ph type="title"/>
          </p:nvPr>
        </p:nvSpPr>
        <p:spPr>
          <a:xfrm>
            <a:off x="0" y="-36723"/>
            <a:ext cx="3743862" cy="968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400" b="0" dirty="0" smtClean="0"/>
              <a:t/>
            </a:r>
            <a:br>
              <a:rPr lang="ru-RU" sz="1400" b="0" dirty="0" smtClean="0"/>
            </a:br>
            <a:r>
              <a:rPr lang="ru-RU" sz="1400" b="0" dirty="0"/>
              <a:t/>
            </a:r>
            <a:br>
              <a:rPr lang="ru-RU" sz="1400" b="0" dirty="0"/>
            </a:br>
            <a:r>
              <a:rPr lang="ru-RU" sz="1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41540" y="2781725"/>
            <a:ext cx="3071003" cy="1597500"/>
          </a:xfrm>
        </p:spPr>
        <p:txBody>
          <a:bodyPr/>
          <a:lstStyle/>
          <a:p>
            <a:pPr marL="14605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61732" y="13721"/>
            <a:ext cx="33573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Raleway" panose="020B0604020202020204" charset="-52"/>
            </a:endParaRPr>
          </a:p>
          <a:p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-52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2536" y="1242205"/>
            <a:ext cx="5115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Подгрупповая работа</a:t>
            </a:r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 – настольно-печатные дидактические игры, дидактические упражнения по составлению композиции, рисование элементов уральской 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росписи</a:t>
            </a:r>
          </a:p>
          <a:p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Игра «Лото»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62" y="1785668"/>
            <a:ext cx="2035329" cy="303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4" y="2594535"/>
            <a:ext cx="1846053" cy="222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94" y="2594535"/>
            <a:ext cx="1699404" cy="222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body" idx="1"/>
          </p:nvPr>
        </p:nvSpPr>
        <p:spPr>
          <a:xfrm>
            <a:off x="448574" y="189781"/>
            <a:ext cx="4275221" cy="1362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4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 рисование «Кузовок , сундучки украшенные уральской росписью»</a:t>
            </a:r>
            <a:endParaRPr sz="14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Google Shape;264;p28"/>
          <p:cNvSpPr txBox="1"/>
          <p:nvPr/>
        </p:nvSpPr>
        <p:spPr>
          <a:xfrm>
            <a:off x="3202795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rgbClr val="FFFFFF"/>
                </a:solidFill>
              </a:rPr>
              <a:t>Генеральный директор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3202795" y="3960772"/>
            <a:ext cx="15210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Человек 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5230277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rgbClr val="FFFFFF"/>
                </a:solidFill>
              </a:rPr>
              <a:t>Финансовый директор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5230277" y="3960772"/>
            <a:ext cx="15210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Человек 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7252904" y="3781738"/>
            <a:ext cx="1521000" cy="1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b="1">
                <a:solidFill>
                  <a:srgbClr val="FFFFFF"/>
                </a:solidFill>
              </a:rPr>
              <a:t>Коммерческий директор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7252929" y="3960772"/>
            <a:ext cx="15210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Человек 3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" name="Picture 3" descr="C:\Users\Алексей\Pictures\IMG_20221021_092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6" y="1440611"/>
            <a:ext cx="4543696" cy="33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лексей\Pictures\IMG_20221021_092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10" y="615963"/>
            <a:ext cx="3692800" cy="204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Алексей\Desktop\detsad-357225-15190163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38" y="2787806"/>
            <a:ext cx="2850132" cy="21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>
            <a:spLocks noGrp="1"/>
          </p:cNvSpPr>
          <p:nvPr>
            <p:ph type="body" idx="1"/>
          </p:nvPr>
        </p:nvSpPr>
        <p:spPr>
          <a:xfrm>
            <a:off x="189781" y="996632"/>
            <a:ext cx="3674853" cy="3747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1600" b="1" dirty="0">
                <a:solidFill>
                  <a:schemeClr val="bg2"/>
                </a:solidFill>
                <a:latin typeface="Raleway" panose="020B0604020202020204" charset="-52"/>
              </a:rPr>
              <a:t/>
            </a:r>
            <a:br>
              <a:rPr lang="ru-RU" sz="1600" b="1" dirty="0">
                <a:solidFill>
                  <a:schemeClr val="bg2"/>
                </a:solidFill>
                <a:latin typeface="Raleway" panose="020B0604020202020204" charset="-52"/>
              </a:rPr>
            </a:br>
            <a:r>
              <a:rPr lang="ru-RU" sz="1800" dirty="0" smtClean="0"/>
              <a:t> </a:t>
            </a:r>
            <a:endParaRPr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1516" y="646981"/>
            <a:ext cx="3382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-52"/>
              </a:rPr>
              <a:t>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4232" y="1035257"/>
            <a:ext cx="38473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7479" y="1984076"/>
            <a:ext cx="4822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альбома «Цветочные композиции», «Урало- Сибирская роспись»</a:t>
            </a:r>
            <a:endParaRPr lang="ru-R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Раскрашенные вручную картонные заготовки(разделочные доски, тарелки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Рисование «Кузовок»</a:t>
            </a:r>
            <a:endParaRPr lang="ru-R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Мини-музей декоративно-прикладного искусства</a:t>
            </a:r>
          </a:p>
          <a:p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Выставки детских работ 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«Роспись трафарета печка»</a:t>
            </a:r>
            <a:endParaRPr lang="ru-RU" sz="1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Просмотр мультимедийных презентаций</a:t>
            </a:r>
          </a:p>
          <a:p>
            <a:r>
              <a:rPr lang="ru-RU" sz="1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Дидактические игры «Составь узор по образцу», «Домино», «Лото».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>
            <a:spLocks noGrp="1"/>
          </p:cNvSpPr>
          <p:nvPr>
            <p:ph type="body" idx="1"/>
          </p:nvPr>
        </p:nvSpPr>
        <p:spPr>
          <a:xfrm>
            <a:off x="338779" y="1256423"/>
            <a:ext cx="3796500" cy="14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1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30" y="2183241"/>
            <a:ext cx="1769079" cy="249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80" y="195117"/>
            <a:ext cx="2947690" cy="483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46683"/>
            <a:ext cx="1834639" cy="242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673" y="1319842"/>
            <a:ext cx="3597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1" y="681486"/>
            <a:ext cx="2386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«Лото»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1" y="1319842"/>
            <a:ext cx="40285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Цель игры: Продолжать знакомство с урало-сибирской росписью, воспитывая эстетическое отношение к изделиям народных мастеров. 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993" y="444219"/>
            <a:ext cx="3300900" cy="2182565"/>
          </a:xfrm>
        </p:spPr>
        <p:txBody>
          <a:bodyPr/>
          <a:lstStyle/>
          <a:p>
            <a:r>
              <a:rPr lang="ru-RU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lang="ru-RU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альбомов по теме проекта</a:t>
            </a:r>
            <a:endParaRPr lang="ru-RU" sz="18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Алексей\Desktop\detsad-339020-1488366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38" y="774829"/>
            <a:ext cx="3680454" cy="325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лексей\Desktop\detsad-339020-1488366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2" y="1535502"/>
            <a:ext cx="3994030" cy="32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>
            <a:spLocks noGrp="1"/>
          </p:cNvSpPr>
          <p:nvPr>
            <p:ph type="title"/>
          </p:nvPr>
        </p:nvSpPr>
        <p:spPr>
          <a:xfrm>
            <a:off x="81190" y="1626656"/>
            <a:ext cx="3300900" cy="9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 </a:t>
            </a:r>
            <a:endParaRPr dirty="0"/>
          </a:p>
        </p:txBody>
      </p:sp>
      <p:sp>
        <p:nvSpPr>
          <p:cNvPr id="335" name="Google Shape;335;p37"/>
          <p:cNvSpPr txBox="1">
            <a:spLocks noGrp="1"/>
          </p:cNvSpPr>
          <p:nvPr>
            <p:ph type="body" idx="1"/>
          </p:nvPr>
        </p:nvSpPr>
        <p:spPr>
          <a:xfrm>
            <a:off x="498600" y="2011975"/>
            <a:ext cx="40734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94" name="Picture 2" descr="C:\Users\Алексей\Desktop\IMG_20221023_1943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7" y="1544128"/>
            <a:ext cx="4207499" cy="290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694" y="474453"/>
            <a:ext cx="3079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альбомов по теме </a:t>
            </a:r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и выставка книг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6068" y="1295176"/>
            <a:ext cx="2924354" cy="25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/>
          <p:nvPr/>
        </p:nvSpPr>
        <p:spPr>
          <a:xfrm>
            <a:off x="638550" y="1128425"/>
            <a:ext cx="1968300" cy="437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2" name="Google Shape;322;p35"/>
          <p:cNvSpPr txBox="1">
            <a:spLocks noGrp="1"/>
          </p:cNvSpPr>
          <p:nvPr>
            <p:ph type="body" idx="1"/>
          </p:nvPr>
        </p:nvSpPr>
        <p:spPr>
          <a:xfrm>
            <a:off x="288675" y="1399600"/>
            <a:ext cx="3498900" cy="2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500" dirty="0" smtClean="0">
                <a:latin typeface="Raleway"/>
                <a:ea typeface="Raleway"/>
                <a:cs typeface="Raleway"/>
                <a:sym typeface="Raleway"/>
              </a:rPr>
              <a:t>  .</a:t>
            </a:r>
            <a:endParaRPr sz="1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8189" y="556537"/>
            <a:ext cx="8214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Raleway" panose="020B0604020202020204" charset="-52"/>
              </a:rPr>
              <a:t> </a:t>
            </a:r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-52"/>
              </a:rPr>
              <a:t> </a:t>
            </a: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тоговое занятие «Роспись трафарета печка»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ексей\Desktop\0-02-05-7a1e76b3bac0ccac484b526be5c0de3328908831beac9ee4e73cdb7521217791_c460ed9cc14587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10" y="1026543"/>
            <a:ext cx="2529522" cy="33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ей\Desktop\0-02-05-f39723a267198c6103e3730d4ca0ed6c7955159c271dbd6aeee49d5fe907a5d6_c4d7d8e4e29065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9" y="1565825"/>
            <a:ext cx="3942271" cy="31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>
            <a:spLocks noGrp="1"/>
          </p:cNvSpPr>
          <p:nvPr>
            <p:ph type="body" idx="1"/>
          </p:nvPr>
        </p:nvSpPr>
        <p:spPr>
          <a:xfrm>
            <a:off x="846611" y="1323227"/>
            <a:ext cx="7588800" cy="28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100" dirty="0" smtClean="0"/>
              <a:t> </a:t>
            </a:r>
            <a:endParaRPr sz="21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3902" y="293298"/>
            <a:ext cx="45288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-52"/>
              </a:rPr>
              <a:t>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4483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лексей\Desktop\0-02-05-32c15395098489e52025b58d1e9cc7f39040f73dcd89b2485eccddf355c6861f_2ad4b2e1fe42e9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1" y="1699403"/>
            <a:ext cx="2813607" cy="22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ей\Desktop\0-02-05-cda34da81e18720030443425fd7a8bcc69e66425b3ce3074a08127052d9a97b4_5871652a024f39a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49" y="1606399"/>
            <a:ext cx="4356159" cy="27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title"/>
          </p:nvPr>
        </p:nvSpPr>
        <p:spPr>
          <a:xfrm>
            <a:off x="183075" y="612324"/>
            <a:ext cx="7688400" cy="4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 </a:t>
            </a:r>
            <a:endParaRPr sz="1000" dirty="0"/>
          </a:p>
        </p:txBody>
      </p:sp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962103" y="3274603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 smtClean="0"/>
              <a:t>  </a:t>
            </a:r>
            <a:endParaRPr sz="1000" dirty="0"/>
          </a:p>
        </p:txBody>
      </p:sp>
      <p:sp>
        <p:nvSpPr>
          <p:cNvPr id="238" name="Google Shape;238;p26"/>
          <p:cNvSpPr txBox="1">
            <a:spLocks noGrp="1"/>
          </p:cNvSpPr>
          <p:nvPr>
            <p:ph type="body" idx="4294967295"/>
          </p:nvPr>
        </p:nvSpPr>
        <p:spPr>
          <a:xfrm>
            <a:off x="962350" y="3626675"/>
            <a:ext cx="2238300" cy="9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/>
          </a:p>
        </p:txBody>
      </p:sp>
      <p:sp>
        <p:nvSpPr>
          <p:cNvPr id="242" name="Google Shape;242;p26"/>
          <p:cNvSpPr txBox="1">
            <a:spLocks noGrp="1"/>
          </p:cNvSpPr>
          <p:nvPr>
            <p:ph type="body" idx="4294967295"/>
          </p:nvPr>
        </p:nvSpPr>
        <p:spPr>
          <a:xfrm>
            <a:off x="3464300" y="2221854"/>
            <a:ext cx="22383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/>
          </a:p>
        </p:txBody>
      </p:sp>
      <p:sp>
        <p:nvSpPr>
          <p:cNvPr id="245" name="Google Shape;245;p26"/>
          <p:cNvSpPr/>
          <p:nvPr/>
        </p:nvSpPr>
        <p:spPr>
          <a:xfrm>
            <a:off x="6064033" y="3274596"/>
            <a:ext cx="219600" cy="936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6"/>
          <p:cNvSpPr txBox="1"/>
          <p:nvPr/>
        </p:nvSpPr>
        <p:spPr>
          <a:xfrm>
            <a:off x="861299" y="2591808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5856690" y="2591808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3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058" y="1352191"/>
            <a:ext cx="4615132" cy="34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0113" y="550351"/>
            <a:ext cx="594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</a:t>
            </a:r>
          </a:p>
          <a:p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заинтересовать ребенка искусством Урала»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4791" y="935503"/>
            <a:ext cx="3967092" cy="3742005"/>
          </a:xfrm>
        </p:spPr>
        <p:txBody>
          <a:bodyPr/>
          <a:lstStyle/>
          <a:p>
            <a:r>
              <a:rPr lang="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«Красота  родного края, открывается  благодаря сказке, фантазии, творчеству_ это  источник любви к  Родине.Понимание  и  чувствование величия, могущества Родины приходит  к человеку постепенно и имеет своими истоками красоту» </a:t>
            </a:r>
            <a:br>
              <a:rPr lang="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  <a:r>
              <a:rPr lang="ru-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слова </a:t>
            </a:r>
            <a:r>
              <a:rPr lang="ru-RU" sz="16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В.А.Сухомлинского</a:t>
            </a:r>
            <a:r>
              <a:rPr lang="ru-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нельзя точно отражают работу по патриотическому воспитанию</a:t>
            </a:r>
            <a:r>
              <a:rPr lang="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-52"/>
              </a:rPr>
              <a:t/>
            </a:r>
            <a:br>
              <a:rPr lang="ru" sz="16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Raleway" panose="020B0604020202020204" charset="-52"/>
              </a:rPr>
            </a:br>
            <a:endParaRPr lang="ru-RU" sz="1600" b="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97878" y="1444066"/>
            <a:ext cx="3442052" cy="3142002"/>
          </a:xfrm>
        </p:spPr>
        <p:txBody>
          <a:bodyPr/>
          <a:lstStyle/>
          <a:p>
            <a:pPr marL="146050" lvl="0" indent="0">
              <a:buNone/>
            </a:pPr>
            <a:r>
              <a:rPr lang="ru-RU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вы сумеете научить  ребёнка в детские годы ощущать  красоту,</a:t>
            </a:r>
            <a:r>
              <a:rPr lang="en-US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изумляться  дивным  творениям человеческих рук, красотой природы, то вырастите человека  с высокой культурой </a:t>
            </a:r>
            <a:r>
              <a:rPr lang="ru-RU" sz="1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чувств»</a:t>
            </a:r>
            <a:r>
              <a:rPr lang="ru-RU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36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6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>
            <a:spLocks noGrp="1"/>
          </p:cNvSpPr>
          <p:nvPr>
            <p:ph type="title"/>
          </p:nvPr>
        </p:nvSpPr>
        <p:spPr>
          <a:xfrm>
            <a:off x="441325" y="575125"/>
            <a:ext cx="2375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2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sz="20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Google Shape;328;p36"/>
          <p:cNvSpPr txBox="1">
            <a:spLocks noGrp="1"/>
          </p:cNvSpPr>
          <p:nvPr>
            <p:ph type="body" idx="1"/>
          </p:nvPr>
        </p:nvSpPr>
        <p:spPr>
          <a:xfrm>
            <a:off x="123600" y="1345721"/>
            <a:ext cx="9020400" cy="3141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1)Воспитанники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владеют знаниями об истории возникновения  Урало-Сибирской росписи, о характерных особенностях (элементы узора, цветовая гамма) и технике росписи.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2)Составляют узоры по мотивам уральской народной росписи.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3)Проявляют интерес к изделиям народных мастеров, уважение к народным умельцам, желание им подражать и создавать свои композиции.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4)Практически применяет знания о промысле Урало-Сибирской росписи  в разных видах деятельности.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5) Эмоционально реагирует на произведения декоративно-прикладного искусства.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Aft>
                <a:spcPts val="1600"/>
              </a:spcAft>
              <a:buNone/>
            </a:pPr>
            <a:endParaRPr lang="ru-RU" sz="14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Aft>
                <a:spcPts val="1600"/>
              </a:spcAft>
              <a:buNone/>
            </a:pPr>
            <a:endParaRPr lang="ru-RU" sz="14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spcAft>
                <a:spcPts val="1600"/>
              </a:spcAft>
              <a:buNone/>
            </a:pPr>
            <a:endParaRPr sz="14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000000"/>
                </a:solidFill>
              </a:rPr>
              <a:t>Спасибо!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03571" y="1042771"/>
            <a:ext cx="7688700" cy="10344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подрастающего поколения включает ,как основную задачу-патриотическое  воспитание у </a:t>
            </a:r>
            <a:r>
              <a:rPr lang="ru-RU" sz="1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.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формируется чувство гордости за своё Отечество, дружбы  между народами и национальностями, населяющими  нашу Родину, уважение к их национальному достоинству, национальной культуре.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1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является едва ли не одним из самых древних </a:t>
            </a:r>
            <a:r>
              <a:rPr lang="ru-RU" sz="16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составной </a:t>
            </a: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народного искусства. Изделия декоративно-прикладного искусства, с которыми мы знакомим   детей,   раскрывают  перед   ними   богатство   культуры народа, помогают им усвоить нравы, обычаи, передаваемые от поколения к поколению, учат понимать и любить прекрасное.  </a:t>
            </a:r>
          </a:p>
          <a:p>
            <a:pPr marL="146050" indent="0">
              <a:buNone/>
            </a:pPr>
            <a:endParaRPr lang="ru-RU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546" y="848396"/>
            <a:ext cx="3165600" cy="23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>
            <a:off x="717300" y="1049700"/>
            <a:ext cx="953400" cy="21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388189" y="457200"/>
            <a:ext cx="5184061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 smtClean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Мы </a:t>
            </a:r>
            <a:r>
              <a:rPr lang="ru" sz="16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живём на Урале, а значит мы должны знакомить детей с искусством уральских  мастеров, с художественной литературой ,приобщать детей к миру прекрасного.Этим самым  развивать  познавательную активность детей.Воспитывать  любовь  к народному  творчеству, уважение  к работе народных мастеров, эстетические </a:t>
            </a:r>
            <a:r>
              <a:rPr lang="ru" sz="1600" dirty="0" smtClean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 чувства.Обогащать  </a:t>
            </a:r>
            <a:r>
              <a:rPr lang="ru" sz="16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духовный мир ребёнка, делая его жизнь  яркой, полной впечатлениями, интересными событиями. </a:t>
            </a:r>
            <a:endParaRPr sz="1600" dirty="0"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Сегодня , сохраняя  традиции, поднимая    и восстанавливая  из руин  угасающие ремёсла, уральские мастера несут  всему миру славу славу о нашем крае, радуют  и удивляют своим  и искусством</a:t>
            </a:r>
            <a:endParaRPr sz="1600" dirty="0"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330413" y="493425"/>
            <a:ext cx="38934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истории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sz="2400" dirty="0"/>
          </a:p>
        </p:txBody>
      </p:sp>
      <p:sp>
        <p:nvSpPr>
          <p:cNvPr id="199" name="Google Shape;199;p21"/>
          <p:cNvSpPr txBox="1">
            <a:spLocks noGrp="1"/>
          </p:cNvSpPr>
          <p:nvPr>
            <p:ph type="body" idx="1"/>
          </p:nvPr>
        </p:nvSpPr>
        <p:spPr>
          <a:xfrm>
            <a:off x="120770" y="1216325"/>
            <a:ext cx="4018649" cy="21719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Урала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 получило распространение на Урале  в  17 веке, во время активного заселения этих земель выходцами  из Центральной  России и Поволжья .В окраске  и росписи  мастера  пользовались местными красителями : сажа, глина.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особую технику мазка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разбел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когда на края плоской кисти одновременно с белилами берётся вторая цветная краска.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расписывали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утварь ,наличники ,прялки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домах 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кое-где расписывались целые горницы.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029" y="848729"/>
            <a:ext cx="2483616" cy="165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44" y="2501660"/>
            <a:ext cx="2465144" cy="171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028" y="2501660"/>
            <a:ext cx="2483616" cy="166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90" y="848729"/>
            <a:ext cx="2469298" cy="165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>
            <a:spLocks noGrp="1"/>
          </p:cNvSpPr>
          <p:nvPr>
            <p:ph type="title"/>
          </p:nvPr>
        </p:nvSpPr>
        <p:spPr>
          <a:xfrm>
            <a:off x="393569" y="516393"/>
            <a:ext cx="3636600" cy="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310550" y="1483743"/>
            <a:ext cx="8350369" cy="4313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ru-RU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творчество и русские народные художественные традиции обладают удивительной способностью пробуждать в людях доброе начало. В наше время необходимость и потребность в содействии нравственному воспитанию дошкольников является приоритетной задачей. Ведь именно в дошкольном возрасте зарождаются патриотические чувства.  Русские народные промыслы развивают у детей художественный вкус, знакомят с декоративно-прикладным искусством, различают предметы народного творчества воображения, что так необходимо современным детям. </a:t>
            </a:r>
            <a:r>
              <a:rPr lang="ru-RU" sz="1600" b="1" i="1" dirty="0">
                <a:solidFill>
                  <a:srgbClr val="004C22"/>
                </a:solidFill>
                <a:latin typeface="Raleway" panose="020B0604020202020204" charset="-52"/>
                <a:cs typeface="Times New Roman" pitchFamily="18" charset="0"/>
              </a:rPr>
              <a:t/>
            </a:r>
            <a:br>
              <a:rPr lang="ru-RU" sz="1600" b="1" i="1" dirty="0">
                <a:solidFill>
                  <a:srgbClr val="004C22"/>
                </a:solidFill>
                <a:latin typeface="Raleway" panose="020B0604020202020204" charset="-52"/>
                <a:cs typeface="Times New Roman" pitchFamily="18" charset="0"/>
              </a:rPr>
            </a:br>
            <a:endParaRPr lang="ru-RU" sz="1600" b="1" dirty="0">
              <a:solidFill>
                <a:srgbClr val="004C22"/>
              </a:solidFill>
              <a:latin typeface="Raleway" panose="020B0604020202020204" charset="-52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>
            <a:spLocks noGrp="1"/>
          </p:cNvSpPr>
          <p:nvPr>
            <p:ph type="title"/>
          </p:nvPr>
        </p:nvSpPr>
        <p:spPr>
          <a:xfrm>
            <a:off x="428074" y="542272"/>
            <a:ext cx="3636600" cy="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310550" y="1483743"/>
            <a:ext cx="8350369" cy="4313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 algn="ctr">
              <a:buNone/>
            </a:pPr>
            <a:r>
              <a:rPr lang="ru-RU" sz="2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познавательного интереса к народной культуре, через ознакомление с декоративно - прикладным искусством и организацию художественно-продуктивной и творческой деятельности.</a:t>
            </a:r>
          </a:p>
          <a:p>
            <a:endParaRPr lang="ru-RU" sz="24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ru-RU" sz="2400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202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>
            <a:spLocks noGrp="1"/>
          </p:cNvSpPr>
          <p:nvPr>
            <p:ph type="title"/>
          </p:nvPr>
        </p:nvSpPr>
        <p:spPr>
          <a:xfrm>
            <a:off x="393569" y="516393"/>
            <a:ext cx="3636600" cy="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solidFill>
                <a:schemeClr val="bg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Google Shape;221;p24"/>
          <p:cNvSpPr txBox="1">
            <a:spLocks noGrp="1"/>
          </p:cNvSpPr>
          <p:nvPr>
            <p:ph type="body" idx="1"/>
          </p:nvPr>
        </p:nvSpPr>
        <p:spPr>
          <a:xfrm>
            <a:off x="310550" y="1483743"/>
            <a:ext cx="8350369" cy="4313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 smtClean="0">
                <a:latin typeface="Raleway" panose="020B0604020202020204" charset="-52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Познакомить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детей с историей возникновения, характерными особенностями Урало-Сибирской росписи, научить их рисованию элементов Урало-Сибирской росписи и применению их для украшения поделок;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Активизировать родителей на получение новых знаний об Урало-Сибирской росписи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Развивающие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творческое воображение детей.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желание исследовать, получать новые знания. 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Воспитательные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1600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Приобщать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детей к народному искусству родного края. </a:t>
            </a:r>
          </a:p>
          <a:p>
            <a:pPr>
              <a:buNone/>
            </a:pP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 dirty="0">
              <a:solidFill>
                <a:schemeClr val="bg2">
                  <a:lumMod val="75000"/>
                  <a:lumOff val="25000"/>
                </a:schemeClr>
              </a:solidFill>
              <a:latin typeface="Raleway" panose="020B0604020202020204" charset="-52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147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6209" y="578612"/>
            <a:ext cx="766025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 </a:t>
            </a:r>
          </a:p>
          <a:p>
            <a:endParaRPr lang="ru-RU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Выбор темы, обозначение проекта;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-Определение цели и задач проекта, его мотивации;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-Составлении плана работы над проектом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Деетельностный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информационных источников по вопросам;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систематизация материалов;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различных форм работы с детьми в ходе реализации проекта;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взаимодействия между участниками проекта;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 оказание помощи в изготовление продуктов проекта;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подбор необходимых материалов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Завершающий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-Доработка проекта  с учётом замечаний и пожеланий;</a:t>
            </a:r>
          </a:p>
          <a:p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-Мультимедийная презентация проекта.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746</Words>
  <Application>Microsoft Office PowerPoint</Application>
  <PresentationFormat>Экран (16:9)</PresentationFormat>
  <Paragraphs>116</Paragraphs>
  <Slides>21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Raleway</vt:lpstr>
      <vt:lpstr>Lato</vt:lpstr>
      <vt:lpstr>Streamline</vt:lpstr>
      <vt:lpstr>Презентация PowerPoint</vt:lpstr>
      <vt:lpstr>«Красота  родного края, открывается  благодаря сказке, фантазии, творчеству_ это  источник любви к  Родине.Понимание  и  чувствование величия, могущества Родины приходит  к человеку постепенно и имеет своими истоками красоту»  В.А. Сухомлинский  Эти слова В.А.Сухомлинского как нельзя точно отражают работу по патриотическому воспитанию </vt:lpstr>
      <vt:lpstr>Презентация PowerPoint</vt:lpstr>
      <vt:lpstr>Презентация PowerPoint</vt:lpstr>
      <vt:lpstr>Немного истории </vt:lpstr>
      <vt:lpstr>Актуальность: </vt:lpstr>
      <vt:lpstr>Цель: </vt:lpstr>
      <vt:lpstr>Задачи: </vt:lpstr>
      <vt:lpstr>Презентация PowerPoint</vt:lpstr>
      <vt:lpstr> </vt:lpstr>
      <vt:lpstr>   </vt:lpstr>
      <vt:lpstr>Презентация PowerPoint</vt:lpstr>
      <vt:lpstr>Презентация PowerPoint</vt:lpstr>
      <vt:lpstr>Презентация PowerPoint</vt:lpstr>
      <vt:lpstr>Создание  альбомов по теме проекта</vt:lpstr>
      <vt:lpstr> </vt:lpstr>
      <vt:lpstr>Презентация PowerPoint</vt:lpstr>
      <vt:lpstr>Презентация PowerPoint</vt:lpstr>
      <vt:lpstr> </vt:lpstr>
      <vt:lpstr> Заключение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Алексей</cp:lastModifiedBy>
  <cp:revision>50</cp:revision>
  <dcterms:modified xsi:type="dcterms:W3CDTF">2024-03-20T17:15:37Z</dcterms:modified>
</cp:coreProperties>
</file>