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4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6" autoAdjust="0"/>
  </p:normalViewPr>
  <p:slideViewPr>
    <p:cSldViewPr>
      <p:cViewPr varScale="1">
        <p:scale>
          <a:sx n="108" d="100"/>
          <a:sy n="108" d="100"/>
        </p:scale>
        <p:origin x="170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429264"/>
            <a:ext cx="7851648" cy="64294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eorgia" pitchFamily="18" charset="0"/>
              </a:rPr>
              <a:t/>
            </a:r>
            <a:br>
              <a:rPr lang="ru-RU" b="1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sz="4000" dirty="0" smtClean="0">
                <a:latin typeface="Georgia" pitchFamily="18" charset="0"/>
              </a:rPr>
              <a:t>«</a:t>
            </a:r>
            <a:r>
              <a:rPr lang="ru-RU" sz="4000" dirty="0" err="1">
                <a:latin typeface="Georgia" pitchFamily="18" charset="0"/>
              </a:rPr>
              <a:t>Командообразование</a:t>
            </a:r>
            <a:r>
              <a:rPr lang="ru-RU" sz="4000" dirty="0">
                <a:latin typeface="Georgia" pitchFamily="18" charset="0"/>
              </a:rPr>
              <a:t> и работа по </a:t>
            </a:r>
            <a:r>
              <a:rPr lang="ru-RU" sz="4000" dirty="0" smtClean="0">
                <a:latin typeface="Georgia" pitchFamily="18" charset="0"/>
              </a:rPr>
              <a:t>командному </a:t>
            </a:r>
            <a:r>
              <a:rPr lang="ru-RU" sz="4000" dirty="0">
                <a:latin typeface="Georgia" pitchFamily="18" charset="0"/>
              </a:rPr>
              <a:t>маршруту</a:t>
            </a:r>
            <a:r>
              <a:rPr lang="ru-RU" sz="4000" dirty="0" smtClean="0">
                <a:latin typeface="Georgia" pitchFamily="18" charset="0"/>
              </a:rPr>
              <a:t>,</a:t>
            </a:r>
            <a:r>
              <a:rPr lang="ru-RU" sz="4000" dirty="0">
                <a:latin typeface="Georgia" pitchFamily="18" charset="0"/>
              </a:rPr>
              <a:t> как</a:t>
            </a:r>
            <a:r>
              <a:rPr lang="ru-RU" sz="4000" dirty="0" smtClean="0">
                <a:latin typeface="Georgia" pitchFamily="18" charset="0"/>
              </a:rPr>
              <a:t> способ </a:t>
            </a:r>
            <a:r>
              <a:rPr lang="ru-RU" sz="4000" dirty="0">
                <a:latin typeface="Georgia" pitchFamily="18" charset="0"/>
              </a:rPr>
              <a:t>преодоления профессионального выгорания педагогов»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5072074"/>
            <a:ext cx="3914780" cy="1181096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Насырова Наталья Николаевна,</a:t>
            </a:r>
          </a:p>
          <a:p>
            <a:r>
              <a:rPr lang="ru-RU" sz="2000" dirty="0" smtClean="0">
                <a:latin typeface="Georgia" pitchFamily="18" charset="0"/>
              </a:rPr>
              <a:t>Абдулина Ольга Петровна,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Georgia" pitchFamily="18" charset="0"/>
              </a:rPr>
              <a:t>Русакова</a:t>
            </a: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Татьяна Викторовна,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МОАУ «СОШ № 52 г.Орска»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6" y="4158433"/>
            <a:ext cx="2904757" cy="254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3 ошибки в </a:t>
            </a:r>
            <a:r>
              <a:rPr lang="ru-RU" sz="3600" b="1" dirty="0" err="1">
                <a:latin typeface="Georgia" pitchFamily="18" charset="0"/>
              </a:rPr>
              <a:t>командообразовании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412776"/>
            <a:ext cx="3672408" cy="51125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1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Отсутствие руководителя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2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Использование </a:t>
            </a:r>
            <a:r>
              <a:rPr lang="ru-RU" sz="3000" dirty="0">
                <a:latin typeface="Georgia" pitchFamily="18" charset="0"/>
              </a:rPr>
              <a:t>идеи </a:t>
            </a:r>
            <a:r>
              <a:rPr lang="ru-RU" sz="3000" dirty="0" err="1" smtClean="0">
                <a:latin typeface="Georgia" pitchFamily="18" charset="0"/>
              </a:rPr>
              <a:t>командо</a:t>
            </a:r>
            <a:r>
              <a:rPr lang="ru-RU" sz="3000" dirty="0" smtClean="0">
                <a:latin typeface="Georgia" pitchFamily="18" charset="0"/>
              </a:rPr>
              <a:t>-образования </a:t>
            </a:r>
            <a:r>
              <a:rPr lang="ru-RU" sz="3000" dirty="0">
                <a:latin typeface="Georgia" pitchFamily="18" charset="0"/>
              </a:rPr>
              <a:t>без предоставления сотрудникам каких-либо выгод от </a:t>
            </a:r>
            <a:r>
              <a:rPr lang="ru-RU" sz="3000" dirty="0" smtClean="0">
                <a:latin typeface="Georgia" pitchFamily="18" charset="0"/>
              </a:rPr>
              <a:t>нее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3.	Несоблюдение личных границ сотрудников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8274"/>
            <a:ext cx="5983060" cy="64807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4. Практическая </a:t>
            </a:r>
            <a:r>
              <a:rPr lang="ru-RU" sz="3600" b="1" dirty="0" smtClean="0">
                <a:latin typeface="Georgia" pitchFamily="18" charset="0"/>
              </a:rPr>
              <a:t>часть «Зимнее путешествие»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2636912"/>
            <a:ext cx="4104456" cy="38884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1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Знакомство </a:t>
            </a:r>
            <a:r>
              <a:rPr lang="ru-RU" sz="3000" dirty="0">
                <a:latin typeface="Georgia" pitchFamily="18" charset="0"/>
              </a:rPr>
              <a:t>«Мы идем в поход</a:t>
            </a:r>
            <a:r>
              <a:rPr lang="ru-RU" sz="3000" dirty="0" smtClean="0">
                <a:latin typeface="Georgia" pitchFamily="18" charset="0"/>
              </a:rPr>
              <a:t>»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«Животные» на спине</a:t>
            </a:r>
            <a:r>
              <a:rPr lang="ru-RU" sz="3000" dirty="0" smtClean="0">
                <a:latin typeface="Georgia" pitchFamily="18" charset="0"/>
              </a:rPr>
              <a:t>»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3.	«Необычное знакомство</a:t>
            </a:r>
            <a:r>
              <a:rPr lang="ru-RU" sz="3000" dirty="0" smtClean="0">
                <a:latin typeface="Georgia" pitchFamily="18" charset="0"/>
              </a:rPr>
              <a:t>»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4.	«Расшифруй </a:t>
            </a:r>
            <a:r>
              <a:rPr lang="ru-RU" sz="3000" dirty="0" smtClean="0">
                <a:latin typeface="Georgia" pitchFamily="18" charset="0"/>
              </a:rPr>
              <a:t>словечко»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5.«Минутка</a:t>
            </a:r>
            <a:r>
              <a:rPr lang="ru-RU" sz="3000" dirty="0">
                <a:latin typeface="Georgia" pitchFamily="18" charset="0"/>
              </a:rPr>
              <a:t>»</a:t>
            </a:r>
            <a:endParaRPr lang="ru-RU" sz="3000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0848"/>
            <a:ext cx="4643315" cy="3816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27" y="150184"/>
            <a:ext cx="2546513" cy="21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Georgia" pitchFamily="18" charset="0"/>
              </a:rPr>
              <a:t>Рефлексия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427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643866" cy="4777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7259880" cy="1143000"/>
          </a:xfrm>
        </p:spPr>
        <p:txBody>
          <a:bodyPr>
            <a:noAutofit/>
          </a:bodyPr>
          <a:lstStyle/>
          <a:p>
            <a:pPr algn="r"/>
            <a:r>
              <a:rPr lang="ru-RU" sz="4400" dirty="0" smtClean="0">
                <a:latin typeface="Georgia" pitchFamily="18" charset="0"/>
              </a:rPr>
              <a:t>«</a:t>
            </a:r>
            <a:r>
              <a:rPr lang="ru-RU" sz="4400" dirty="0">
                <a:latin typeface="Georgia" pitchFamily="18" charset="0"/>
              </a:rPr>
              <a:t>Собраться вместе — это начало. Оставаться вместе — это прогресс. Работать вместе — это успех» </a:t>
            </a:r>
            <a:r>
              <a:rPr lang="ru-RU" sz="4400" dirty="0" smtClean="0">
                <a:latin typeface="Georgia" pitchFamily="18" charset="0"/>
              </a:rPr>
              <a:t/>
            </a:r>
            <a:br>
              <a:rPr lang="ru-RU" sz="4400" dirty="0" smtClean="0">
                <a:latin typeface="Georgia" pitchFamily="18" charset="0"/>
              </a:rPr>
            </a:br>
            <a:r>
              <a:rPr lang="ru-RU" sz="4400" dirty="0" smtClean="0">
                <a:latin typeface="Georgia" pitchFamily="18" charset="0"/>
              </a:rPr>
              <a:t>(</a:t>
            </a:r>
            <a:r>
              <a:rPr lang="ru-RU" sz="4400" dirty="0">
                <a:latin typeface="Georgia" pitchFamily="18" charset="0"/>
              </a:rPr>
              <a:t>Генри Форд</a:t>
            </a:r>
            <a:r>
              <a:rPr lang="ru-RU" sz="4800" dirty="0">
                <a:latin typeface="Georgia" pitchFamily="18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3656" y="4221088"/>
            <a:ext cx="1659630" cy="2457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13" y="141441"/>
            <a:ext cx="8553429" cy="2292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076" y="74238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b="1" i="1" dirty="0" smtClean="0">
                <a:latin typeface="Georgia" pitchFamily="18" charset="0"/>
              </a:rPr>
              <a:t>2.</a:t>
            </a:r>
            <a:r>
              <a:rPr lang="ru-RU" sz="4400" dirty="0" smtClean="0">
                <a:latin typeface="Georgia" pitchFamily="18" charset="0"/>
              </a:rPr>
              <a:t> </a:t>
            </a:r>
            <a:r>
              <a:rPr lang="ru-RU" sz="3600" b="1" dirty="0" smtClean="0">
                <a:latin typeface="Georgia" pitchFamily="18" charset="0"/>
              </a:rPr>
              <a:t>Теоретический аспект проблемы </a:t>
            </a:r>
            <a:r>
              <a:rPr lang="ru-RU" sz="3600" b="1" dirty="0" err="1" smtClean="0">
                <a:latin typeface="Georgia" pitchFamily="18" charset="0"/>
              </a:rPr>
              <a:t>Русакова</a:t>
            </a:r>
            <a:r>
              <a:rPr lang="ru-RU" sz="3600" b="1" dirty="0" smtClean="0">
                <a:latin typeface="Georgia" pitchFamily="18" charset="0"/>
              </a:rPr>
              <a:t> Т.В.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2376" y="1484784"/>
            <a:ext cx="5826224" cy="51408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dirty="0">
                <a:latin typeface="Georgia" pitchFamily="18" charset="0"/>
              </a:rPr>
              <a:t>Понятие «</a:t>
            </a:r>
            <a:r>
              <a:rPr lang="ru-RU" sz="3000" dirty="0" err="1">
                <a:latin typeface="Georgia" pitchFamily="18" charset="0"/>
              </a:rPr>
              <a:t>командообразование</a:t>
            </a:r>
            <a:r>
              <a:rPr lang="ru-RU" sz="3000" dirty="0">
                <a:latin typeface="Georgia" pitchFamily="18" charset="0"/>
              </a:rPr>
              <a:t>» пришло в русский язык с английского. «</a:t>
            </a:r>
            <a:r>
              <a:rPr lang="ru-RU" sz="3000" dirty="0" err="1">
                <a:latin typeface="Georgia" pitchFamily="18" charset="0"/>
              </a:rPr>
              <a:t>Тeam</a:t>
            </a:r>
            <a:r>
              <a:rPr lang="ru-RU" sz="3000" dirty="0">
                <a:latin typeface="Georgia" pitchFamily="18" charset="0"/>
              </a:rPr>
              <a:t> </a:t>
            </a:r>
            <a:r>
              <a:rPr lang="ru-RU" sz="3000" dirty="0" err="1">
                <a:latin typeface="Georgia" pitchFamily="18" charset="0"/>
              </a:rPr>
              <a:t>building</a:t>
            </a:r>
            <a:r>
              <a:rPr lang="ru-RU" sz="3000" dirty="0">
                <a:latin typeface="Georgia" pitchFamily="18" charset="0"/>
              </a:rPr>
              <a:t>» можно перевести как: «построение команды</a:t>
            </a:r>
            <a:r>
              <a:rPr lang="ru-RU" sz="3000" dirty="0" smtClean="0">
                <a:latin typeface="Georgia" pitchFamily="18" charset="0"/>
              </a:rPr>
              <a:t>».</a:t>
            </a:r>
          </a:p>
          <a:p>
            <a:pPr marL="0" indent="0" algn="ctr">
              <a:buNone/>
            </a:pPr>
            <a:r>
              <a:rPr lang="ru-RU" sz="3000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Командообразование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состоит из 3 элементов: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	Развитие умения работать в команде.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Формирование </a:t>
            </a:r>
            <a:r>
              <a:rPr lang="ru-RU" sz="3000" dirty="0">
                <a:latin typeface="Georgia" pitchFamily="18" charset="0"/>
              </a:rPr>
              <a:t>коллектива.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Поднятие </a:t>
            </a:r>
            <a:r>
              <a:rPr lang="ru-RU" sz="3000" dirty="0">
                <a:latin typeface="Georgia" pitchFamily="18" charset="0"/>
              </a:rPr>
              <a:t>командного духа.</a:t>
            </a:r>
          </a:p>
          <a:p>
            <a:pPr algn="ctr"/>
            <a:endParaRPr lang="ru-RU" sz="3000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963" t="4121" r="7325" b="7955"/>
          <a:stretch/>
        </p:blipFill>
        <p:spPr>
          <a:xfrm>
            <a:off x="502076" y="2285984"/>
            <a:ext cx="270030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i="1" dirty="0" smtClean="0">
                <a:latin typeface="Georgia" pitchFamily="18" charset="0"/>
              </a:rPr>
              <a:t>2.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b="1" dirty="0" smtClean="0">
                <a:latin typeface="Georgia" pitchFamily="18" charset="0"/>
              </a:rPr>
              <a:t>Теоретический аспект проблемы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052736"/>
            <a:ext cx="5968768" cy="56886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Цель </a:t>
            </a:r>
            <a:r>
              <a:rPr lang="ru-RU" sz="3000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командообразования</a:t>
            </a:r>
            <a:r>
              <a:rPr lang="ru-RU" sz="3000" dirty="0">
                <a:solidFill>
                  <a:srgbClr val="0070C0"/>
                </a:solidFill>
                <a:latin typeface="Georgia" pitchFamily="18" charset="0"/>
              </a:rPr>
              <a:t>:</a:t>
            </a:r>
            <a:r>
              <a:rPr lang="ru-RU" sz="3000" dirty="0">
                <a:latin typeface="Georgia" pitchFamily="18" charset="0"/>
              </a:rPr>
              <a:t> </a:t>
            </a:r>
            <a:r>
              <a:rPr lang="ru-RU" sz="3000" dirty="0" smtClean="0">
                <a:latin typeface="Georgia" pitchFamily="18" charset="0"/>
              </a:rPr>
              <a:t>сплотить </a:t>
            </a:r>
            <a:r>
              <a:rPr lang="ru-RU" sz="3000" dirty="0">
                <a:latin typeface="Georgia" pitchFamily="18" charset="0"/>
              </a:rPr>
              <a:t>коллектив, </a:t>
            </a:r>
            <a:r>
              <a:rPr lang="ru-RU" sz="3000" dirty="0" smtClean="0">
                <a:latin typeface="Georgia" pitchFamily="18" charset="0"/>
              </a:rPr>
              <a:t>поднять </a:t>
            </a:r>
            <a:r>
              <a:rPr lang="ru-RU" sz="3000" dirty="0">
                <a:latin typeface="Georgia" pitchFamily="18" charset="0"/>
              </a:rPr>
              <a:t>командный </a:t>
            </a:r>
            <a:r>
              <a:rPr lang="ru-RU" sz="3000" dirty="0" smtClean="0">
                <a:latin typeface="Georgia" pitchFamily="18" charset="0"/>
              </a:rPr>
              <a:t>дух</a:t>
            </a:r>
          </a:p>
          <a:p>
            <a:pPr algn="ctr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Задачи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: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Сформировать </a:t>
            </a:r>
            <a:r>
              <a:rPr lang="ru-RU" sz="3000" dirty="0">
                <a:latin typeface="Georgia" pitchFamily="18" charset="0"/>
              </a:rPr>
              <a:t>у работников умение эффективно общаться, </a:t>
            </a:r>
            <a:r>
              <a:rPr lang="ru-RU" sz="3000" dirty="0" smtClean="0">
                <a:latin typeface="Georgia" pitchFamily="18" charset="0"/>
              </a:rPr>
              <a:t>решать </a:t>
            </a:r>
            <a:r>
              <a:rPr lang="ru-RU" sz="3000" dirty="0">
                <a:latin typeface="Georgia" pitchFamily="18" charset="0"/>
              </a:rPr>
              <a:t>самые разные проблемы.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Повысить </a:t>
            </a:r>
            <a:r>
              <a:rPr lang="ru-RU" sz="3000" dirty="0">
                <a:latin typeface="Georgia" pitchFamily="18" charset="0"/>
              </a:rPr>
              <a:t>уровень внутренней индивидуальной ответственности </a:t>
            </a:r>
            <a:r>
              <a:rPr lang="ru-RU" sz="3000" dirty="0" smtClean="0">
                <a:latin typeface="Georgia" pitchFamily="18" charset="0"/>
              </a:rPr>
              <a:t>сотрудника.</a:t>
            </a:r>
            <a:endParaRPr lang="ru-RU" sz="3000" dirty="0">
              <a:latin typeface="Georgia" pitchFamily="18" charset="0"/>
            </a:endParaRPr>
          </a:p>
          <a:p>
            <a:pPr algn="ctr"/>
            <a:r>
              <a:rPr lang="ru-RU" sz="3000" dirty="0" smtClean="0">
                <a:latin typeface="Georgia" pitchFamily="18" charset="0"/>
              </a:rPr>
              <a:t>Добиться </a:t>
            </a:r>
            <a:r>
              <a:rPr lang="ru-RU" sz="3000" dirty="0">
                <a:latin typeface="Georgia" pitchFamily="18" charset="0"/>
              </a:rPr>
              <a:t>единства.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Развить </a:t>
            </a:r>
            <a:r>
              <a:rPr lang="ru-RU" sz="3000" dirty="0">
                <a:latin typeface="Georgia" pitchFamily="18" charset="0"/>
              </a:rPr>
              <a:t>командный дух и улучшить корпоративную культуру.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Повысить </a:t>
            </a:r>
            <a:r>
              <a:rPr lang="ru-RU" sz="3000" dirty="0">
                <a:latin typeface="Georgia" pitchFamily="18" charset="0"/>
              </a:rPr>
              <a:t>КПД при выполнении любой задачи.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Развивать </a:t>
            </a:r>
            <a:r>
              <a:rPr lang="ru-RU" sz="3000" dirty="0">
                <a:latin typeface="Georgia" pitchFamily="18" charset="0"/>
              </a:rPr>
              <a:t>умения работать в команде.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Формировать коллектив.</a:t>
            </a:r>
            <a:endParaRPr lang="ru-RU" sz="3000" dirty="0">
              <a:latin typeface="Georgia" pitchFamily="18" charset="0"/>
            </a:endParaRPr>
          </a:p>
          <a:p>
            <a:pPr algn="ctr"/>
            <a:r>
              <a:rPr lang="ru-RU" sz="3000" dirty="0" smtClean="0">
                <a:latin typeface="Georgia" pitchFamily="18" charset="0"/>
              </a:rPr>
              <a:t>Поднять командный дух.</a:t>
            </a:r>
            <a:endParaRPr lang="ru-RU" sz="3000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9760" b="23541"/>
          <a:stretch/>
        </p:blipFill>
        <p:spPr>
          <a:xfrm>
            <a:off x="251520" y="4581128"/>
            <a:ext cx="2921000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771" r="9118"/>
          <a:stretch/>
        </p:blipFill>
        <p:spPr>
          <a:xfrm>
            <a:off x="426864" y="1778833"/>
            <a:ext cx="2632968" cy="22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i="1" dirty="0" smtClean="0">
                <a:latin typeface="Georgia" pitchFamily="18" charset="0"/>
              </a:rPr>
              <a:t>7 принципов </a:t>
            </a:r>
            <a:r>
              <a:rPr lang="ru-RU" sz="3600" b="1" i="1" dirty="0" err="1" smtClean="0">
                <a:latin typeface="Georgia" pitchFamily="18" charset="0"/>
              </a:rPr>
              <a:t>командообразования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1052736"/>
            <a:ext cx="5392704" cy="5688632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Georgia" pitchFamily="18" charset="0"/>
              </a:rPr>
              <a:t>1. </a:t>
            </a:r>
            <a:r>
              <a:rPr lang="ru-RU" sz="3000" dirty="0" smtClean="0">
                <a:latin typeface="Georgia" pitchFamily="18" charset="0"/>
              </a:rPr>
              <a:t>Целеполагание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2.	Коллективное достижение </a:t>
            </a:r>
            <a:r>
              <a:rPr lang="ru-RU" sz="3000" dirty="0" smtClean="0">
                <a:latin typeface="Georgia" pitchFamily="18" charset="0"/>
              </a:rPr>
              <a:t>результата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3.	Личная ответственность перед </a:t>
            </a:r>
            <a:r>
              <a:rPr lang="ru-RU" sz="3000" dirty="0" smtClean="0">
                <a:latin typeface="Georgia" pitchFamily="18" charset="0"/>
              </a:rPr>
              <a:t>командой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4.	</a:t>
            </a:r>
            <a:r>
              <a:rPr lang="ru-RU" sz="3000" dirty="0" smtClean="0">
                <a:latin typeface="Georgia" pitchFamily="18" charset="0"/>
              </a:rPr>
              <a:t>Стимуляция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5.	Профессиональный </a:t>
            </a:r>
            <a:r>
              <a:rPr lang="ru-RU" sz="3000" dirty="0" smtClean="0">
                <a:latin typeface="Georgia" pitchFamily="18" charset="0"/>
              </a:rPr>
              <a:t>рост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6.	</a:t>
            </a:r>
            <a:r>
              <a:rPr lang="ru-RU" sz="3000" dirty="0" smtClean="0">
                <a:latin typeface="Georgia" pitchFamily="18" charset="0"/>
              </a:rPr>
              <a:t>Креативность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7.	Продуктивность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6" y="1844824"/>
            <a:ext cx="3719550" cy="37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0182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3. Работа по командному </a:t>
            </a:r>
            <a:r>
              <a:rPr lang="ru-RU" sz="3600" b="1" dirty="0" smtClean="0">
                <a:latin typeface="Georgia" pitchFamily="18" charset="0"/>
              </a:rPr>
              <a:t>маршруту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Абдулина О.П.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77661"/>
            <a:ext cx="4816640" cy="540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ПРАВИЛА: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Озвучивайте свои </a:t>
            </a:r>
            <a:r>
              <a:rPr lang="ru-RU" sz="3000" dirty="0" smtClean="0">
                <a:latin typeface="Georgia" pitchFamily="18" charset="0"/>
              </a:rPr>
              <a:t>ожидания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Уважайте каждого участника </a:t>
            </a:r>
            <a:r>
              <a:rPr lang="ru-RU" sz="3000" dirty="0" smtClean="0">
                <a:latin typeface="Georgia" pitchFamily="18" charset="0"/>
              </a:rPr>
              <a:t>команды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Поощряйте </a:t>
            </a:r>
            <a:r>
              <a:rPr lang="ru-RU" sz="3000" dirty="0" smtClean="0">
                <a:latin typeface="Georgia" pitchFamily="18" charset="0"/>
              </a:rPr>
              <a:t>общение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Сфокусируйтесь на </a:t>
            </a:r>
            <a:r>
              <a:rPr lang="ru-RU" sz="3000" dirty="0" smtClean="0">
                <a:latin typeface="Georgia" pitchFamily="18" charset="0"/>
              </a:rPr>
              <a:t>позитиве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Общайтесь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Поощряйте хорошую работу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342" r="9994" b="4780"/>
          <a:stretch/>
        </p:blipFill>
        <p:spPr>
          <a:xfrm>
            <a:off x="5148064" y="1847718"/>
            <a:ext cx="358156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7768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4 </a:t>
            </a:r>
            <a:r>
              <a:rPr lang="ru-RU" sz="3600" b="1" dirty="0">
                <a:latin typeface="Georgia" pitchFamily="18" charset="0"/>
              </a:rPr>
              <a:t>основных </a:t>
            </a:r>
            <a:r>
              <a:rPr lang="ru-RU" sz="3600" b="1" dirty="0" smtClean="0">
                <a:latin typeface="Georgia" pitchFamily="18" charset="0"/>
              </a:rPr>
              <a:t>способа формирования </a:t>
            </a:r>
            <a:r>
              <a:rPr lang="ru-RU" sz="3600" b="1" dirty="0" err="1">
                <a:latin typeface="Georgia" pitchFamily="18" charset="0"/>
              </a:rPr>
              <a:t>командообразования</a:t>
            </a:r>
            <a:r>
              <a:rPr lang="ru-RU" sz="3600" b="1" dirty="0">
                <a:latin typeface="Georgia" pitchFamily="18" charset="0"/>
              </a:rPr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05064"/>
            <a:ext cx="8777080" cy="27363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Метод целеполагания</a:t>
            </a:r>
          </a:p>
          <a:p>
            <a:pPr algn="ctr"/>
            <a:r>
              <a:rPr lang="ru-RU" sz="3000" dirty="0" err="1">
                <a:latin typeface="Georgia" pitchFamily="18" charset="0"/>
              </a:rPr>
              <a:t>Интерперсональный</a:t>
            </a:r>
            <a:r>
              <a:rPr lang="ru-RU" sz="3000" dirty="0">
                <a:latin typeface="Georgia" pitchFamily="18" charset="0"/>
              </a:rPr>
              <a:t>, или межличностный, </a:t>
            </a:r>
            <a:r>
              <a:rPr lang="ru-RU" sz="3000" dirty="0" smtClean="0">
                <a:latin typeface="Georgia" pitchFamily="18" charset="0"/>
              </a:rPr>
              <a:t>подход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Ролевой </a:t>
            </a:r>
            <a:r>
              <a:rPr lang="ru-RU" sz="3000" dirty="0" smtClean="0">
                <a:latin typeface="Georgia" pitchFamily="18" charset="0"/>
              </a:rPr>
              <a:t>метод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Подход, ориентированный на решение проблем внутри команды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340768"/>
            <a:ext cx="4176464" cy="29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8 этапов командного маршрута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268760"/>
            <a:ext cx="4816640" cy="532859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1. Комплектование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2. Знакомство </a:t>
            </a:r>
            <a:r>
              <a:rPr lang="ru-RU" sz="3000" dirty="0">
                <a:latin typeface="Georgia" pitchFamily="18" charset="0"/>
              </a:rPr>
              <a:t>и его </a:t>
            </a:r>
            <a:r>
              <a:rPr lang="ru-RU" sz="3000" dirty="0" smtClean="0">
                <a:latin typeface="Georgia" pitchFamily="18" charset="0"/>
              </a:rPr>
              <a:t>углубление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3. </a:t>
            </a:r>
            <a:r>
              <a:rPr lang="ru-RU" sz="3000" dirty="0" err="1" smtClean="0">
                <a:latin typeface="Georgia" pitchFamily="18" charset="0"/>
              </a:rPr>
              <a:t>Институализация</a:t>
            </a:r>
            <a:endParaRPr lang="ru-RU" sz="3000" dirty="0" smtClean="0">
              <a:latin typeface="Georgia" pitchFamily="18" charset="0"/>
            </a:endParaRPr>
          </a:p>
          <a:p>
            <a:pPr algn="ctr"/>
            <a:r>
              <a:rPr lang="ru-RU" sz="3000" dirty="0">
                <a:latin typeface="Georgia" pitchFamily="18" charset="0"/>
              </a:rPr>
              <a:t>4. Установка общего </a:t>
            </a:r>
            <a:r>
              <a:rPr lang="ru-RU" sz="3000" dirty="0" smtClean="0">
                <a:latin typeface="Georgia" pitchFamily="18" charset="0"/>
              </a:rPr>
              <a:t>видения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5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Позиционирование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6.Выполнение 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7. </a:t>
            </a:r>
            <a:r>
              <a:rPr lang="ru-RU" sz="3000" dirty="0" smtClean="0">
                <a:latin typeface="Georgia" pitchFamily="18" charset="0"/>
              </a:rPr>
              <a:t>Анализ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8. Разработка дальнейших действий с учетом результата рефлексии предыдущего этапа</a:t>
            </a:r>
          </a:p>
          <a:p>
            <a:pPr algn="ctr"/>
            <a:endParaRPr lang="ru-RU" sz="3000" dirty="0" smtClean="0">
              <a:latin typeface="Georgia" pitchFamily="18" charset="0"/>
            </a:endParaRPr>
          </a:p>
          <a:p>
            <a:pPr algn="ctr"/>
            <a:endParaRPr lang="ru-RU" sz="3000" dirty="0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399" r="15203"/>
          <a:stretch/>
        </p:blipFill>
        <p:spPr>
          <a:xfrm>
            <a:off x="467544" y="1065461"/>
            <a:ext cx="3992957" cy="53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3 вида инструментов </a:t>
            </a:r>
            <a:r>
              <a:rPr lang="ru-RU" sz="3600" b="1" dirty="0" err="1">
                <a:latin typeface="Georgia" pitchFamily="18" charset="0"/>
              </a:rPr>
              <a:t>командообразования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4437112"/>
            <a:ext cx="6912768" cy="338437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1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Соревнования </a:t>
            </a:r>
            <a:r>
              <a:rPr lang="ru-RU" sz="3000" dirty="0">
                <a:latin typeface="Georgia" pitchFamily="18" charset="0"/>
              </a:rPr>
              <a:t>и «выживание</a:t>
            </a:r>
            <a:r>
              <a:rPr lang="ru-RU" sz="3000" dirty="0" smtClean="0">
                <a:latin typeface="Georgia" pitchFamily="18" charset="0"/>
              </a:rPr>
              <a:t>»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2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Интеллектуальные мероприятия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3</a:t>
            </a:r>
            <a:r>
              <a:rPr lang="ru-RU" sz="3000" dirty="0">
                <a:latin typeface="Georgia" pitchFamily="18" charset="0"/>
              </a:rPr>
              <a:t>. </a:t>
            </a:r>
            <a:r>
              <a:rPr lang="ru-RU" sz="3000" dirty="0" smtClean="0">
                <a:latin typeface="Georgia" pitchFamily="18" charset="0"/>
              </a:rPr>
              <a:t>Творческие </a:t>
            </a:r>
            <a:r>
              <a:rPr lang="ru-RU" sz="3000" dirty="0">
                <a:latin typeface="Georgia" pitchFamily="18" charset="0"/>
              </a:rPr>
              <a:t>мероприятия</a:t>
            </a:r>
            <a:endParaRPr lang="ru-RU" sz="3000" dirty="0" smtClean="0">
              <a:latin typeface="Georgia" pitchFamily="18" charset="0"/>
            </a:endParaRPr>
          </a:p>
          <a:p>
            <a:pPr algn="ctr"/>
            <a:endParaRPr lang="ru-RU" sz="3000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595" b="14558"/>
          <a:stretch/>
        </p:blipFill>
        <p:spPr>
          <a:xfrm>
            <a:off x="525260" y="1268760"/>
            <a:ext cx="758492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797</TotalTime>
  <Words>305</Words>
  <Application>Microsoft Office PowerPoint</Application>
  <PresentationFormat>Экран (4:3)</PresentationFormat>
  <Paragraphs>69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Constantia</vt:lpstr>
      <vt:lpstr>Georgia</vt:lpstr>
      <vt:lpstr>Wingdings 2</vt:lpstr>
      <vt:lpstr>Поток</vt:lpstr>
      <vt:lpstr>       «Командообразование и работа по командному маршруту, как способ преодоления профессионального выгорания педагогов»  </vt:lpstr>
      <vt:lpstr>«Собраться вместе — это начало. Оставаться вместе — это прогресс. Работать вместе — это успех»  (Генри Форд)</vt:lpstr>
      <vt:lpstr>2. Теоретический аспект проблемы Русакова Т.В. </vt:lpstr>
      <vt:lpstr>2. Теоретический аспект проблемы </vt:lpstr>
      <vt:lpstr>7 принципов командообразования </vt:lpstr>
      <vt:lpstr>3. Работа по командному маршруту Абдулина О.П. </vt:lpstr>
      <vt:lpstr>4 основных способа формирования командообразования:</vt:lpstr>
      <vt:lpstr>8 этапов командного маршрута</vt:lpstr>
      <vt:lpstr>3 вида инструментов командообразования</vt:lpstr>
      <vt:lpstr>3 ошибки в командообразовании</vt:lpstr>
      <vt:lpstr>4. Практическая часть «Зимнее путешествие»</vt:lpstr>
      <vt:lpstr>Рефлексия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 по картинке, который покажет насколько Вы стрессоустойчивы </dc:title>
  <dc:creator>Воронцова</dc:creator>
  <cp:lastModifiedBy>Воспитатель</cp:lastModifiedBy>
  <cp:revision>26</cp:revision>
  <dcterms:created xsi:type="dcterms:W3CDTF">2024-10-24T10:11:24Z</dcterms:created>
  <dcterms:modified xsi:type="dcterms:W3CDTF">2025-02-14T07:50:18Z</dcterms:modified>
</cp:coreProperties>
</file>