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53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7" r:id="rId12"/>
    <p:sldId id="265" r:id="rId13"/>
    <p:sldId id="266" r:id="rId14"/>
    <p:sldId id="281" r:id="rId15"/>
    <p:sldId id="275" r:id="rId16"/>
    <p:sldId id="274" r:id="rId17"/>
    <p:sldId id="276" r:id="rId18"/>
    <p:sldId id="277" r:id="rId19"/>
    <p:sldId id="278" r:id="rId20"/>
    <p:sldId id="279" r:id="rId21"/>
    <p:sldId id="280" r:id="rId22"/>
  </p:sldIdLst>
  <p:sldSz cx="14630400" cy="8229600"/>
  <p:notesSz cx="8229600" cy="14630400"/>
  <p:embeddedFontLst>
    <p:embeddedFont>
      <p:font typeface="Trebuchet MS" panose="020B0603020202020204" pitchFamily="34" charset="0"/>
      <p:regular r:id="rId24"/>
      <p:bold r:id="rId25"/>
      <p:italic r:id="rId26"/>
      <p:boldItalic r:id="rId27"/>
    </p:embeddedFont>
    <p:embeddedFont>
      <p:font typeface="Georgia" panose="02040502050405020303" pitchFamily="18" charset="0"/>
      <p:regular r:id="rId28"/>
      <p:bold r:id="rId29"/>
      <p:italic r:id="rId30"/>
      <p:boldItalic r:id="rId31"/>
    </p:embeddedFont>
    <p:embeddedFont>
      <p:font typeface="Inter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465" autoAdjust="0"/>
  </p:normalViewPr>
  <p:slideViewPr>
    <p:cSldViewPr snapToGrid="0" snapToObjects="1">
      <p:cViewPr>
        <p:scale>
          <a:sx n="68" d="100"/>
          <a:sy n="68" d="100"/>
        </p:scale>
        <p:origin x="-600" y="8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F1ABB-89E7-4099-A02C-577DC14FE3CD}" type="datetimeFigureOut">
              <a:rPr lang="ru-RU" smtClean="0"/>
              <a:t>14.04.2025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F91D-9D3F-4B33-998A-BAB382D4D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94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8072" y="6063055"/>
            <a:ext cx="9019216" cy="1058543"/>
          </a:xfrm>
        </p:spPr>
        <p:txBody>
          <a:bodyPr>
            <a:normAutofit/>
          </a:bodyPr>
          <a:lstStyle>
            <a:lvl1pPr marL="0" indent="0" algn="l">
              <a:buNone/>
              <a:defRPr sz="3100">
                <a:solidFill>
                  <a:schemeClr val="tx2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8130" y="3758749"/>
            <a:ext cx="11480562" cy="2151800"/>
          </a:xfrm>
          <a:effectLst/>
        </p:spPr>
        <p:txBody>
          <a:bodyPr>
            <a:noAutofit/>
          </a:bodyPr>
          <a:lstStyle>
            <a:lvl1pPr marL="914354" indent="-653110" algn="l">
              <a:defRPr sz="7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0" y="877823"/>
            <a:ext cx="10241280" cy="41696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46013" y="451821"/>
            <a:ext cx="3291840" cy="6286007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18582" y="877823"/>
            <a:ext cx="7726859" cy="5873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828800" y="877824"/>
            <a:ext cx="10241280" cy="41696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112" y="2607178"/>
            <a:ext cx="9546666" cy="2908015"/>
          </a:xfrm>
          <a:effectLst/>
        </p:spPr>
        <p:txBody>
          <a:bodyPr anchor="b"/>
          <a:lstStyle>
            <a:lvl1pPr algn="r">
              <a:defRPr sz="6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901" y="5529013"/>
            <a:ext cx="9552790" cy="1002552"/>
          </a:xfrm>
        </p:spPr>
        <p:txBody>
          <a:bodyPr anchor="t"/>
          <a:lstStyle>
            <a:lvl1pPr marL="0" indent="0" algn="r">
              <a:buNone/>
              <a:defRPr sz="2900">
                <a:solidFill>
                  <a:schemeClr val="tx2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28799" y="877823"/>
            <a:ext cx="5354726" cy="41696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432243" y="877824"/>
            <a:ext cx="5354726" cy="41696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877824"/>
            <a:ext cx="5354726" cy="767714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0315" y="1680392"/>
            <a:ext cx="5354726" cy="329184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5683" y="877824"/>
            <a:ext cx="5354726" cy="767714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marL="0" lvl="0" indent="0" algn="ctr" defTabSz="1306220" rtl="0" eaLnBrk="1" latinLnBrk="0" hangingPunct="1">
              <a:spcBef>
                <a:spcPct val="20000"/>
              </a:spcBef>
              <a:spcAft>
                <a:spcPts val="429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0" y="1678838"/>
            <a:ext cx="5354726" cy="329184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553" y="2651760"/>
            <a:ext cx="5817736" cy="1510192"/>
          </a:xfrm>
          <a:effectLst/>
        </p:spPr>
        <p:txBody>
          <a:bodyPr anchor="b">
            <a:noAutofit/>
          </a:bodyPr>
          <a:lstStyle>
            <a:lvl1pPr marL="326555" indent="-326555" algn="l">
              <a:defRPr sz="40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9625" y="877824"/>
            <a:ext cx="6427336" cy="5873676"/>
          </a:xfrm>
        </p:spPr>
        <p:txBody>
          <a:bodyPr anchor="ctr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0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1224" y="4197362"/>
            <a:ext cx="5421856" cy="2567422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60280" y="1371600"/>
            <a:ext cx="6583680" cy="375336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9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4619" y="1212583"/>
            <a:ext cx="5910582" cy="2595624"/>
          </a:xfrm>
        </p:spPr>
        <p:txBody>
          <a:bodyPr anchor="b"/>
          <a:lstStyle>
            <a:lvl1pPr marL="261244" indent="-261244">
              <a:buFont typeface="Georgia" pitchFamily="18" charset="0"/>
              <a:buChar char="*"/>
              <a:defRPr sz="23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629" y="5357305"/>
            <a:ext cx="10213661" cy="1371600"/>
          </a:xfrm>
        </p:spPr>
        <p:txBody>
          <a:bodyPr anchor="b">
            <a:noAutofit/>
          </a:bodyPr>
          <a:lstStyle>
            <a:lvl1pPr algn="l">
              <a:defRPr sz="6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126480"/>
            <a:ext cx="14630400" cy="21031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4630400" cy="61264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521965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69263" y="5246602"/>
            <a:ext cx="10420018" cy="1371600"/>
          </a:xfrm>
          <a:prstGeom prst="rect">
            <a:avLst/>
          </a:prstGeom>
          <a:effectLst/>
        </p:spPr>
        <p:txBody>
          <a:bodyPr vert="horz" lIns="130622" tIns="65311" rIns="130622" bIns="65311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878712"/>
            <a:ext cx="10241280" cy="4169664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75520" y="7406641"/>
            <a:ext cx="40233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4/14/2025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1519" y="7406641"/>
            <a:ext cx="5364482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0" y="7406641"/>
            <a:ext cx="292608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457177" indent="-457177" algn="r" defTabSz="130622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6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6555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83732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75598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6746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85455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77321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80837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265551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69660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85867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Муниципальное дошкольное образовательное автономное учреждение «ЦРР- детский сад № 56 «Надежда» г.Орска»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174200"/>
            <a:ext cx="7556421" cy="2338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педагогов 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инициативы и самостоятельности дошкольников через познавательно-исследовательскую деятельность».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750098" y="7030520"/>
            <a:ext cx="3395223" cy="575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00"/>
              </a:lnSpc>
            </a:pPr>
            <a:r>
              <a:rPr lang="en-US" sz="2200" b="1" kern="0" spc="-36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2200" b="1" kern="0" spc="-36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Выполнила; </a:t>
            </a:r>
            <a:r>
              <a:rPr lang="en-US" sz="2200" b="1" kern="0" spc="-36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Платонова</a:t>
            </a:r>
            <a:r>
              <a:rPr lang="ru-RU" sz="2200" dirty="0" smtClean="0"/>
              <a:t>   </a:t>
            </a:r>
            <a:r>
              <a:rPr lang="en-US" sz="2200" b="1" kern="0" spc="-36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Юлия </a:t>
            </a:r>
            <a:r>
              <a:rPr lang="ru-RU" sz="2200" b="1" kern="0" spc="-36" dirty="0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200" b="1" kern="0" spc="-36" dirty="0" err="1" smtClean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Касимовна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280190" y="684907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3074" name="Picture 2" descr="Милый мальчик делает научные эксперименты в лаборатории. Образование. - 147481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41" y="1897962"/>
            <a:ext cx="5032341" cy="375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3063" y="728543"/>
            <a:ext cx="13042821" cy="1559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1"/>
          <p:cNvSpPr/>
          <p:nvPr/>
        </p:nvSpPr>
        <p:spPr>
          <a:xfrm>
            <a:off x="703064" y="2287787"/>
            <a:ext cx="13133548" cy="5030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0086" y="334537"/>
            <a:ext cx="108947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инициативы и самостоятельности дошкольников через познавательно-исследовательскую деятельность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D:\финансы\Занятие Юля._Moment_Mo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793" y="2826897"/>
            <a:ext cx="8802216" cy="494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51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3063" y="133815"/>
            <a:ext cx="13042821" cy="2153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4900" b="1" kern="0" spc="-98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Организация исследовательского уголка</a:t>
            </a:r>
            <a:endParaRPr lang="en-US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58" y="1210800"/>
            <a:ext cx="3246172" cy="341811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391" y="1210800"/>
            <a:ext cx="3211139" cy="3418111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373653" y="6592253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41" y="1210800"/>
            <a:ext cx="3193494" cy="33649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 r="9992" b="1679"/>
          <a:stretch/>
        </p:blipFill>
        <p:spPr>
          <a:xfrm rot="5400000">
            <a:off x="10313320" y="1435383"/>
            <a:ext cx="3467194" cy="3018028"/>
          </a:xfrm>
          <a:prstGeom prst="rect">
            <a:avLst/>
          </a:prstGeom>
        </p:spPr>
      </p:pic>
      <p:pic>
        <p:nvPicPr>
          <p:cNvPr id="10" name="Picture 2" descr="D:\Дет Сад № 56\среда\20200312_1047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53" y="4795026"/>
            <a:ext cx="5191859" cy="28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472" y="4795025"/>
            <a:ext cx="4712563" cy="28645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046" y="5020354"/>
            <a:ext cx="1911428" cy="224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2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29882" y="345688"/>
            <a:ext cx="9523141" cy="947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4900" b="1" kern="0" spc="-98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Взаимодействие с родителями</a:t>
            </a:r>
            <a:endParaRPr lang="en-US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915710" y="2254329"/>
            <a:ext cx="1716405" cy="152400"/>
          </a:xfrm>
          <a:prstGeom prst="roundRect">
            <a:avLst>
              <a:gd name="adj" fmla="val 36000"/>
            </a:avLst>
          </a:prstGeom>
          <a:solidFill>
            <a:srgbClr val="FED7D7"/>
          </a:solidFill>
          <a:ln/>
        </p:spPr>
      </p:sp>
      <p:sp>
        <p:nvSpPr>
          <p:cNvPr id="5" name="Text 2"/>
          <p:cNvSpPr/>
          <p:nvPr/>
        </p:nvSpPr>
        <p:spPr>
          <a:xfrm>
            <a:off x="976670" y="2275642"/>
            <a:ext cx="1594485" cy="109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50"/>
              </a:lnSpc>
              <a:buNone/>
            </a:pPr>
            <a:r>
              <a:rPr lang="en-US" sz="700" kern="0" spc="-36" dirty="0">
                <a:solidFill>
                  <a:srgbClr val="822727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Ошибка при загрузке изображения.</a:t>
            </a:r>
            <a:endParaRPr lang="en-US" sz="700" dirty="0"/>
          </a:p>
        </p:txBody>
      </p:sp>
      <p:sp>
        <p:nvSpPr>
          <p:cNvPr id="7" name="Text 3"/>
          <p:cNvSpPr/>
          <p:nvPr/>
        </p:nvSpPr>
        <p:spPr>
          <a:xfrm>
            <a:off x="793788" y="4962763"/>
            <a:ext cx="4120753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Совместная деятельность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793790" y="5878592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Вовлечение родителей в создание познавательно-развивающей среды. Пополнение необходимыми материалами.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5254704" y="4962763"/>
            <a:ext cx="4120872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Домашние эксперименты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5254704" y="5878711"/>
            <a:ext cx="41208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Картотека элементарных опытов для проведения дома. Например, "Цветные льдинки", выращивание кристаллов.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9715738" y="4962644"/>
            <a:ext cx="4120753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Информационная поддержка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9715738" y="5878592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Рубрика "Поэкспериментируем!" в родительском уголке. Обмен опытом проведения опытов.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9" y="1717288"/>
            <a:ext cx="4128620" cy="3096465"/>
          </a:xfrm>
          <a:prstGeom prst="rect">
            <a:avLst/>
          </a:prstGeom>
        </p:spPr>
      </p:pic>
      <p:pic>
        <p:nvPicPr>
          <p:cNvPr id="17" name="Picture 4" descr="C:\Users\лейли\Desktop\яблок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520" y="2099601"/>
            <a:ext cx="1932739" cy="257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C:\Users\лейли\Desktop\яйцо1.jpg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773" y="1717288"/>
            <a:ext cx="2034831" cy="271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1413" y="2518238"/>
            <a:ext cx="2938259" cy="165277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6662" r="6901" b="7619"/>
          <a:stretch/>
        </p:blipFill>
        <p:spPr>
          <a:xfrm>
            <a:off x="11628217" y="1293541"/>
            <a:ext cx="2079131" cy="2918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3665"/>
            <a:ext cx="13042821" cy="1559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271238" y="1986561"/>
            <a:ext cx="6924907" cy="4826834"/>
          </a:xfrm>
          <a:prstGeom prst="roundRect">
            <a:avLst>
              <a:gd name="adj" fmla="val 7220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В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процессе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экспериментирования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дошкольники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получают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возможность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удовлетворить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свою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любознательность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почувствовать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себя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исследователями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 и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первооткрывателями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. </a:t>
            </a:r>
            <a:endParaRPr lang="ru-RU" sz="3200" dirty="0"/>
          </a:p>
        </p:txBody>
      </p:sp>
      <p:sp>
        <p:nvSpPr>
          <p:cNvPr id="4" name="Text 2"/>
          <p:cNvSpPr/>
          <p:nvPr/>
        </p:nvSpPr>
        <p:spPr>
          <a:xfrm>
            <a:off x="1028224" y="3950970"/>
            <a:ext cx="5757624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endParaRPr lang="en-US" sz="2450" dirty="0"/>
          </a:p>
        </p:txBody>
      </p:sp>
      <p:sp>
        <p:nvSpPr>
          <p:cNvPr id="5" name="Text 3"/>
          <p:cNvSpPr/>
          <p:nvPr/>
        </p:nvSpPr>
        <p:spPr>
          <a:xfrm>
            <a:off x="1028224" y="4476988"/>
            <a:ext cx="1257395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40312" y="853072"/>
            <a:ext cx="57428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Заключение</a:t>
            </a: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55" r="1" b="5792"/>
          <a:stretch/>
        </p:blipFill>
        <p:spPr bwMode="auto">
          <a:xfrm>
            <a:off x="8385717" y="307021"/>
            <a:ext cx="5932449" cy="752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88" y="681699"/>
            <a:ext cx="8205245" cy="2050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педагогов </a:t>
            </a:r>
          </a:p>
          <a:p>
            <a:pPr marL="0" indent="0">
              <a:lnSpc>
                <a:spcPts val="5550"/>
              </a:lnSpc>
              <a:buNone/>
            </a:pPr>
            <a:endParaRPr lang="ru-RU" sz="4000" b="1" dirty="0" smtClean="0">
              <a:solidFill>
                <a:srgbClr val="231971"/>
              </a:solidFill>
              <a:latin typeface="Times New Roman" panose="02020603050405020304" pitchFamily="18" charset="0"/>
              <a:ea typeface="Outfit Extra Bold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50"/>
              </a:lnSpc>
              <a:buNone/>
            </a:pPr>
            <a:r>
              <a:rPr lang="ru-RU" sz="40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Экспериментирование</a:t>
            </a:r>
            <a:r>
              <a:rPr lang="ru-RU" sz="40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с</a:t>
            </a:r>
            <a:r>
              <a:rPr lang="ru-RU" sz="40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   </a:t>
            </a:r>
            <a:r>
              <a:rPr lang="en-US" sz="4000" b="1" dirty="0" err="1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материалами</a:t>
            </a:r>
            <a:r>
              <a:rPr lang="en-US" sz="4000" b="1" dirty="0" smtClean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для детей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89" y="4114800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Сегодня я покажу вам несколько видов экспериментов с разными материалами для работы с детьми. Уважаемые коллеги, предлагаю вам побыть в роли дошкольников и поэкспериментировать вместе.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270040" y="5467112"/>
            <a:ext cx="4454723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5997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94460"/>
            <a:ext cx="75166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Эксперимент "Апельсин"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443401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88488" y="27040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Целый апельсин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188488" y="319443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Опустите апельсин в миску с водой. Он будет плавать.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804285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37417" y="4035353"/>
            <a:ext cx="33520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Очищенный апельсин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268022" y="452151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Очистите второй апельсин и положите в воду. Он утонет.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165169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3919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Вывод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2268022" y="5882402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В кожуре апельсина много пузырьков воздуха. Они выталкивают его на поверхность.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54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4848" y="1113830"/>
            <a:ext cx="6828234" cy="611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Танцующая виноградинка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904994" y="2018824"/>
            <a:ext cx="22860" cy="5096947"/>
          </a:xfrm>
          <a:prstGeom prst="roundRect">
            <a:avLst>
              <a:gd name="adj" fmla="val 359544"/>
            </a:avLst>
          </a:prstGeom>
          <a:solidFill>
            <a:srgbClr val="BDB8DF"/>
          </a:solidFill>
          <a:ln/>
        </p:spPr>
      </p:sp>
      <p:sp>
        <p:nvSpPr>
          <p:cNvPr id="5" name="Shape 2"/>
          <p:cNvSpPr/>
          <p:nvPr/>
        </p:nvSpPr>
        <p:spPr>
          <a:xfrm>
            <a:off x="1102281" y="2447687"/>
            <a:ext cx="586978" cy="22860"/>
          </a:xfrm>
          <a:prstGeom prst="roundRect">
            <a:avLst>
              <a:gd name="adj" fmla="val 359544"/>
            </a:avLst>
          </a:prstGeom>
          <a:solidFill>
            <a:srgbClr val="BDB8DF"/>
          </a:solidFill>
          <a:ln/>
        </p:spPr>
      </p:sp>
      <p:sp>
        <p:nvSpPr>
          <p:cNvPr id="6" name="Shape 3"/>
          <p:cNvSpPr/>
          <p:nvPr/>
        </p:nvSpPr>
        <p:spPr>
          <a:xfrm>
            <a:off x="684848" y="2238970"/>
            <a:ext cx="440293" cy="440293"/>
          </a:xfrm>
          <a:prstGeom prst="roundRect">
            <a:avLst>
              <a:gd name="adj" fmla="val 1866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58250" y="2275701"/>
            <a:ext cx="293489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1883450" y="2214443"/>
            <a:ext cx="2446139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Погружение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883450" y="2637592"/>
            <a:ext cx="6575703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Бросьте виноградинку в газированную воду. Она опустится на дно.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102281" y="3770828"/>
            <a:ext cx="586978" cy="22860"/>
          </a:xfrm>
          <a:prstGeom prst="roundRect">
            <a:avLst>
              <a:gd name="adj" fmla="val 359544"/>
            </a:avLst>
          </a:prstGeom>
          <a:solidFill>
            <a:srgbClr val="BDB8DF"/>
          </a:solidFill>
          <a:ln/>
        </p:spPr>
      </p:sp>
      <p:sp>
        <p:nvSpPr>
          <p:cNvPr id="11" name="Shape 8"/>
          <p:cNvSpPr/>
          <p:nvPr/>
        </p:nvSpPr>
        <p:spPr>
          <a:xfrm>
            <a:off x="684848" y="3562112"/>
            <a:ext cx="440293" cy="440293"/>
          </a:xfrm>
          <a:prstGeom prst="roundRect">
            <a:avLst>
              <a:gd name="adj" fmla="val 1866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58250" y="3598843"/>
            <a:ext cx="293489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1883450" y="3537585"/>
            <a:ext cx="2446139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Всплытие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1883450" y="3960733"/>
            <a:ext cx="6575703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Пузырьки газа прикрепятся к виноградинке. Она всплывет.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1102281" y="5093970"/>
            <a:ext cx="586978" cy="22860"/>
          </a:xfrm>
          <a:prstGeom prst="roundRect">
            <a:avLst>
              <a:gd name="adj" fmla="val 359544"/>
            </a:avLst>
          </a:prstGeom>
          <a:solidFill>
            <a:srgbClr val="BDB8DF"/>
          </a:solidFill>
          <a:ln/>
        </p:spPr>
      </p:sp>
      <p:sp>
        <p:nvSpPr>
          <p:cNvPr id="16" name="Shape 13"/>
          <p:cNvSpPr/>
          <p:nvPr/>
        </p:nvSpPr>
        <p:spPr>
          <a:xfrm>
            <a:off x="684848" y="4885253"/>
            <a:ext cx="440293" cy="440293"/>
          </a:xfrm>
          <a:prstGeom prst="roundRect">
            <a:avLst>
              <a:gd name="adj" fmla="val 1866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58250" y="4921984"/>
            <a:ext cx="293489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1883450" y="4860727"/>
            <a:ext cx="2446139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Повторение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883450" y="5283875"/>
            <a:ext cx="6575703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 поверхности пузырьки лопнут. Виноградинка снова опустится.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1102281" y="6417112"/>
            <a:ext cx="586978" cy="22860"/>
          </a:xfrm>
          <a:prstGeom prst="roundRect">
            <a:avLst>
              <a:gd name="adj" fmla="val 359544"/>
            </a:avLst>
          </a:prstGeom>
          <a:solidFill>
            <a:srgbClr val="BDB8DF"/>
          </a:solidFill>
          <a:ln/>
        </p:spPr>
      </p:sp>
      <p:sp>
        <p:nvSpPr>
          <p:cNvPr id="21" name="Shape 18"/>
          <p:cNvSpPr/>
          <p:nvPr/>
        </p:nvSpPr>
        <p:spPr>
          <a:xfrm>
            <a:off x="684848" y="6208395"/>
            <a:ext cx="440293" cy="440293"/>
          </a:xfrm>
          <a:prstGeom prst="roundRect">
            <a:avLst>
              <a:gd name="adj" fmla="val 18668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758250" y="6245126"/>
            <a:ext cx="293489" cy="366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300" dirty="0"/>
          </a:p>
        </p:txBody>
      </p:sp>
      <p:sp>
        <p:nvSpPr>
          <p:cNvPr id="23" name="Text 20"/>
          <p:cNvSpPr/>
          <p:nvPr/>
        </p:nvSpPr>
        <p:spPr>
          <a:xfrm>
            <a:off x="1883450" y="6183868"/>
            <a:ext cx="2446139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Принцип</a:t>
            </a:r>
            <a:endParaRPr lang="en-US" sz="1900" dirty="0"/>
          </a:p>
        </p:txBody>
      </p:sp>
      <p:sp>
        <p:nvSpPr>
          <p:cNvPr id="24" name="Text 21"/>
          <p:cNvSpPr/>
          <p:nvPr/>
        </p:nvSpPr>
        <p:spPr>
          <a:xfrm>
            <a:off x="1883450" y="6607016"/>
            <a:ext cx="6575703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Так работает плавательный пузырь у рыб и подводные лодки.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1350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0722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Гармошка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656165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03973" y="26561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Подготовка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303973" y="3146584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Поставьте две жестяные банки на расстоянии 30 см друг от друга.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133951" y="3736300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644134" y="37363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Обычный лист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644134" y="4226719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</a:t>
            </a: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оложите лист бумаги как "мостик". Поставьте стеклянную банку. Бумага прогнется.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474232" y="5179338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984415" y="51793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Гармошка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984415" y="5669756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Сложите лист гармошкой. Положите между банками. Поставьте стеклянную банку.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92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57256" y="1251109"/>
            <a:ext cx="93720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Достать монетку из воды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57257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Подготовка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Положите монету в тарелку и налейте воды.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Свеча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Поставьте свечку в центр тарелки и зажгите её.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Стакан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Накройте горящую свечу стаканом. Огонь погаснет.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Результат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4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Вода поднимется внутрь стакана, открыв монету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7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4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650380" y="548402"/>
            <a:ext cx="5386040" cy="623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Научное объяснение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98063" y="1470779"/>
            <a:ext cx="7747873" cy="1164431"/>
          </a:xfrm>
          <a:prstGeom prst="roundRect">
            <a:avLst>
              <a:gd name="adj" fmla="val 719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05113" y="1677829"/>
            <a:ext cx="2493050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Апельсин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05113" y="2109073"/>
            <a:ext cx="7333774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Воздух в кожуре делает апельсин легче воды. Без кожуры он тяжелее воды.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98063" y="2834640"/>
            <a:ext cx="7747873" cy="1483519"/>
          </a:xfrm>
          <a:prstGeom prst="roundRect">
            <a:avLst>
              <a:gd name="adj" fmla="val 5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05113" y="3041690"/>
            <a:ext cx="2493050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Виноградинка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05113" y="3472934"/>
            <a:ext cx="7333774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Пузырьки газа уменьшают плотность винограда. Это принцип работы плавательного пузыря рыб.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98063" y="4517588"/>
            <a:ext cx="7747873" cy="1483519"/>
          </a:xfrm>
          <a:prstGeom prst="roundRect">
            <a:avLst>
              <a:gd name="adj" fmla="val 5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05113" y="4724638"/>
            <a:ext cx="2493050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Гармошка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05113" y="5155883"/>
            <a:ext cx="7333774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Ребра жёсткости увеличивают прочность конструкции. Эта технология используется в строительстве.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98063" y="6200537"/>
            <a:ext cx="7747873" cy="1483519"/>
          </a:xfrm>
          <a:prstGeom prst="roundRect">
            <a:avLst>
              <a:gd name="adj" fmla="val 5647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05113" y="6407587"/>
            <a:ext cx="2493050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Монетка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05113" y="6838831"/>
            <a:ext cx="7333774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Остывающий воздух уменьшается в объёме. Давление падает, вода заполняет пустоту.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46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00363"/>
            <a:ext cx="7556421" cy="1559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4900" b="1" kern="0" spc="-98" dirty="0"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Цели и задачи мастер-класса</a:t>
            </a:r>
            <a:endParaRPr lang="en-US" sz="4900" dirty="0"/>
          </a:p>
        </p:txBody>
      </p:sp>
      <p:sp>
        <p:nvSpPr>
          <p:cNvPr id="4" name="Shape 1"/>
          <p:cNvSpPr/>
          <p:nvPr/>
        </p:nvSpPr>
        <p:spPr>
          <a:xfrm>
            <a:off x="793790" y="31549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34" y="3176171"/>
            <a:ext cx="374213" cy="46779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3154918"/>
            <a:ext cx="2927747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kern="0" spc="-49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Передача опыта</a:t>
            </a:r>
            <a:endParaRPr lang="en-US" sz="2450" dirty="0"/>
          </a:p>
        </p:txBody>
      </p:sp>
      <p:sp>
        <p:nvSpPr>
          <p:cNvPr id="7" name="Text 3"/>
          <p:cNvSpPr/>
          <p:nvPr/>
        </p:nvSpPr>
        <p:spPr>
          <a:xfrm>
            <a:off x="1530906" y="3680936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Прямой и комментированный показ методов и приёмов педагогической деятельности.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685467" y="31549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511" y="3176171"/>
            <a:ext cx="374213" cy="46779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22583" y="3154918"/>
            <a:ext cx="2927747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kern="0" spc="-49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Совместная отработка</a:t>
            </a:r>
            <a:endParaRPr lang="en-US" sz="2450" dirty="0"/>
          </a:p>
        </p:txBody>
      </p:sp>
      <p:sp>
        <p:nvSpPr>
          <p:cNvPr id="11" name="Text 6"/>
          <p:cNvSpPr/>
          <p:nvPr/>
        </p:nvSpPr>
        <p:spPr>
          <a:xfrm>
            <a:off x="5422583" y="4070866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Методические подходы к решению поставленной проблемы.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97741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834" y="5998666"/>
            <a:ext cx="374213" cy="46779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977414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kern="0" spc="-49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Рефлексия</a:t>
            </a:r>
            <a:endParaRPr lang="en-US" sz="2450" dirty="0"/>
          </a:p>
        </p:txBody>
      </p:sp>
      <p:sp>
        <p:nvSpPr>
          <p:cNvPr id="15" name="Text 9"/>
          <p:cNvSpPr/>
          <p:nvPr/>
        </p:nvSpPr>
        <p:spPr>
          <a:xfrm>
            <a:off x="1530906" y="6503432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Анализ собственного профессионального мастерства участниками.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14558" y="488941"/>
            <a:ext cx="84414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Польза экспериментов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430" y="1997035"/>
            <a:ext cx="1614011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613065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88255" y="2223849"/>
            <a:ext cx="43191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Развитие любознательности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431911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Стимулирует интерес к познанию мира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4918115" y="3317081"/>
            <a:ext cx="8861822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424" y="3360658"/>
            <a:ext cx="3228022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3814762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95261" y="3587472"/>
            <a:ext cx="29820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Научное мышление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5942711" y="4077891"/>
            <a:ext cx="513766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Учит наблюдать, анализировать, делать выводы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6"/>
          <p:cNvSpPr/>
          <p:nvPr/>
        </p:nvSpPr>
        <p:spPr>
          <a:xfrm>
            <a:off x="5725120" y="4680704"/>
            <a:ext cx="8054816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418" y="4724281"/>
            <a:ext cx="484203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892" y="5178385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02266" y="4951095"/>
            <a:ext cx="33537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Практические навыки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463843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Развивает мелкую моторику и координацию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9"/>
          <p:cNvSpPr/>
          <p:nvPr/>
        </p:nvSpPr>
        <p:spPr>
          <a:xfrm>
            <a:off x="6532126" y="6044327"/>
            <a:ext cx="7247811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/>
        </p:spPr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94" y="6087904"/>
            <a:ext cx="6456164" cy="1306949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4773" y="6542008"/>
            <a:ext cx="318968" cy="398621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09272" y="63147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Социализация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1"/>
          <p:cNvSpPr/>
          <p:nvPr/>
        </p:nvSpPr>
        <p:spPr>
          <a:xfrm>
            <a:off x="7509272" y="6805136"/>
            <a:ext cx="517481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Учит работать в команде и делиться открытиями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02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60488" y="531495"/>
            <a:ext cx="6690732" cy="603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50"/>
              </a:lnSpc>
              <a:buNone/>
            </a:pPr>
            <a:r>
              <a:rPr lang="en-US" sz="4400" b="1" dirty="0">
                <a:solidFill>
                  <a:srgbClr val="231971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Рефлексия "Букет"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14" y="1647349"/>
            <a:ext cx="4317683" cy="431768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240" y="1647349"/>
            <a:ext cx="4317802" cy="4317802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584" y="1647349"/>
            <a:ext cx="4317802" cy="4317802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515285" y="6363594"/>
            <a:ext cx="434816" cy="434816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794" y="6413673"/>
            <a:ext cx="289798" cy="362307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215483" y="6455388"/>
            <a:ext cx="2504863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Красный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4"/>
          <p:cNvSpPr/>
          <p:nvPr/>
        </p:nvSpPr>
        <p:spPr>
          <a:xfrm>
            <a:off x="1062708" y="6853951"/>
            <a:ext cx="3910771" cy="1233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Если мастер-класс был интересен и информативен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5"/>
          <p:cNvSpPr/>
          <p:nvPr/>
        </p:nvSpPr>
        <p:spPr>
          <a:xfrm>
            <a:off x="5166717" y="6362209"/>
            <a:ext cx="434816" cy="434816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9226" y="6398464"/>
            <a:ext cx="289798" cy="362307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5794772" y="6455389"/>
            <a:ext cx="2415897" cy="341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Жёлтый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8"/>
          <p:cNvSpPr/>
          <p:nvPr/>
        </p:nvSpPr>
        <p:spPr>
          <a:xfrm>
            <a:off x="9478704" y="6419133"/>
            <a:ext cx="434816" cy="434816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650" y="6433720"/>
            <a:ext cx="289798" cy="362307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10203367" y="6455388"/>
            <a:ext cx="2497626" cy="558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b="1" dirty="0">
                <a:solidFill>
                  <a:srgbClr val="2A2742"/>
                </a:solidFill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Синий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0"/>
          <p:cNvSpPr/>
          <p:nvPr/>
        </p:nvSpPr>
        <p:spPr>
          <a:xfrm>
            <a:off x="10203367" y="6817695"/>
            <a:ext cx="3750758" cy="480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Если мастер-класс был неинтересен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42563" y="6659533"/>
            <a:ext cx="28535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Если</a:t>
            </a: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вопросы</a:t>
            </a:r>
            <a:r>
              <a:rPr lang="en-US" sz="2000" dirty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раскрыты</a:t>
            </a:r>
            <a:endParaRPr lang="ru-RU" sz="2000" dirty="0" smtClean="0">
              <a:solidFill>
                <a:srgbClr val="2A2742"/>
              </a:solidFill>
              <a:latin typeface="Times New Roman" panose="02020603050405020304" pitchFamily="18" charset="0"/>
              <a:ea typeface="Arimo" pitchFamily="34" charset="-122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недост</a:t>
            </a:r>
            <a:r>
              <a:rPr lang="ru-RU" sz="2000" dirty="0" err="1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аточно</a:t>
            </a:r>
            <a:r>
              <a:rPr lang="ru-RU" sz="2000" dirty="0" smtClean="0">
                <a:solidFill>
                  <a:srgbClr val="2A2742"/>
                </a:solidFill>
                <a:latin typeface="Times New Roman" panose="02020603050405020304" pitchFamily="18" charset="0"/>
                <a:ea typeface="Arimo" pitchFamily="34" charset="-122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757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89" y="2203252"/>
            <a:ext cx="11889477" cy="779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4900" b="1" kern="0" spc="-98" dirty="0"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Актуальность темы</a:t>
            </a:r>
            <a:endParaRPr lang="en-US" sz="4900" dirty="0"/>
          </a:p>
        </p:txBody>
      </p:sp>
      <p:sp>
        <p:nvSpPr>
          <p:cNvPr id="3" name="Text 1"/>
          <p:cNvSpPr/>
          <p:nvPr/>
        </p:nvSpPr>
        <p:spPr>
          <a:xfrm>
            <a:off x="793790" y="3549848"/>
            <a:ext cx="5213866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b="1" kern="0" spc="-49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ФГОС дошкольного образования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16659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Основные направления развития: самостоятельность, инициативность, творчество.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509647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Ребенок становится полноценным участником образовательных отношений</a:t>
            </a: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549848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2800" b="1" kern="0" spc="-49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Инициатива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99521" y="416659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Активность в начинании, продвижении новых дел, вовлечении окружающих.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599521" y="509647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Проявляется в свободной деятельности детей по выбору и интересам.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0516" y="735980"/>
            <a:ext cx="12215177" cy="165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50"/>
              </a:lnSpc>
              <a:buNone/>
            </a:pPr>
            <a:r>
              <a:rPr lang="en-US" sz="4400" b="1" kern="0" spc="-64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Принципы развития детской инициативности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787" y="3797856"/>
            <a:ext cx="5086588" cy="508658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728" y="5231785"/>
            <a:ext cx="248722" cy="310991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787" y="3797856"/>
            <a:ext cx="5086588" cy="5086588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0720" y="4278094"/>
            <a:ext cx="248722" cy="310991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8307" y="3967479"/>
            <a:ext cx="5086588" cy="4747341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2593" y="5231785"/>
            <a:ext cx="248722" cy="310991"/>
          </a:xfrm>
          <a:prstGeom prst="rect">
            <a:avLst/>
          </a:prstGeom>
        </p:spPr>
      </p:pic>
      <p:sp>
        <p:nvSpPr>
          <p:cNvPr id="9" name="Text 1"/>
          <p:cNvSpPr/>
          <p:nvPr/>
        </p:nvSpPr>
        <p:spPr>
          <a:xfrm>
            <a:off x="1880295" y="2922498"/>
            <a:ext cx="2027158" cy="2533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3600" b="1" kern="0" spc="-32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Вариативность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2"/>
          <p:cNvSpPr/>
          <p:nvPr/>
        </p:nvSpPr>
        <p:spPr>
          <a:xfrm>
            <a:off x="880946" y="3157508"/>
            <a:ext cx="4113012" cy="1059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50"/>
              </a:lnSpc>
              <a:buNone/>
            </a:pPr>
            <a:r>
              <a:rPr lang="en-US" sz="2800" kern="0" spc="-23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Возможность самовыражения через право выбора и самостоятельный выход из проблемной ситуации.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3"/>
          <p:cNvSpPr/>
          <p:nvPr/>
        </p:nvSpPr>
        <p:spPr>
          <a:xfrm>
            <a:off x="5663089" y="1565520"/>
            <a:ext cx="2665571" cy="1264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3600" b="1" kern="0" spc="-32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Деятельность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4"/>
          <p:cNvSpPr/>
          <p:nvPr/>
        </p:nvSpPr>
        <p:spPr>
          <a:xfrm>
            <a:off x="5307979" y="2029522"/>
            <a:ext cx="4328344" cy="1473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1850"/>
              </a:lnSpc>
              <a:buNone/>
            </a:pPr>
            <a:r>
              <a:rPr lang="en-US" sz="3200" kern="0" spc="-23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Стимулирование активного поиска новых знаний в совместной и самостоятельной деятельности.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5"/>
          <p:cNvSpPr/>
          <p:nvPr/>
        </p:nvSpPr>
        <p:spPr>
          <a:xfrm>
            <a:off x="10722769" y="2943227"/>
            <a:ext cx="2027158" cy="527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3600" b="1" kern="0" spc="-32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Креативность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6"/>
          <p:cNvSpPr/>
          <p:nvPr/>
        </p:nvSpPr>
        <p:spPr>
          <a:xfrm>
            <a:off x="9636323" y="3206832"/>
            <a:ext cx="4200168" cy="1059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3200" kern="0" spc="-23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Создание ситуаций для реализации творческого потенциала через совместную и индивидуальную деятельность.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86646"/>
            <a:ext cx="7556421" cy="1559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4900" b="1" kern="0" spc="-98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Способы поддержки детской инициативы</a:t>
            </a:r>
            <a:endParaRPr lang="en-US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686050"/>
            <a:ext cx="3664863" cy="2809399"/>
          </a:xfrm>
          <a:prstGeom prst="roundRect">
            <a:avLst>
              <a:gd name="adj" fmla="val 3391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920484"/>
            <a:ext cx="3121104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Самостоятельность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14624" y="3446502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Предоставлять детям самостоятельность во всем, что безопасно. Помогать реализовывать собственные замыслы.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71867" y="2686050"/>
            <a:ext cx="3664863" cy="2809399"/>
          </a:xfrm>
          <a:prstGeom prst="roundRect">
            <a:avLst>
              <a:gd name="adj" fmla="val 3391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2920484"/>
            <a:ext cx="3138011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Позитивная оценка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372833" y="3446501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Отмечать и приветствовать даже минимальные успехи детей. Не критиковать результаты деятельности ребенка.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80190" y="5722263"/>
            <a:ext cx="7556421" cy="1720691"/>
          </a:xfrm>
          <a:prstGeom prst="roundRect">
            <a:avLst>
              <a:gd name="adj" fmla="val 5537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956697"/>
            <a:ext cx="3118842" cy="389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Доступная среда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514624" y="6482715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Содержать в открытом доступе игрушки, пособия и атрибуты. Поддерживать интерес к наблюдениям.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89932"/>
            <a:ext cx="13042821" cy="2250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5400" b="1" kern="0" spc="-98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Приемы поддержки детской инициативы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194328" y="1873405"/>
            <a:ext cx="4164129" cy="667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Формирование установок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434575" y="2540437"/>
            <a:ext cx="3907651" cy="916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"</a:t>
            </a:r>
            <a:r>
              <a:rPr lang="en-US" sz="28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Я могу", "Я сумею"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6789401" y="4215161"/>
            <a:ext cx="4521180" cy="646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Создание ситуации успеха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798860" y="4672362"/>
            <a:ext cx="5120102" cy="703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"</a:t>
            </a:r>
            <a:r>
              <a:rPr lang="en-US" sz="28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Это очень просто, я тебе помогу"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9358911" y="5777270"/>
            <a:ext cx="3286571" cy="745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600" b="1" kern="0" spc="-49" dirty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Положительная оценка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9358911" y="6333893"/>
            <a:ext cx="4085626" cy="687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"Ты очень творческий ребенок, </a:t>
            </a:r>
            <a:endParaRPr lang="ru-RU" sz="2800" kern="0" spc="-36" dirty="0" smtClean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800" kern="0" spc="-36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у </a:t>
            </a:r>
            <a:r>
              <a:rPr lang="en-US" sz="2800" kern="0" spc="-36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тебя все получится!"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7429" y="2564881"/>
            <a:ext cx="4534027" cy="27269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2" t="15401" r="37219" b="9328"/>
          <a:stretch/>
        </p:blipFill>
        <p:spPr>
          <a:xfrm>
            <a:off x="2657115" y="3486583"/>
            <a:ext cx="3125765" cy="31642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00" y="5325397"/>
            <a:ext cx="3534496" cy="2650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25805"/>
            <a:ext cx="7556421" cy="1169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600"/>
              </a:lnSpc>
              <a:buNone/>
            </a:pPr>
            <a:r>
              <a:rPr lang="en-US" sz="3650" b="1" kern="0" spc="-74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Экспериментирование как ведущая деятельность</a:t>
            </a:r>
            <a:endParaRPr lang="en-US" sz="3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471523" y="2150388"/>
            <a:ext cx="22860" cy="5353288"/>
          </a:xfrm>
          <a:prstGeom prst="roundRect">
            <a:avLst>
              <a:gd name="adj" fmla="val 312558"/>
            </a:avLst>
          </a:prstGeom>
          <a:solidFill>
            <a:srgbClr val="C6BDDA"/>
          </a:solidFill>
          <a:ln/>
        </p:spPr>
      </p:sp>
      <p:sp>
        <p:nvSpPr>
          <p:cNvPr id="5" name="Shape 2"/>
          <p:cNvSpPr/>
          <p:nvPr/>
        </p:nvSpPr>
        <p:spPr>
          <a:xfrm>
            <a:off x="6639997" y="2521625"/>
            <a:ext cx="510302" cy="22860"/>
          </a:xfrm>
          <a:prstGeom prst="roundRect">
            <a:avLst>
              <a:gd name="adj" fmla="val 312558"/>
            </a:avLst>
          </a:prstGeom>
          <a:solidFill>
            <a:srgbClr val="C6BDDA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2341721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208" y="2357676"/>
            <a:ext cx="280630" cy="3507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322106" y="2320409"/>
            <a:ext cx="2339102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kern="0" spc="-37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2-3 года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7322106" y="2714863"/>
            <a:ext cx="6514505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Простейшие исследования с воспитателем. Обследование предметов, их цвета, величины, формы.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6639997" y="3970496"/>
            <a:ext cx="510302" cy="22860"/>
          </a:xfrm>
          <a:prstGeom prst="roundRect">
            <a:avLst>
              <a:gd name="adj" fmla="val 312558"/>
            </a:avLst>
          </a:prstGeom>
          <a:solidFill>
            <a:srgbClr val="C6BDDA"/>
          </a:solidFill>
          <a:ln/>
        </p:spPr>
      </p:sp>
      <p:sp>
        <p:nvSpPr>
          <p:cNvPr id="11" name="Shape 7"/>
          <p:cNvSpPr/>
          <p:nvPr/>
        </p:nvSpPr>
        <p:spPr>
          <a:xfrm>
            <a:off x="6280190" y="3790593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208" y="3806547"/>
            <a:ext cx="280630" cy="35075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322106" y="3769281"/>
            <a:ext cx="2339102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kern="0" spc="-37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3-4 года</a:t>
            </a:r>
            <a:endParaRPr lang="en-US" sz="1800" dirty="0"/>
          </a:p>
        </p:txBody>
      </p:sp>
      <p:sp>
        <p:nvSpPr>
          <p:cNvPr id="14" name="Text 9"/>
          <p:cNvSpPr/>
          <p:nvPr/>
        </p:nvSpPr>
        <p:spPr>
          <a:xfrm>
            <a:off x="7322106" y="4163735"/>
            <a:ext cx="6514505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Эксперименты на примере сенсорных эталонов. Понимание скрытых свойств объектов.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6639997" y="5419368"/>
            <a:ext cx="510302" cy="22860"/>
          </a:xfrm>
          <a:prstGeom prst="roundRect">
            <a:avLst>
              <a:gd name="adj" fmla="val 312558"/>
            </a:avLst>
          </a:prstGeom>
          <a:solidFill>
            <a:srgbClr val="C6BDDA"/>
          </a:solidFill>
          <a:ln/>
        </p:spPr>
      </p:sp>
      <p:sp>
        <p:nvSpPr>
          <p:cNvPr id="16" name="Shape 11"/>
          <p:cNvSpPr/>
          <p:nvPr/>
        </p:nvSpPr>
        <p:spPr>
          <a:xfrm>
            <a:off x="6280190" y="5239464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1208" y="5290423"/>
            <a:ext cx="280630" cy="28063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322106" y="5218152"/>
            <a:ext cx="2339102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kern="0" spc="-37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4-5 лет</a:t>
            </a:r>
            <a:endParaRPr lang="en-US" sz="1800" dirty="0"/>
          </a:p>
        </p:txBody>
      </p:sp>
      <p:sp>
        <p:nvSpPr>
          <p:cNvPr id="19" name="Text 13"/>
          <p:cNvSpPr/>
          <p:nvPr/>
        </p:nvSpPr>
        <p:spPr>
          <a:xfrm>
            <a:off x="7322106" y="5612606"/>
            <a:ext cx="6514505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Формирование умения самостоятельно получать сведения о новом объекте.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6639997" y="6596063"/>
            <a:ext cx="510302" cy="22860"/>
          </a:xfrm>
          <a:prstGeom prst="roundRect">
            <a:avLst>
              <a:gd name="adj" fmla="val 312558"/>
            </a:avLst>
          </a:prstGeom>
          <a:solidFill>
            <a:srgbClr val="C6BDDA"/>
          </a:solidFill>
          <a:ln/>
        </p:spPr>
      </p:sp>
      <p:sp>
        <p:nvSpPr>
          <p:cNvPr id="21" name="Shape 15"/>
          <p:cNvSpPr/>
          <p:nvPr/>
        </p:nvSpPr>
        <p:spPr>
          <a:xfrm>
            <a:off x="6280190" y="6416159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1208" y="6432113"/>
            <a:ext cx="280630" cy="350758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322106" y="6394847"/>
            <a:ext cx="2339102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kern="0" spc="-37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5-7 лет</a:t>
            </a:r>
            <a:endParaRPr lang="en-US" sz="1800" dirty="0"/>
          </a:p>
        </p:txBody>
      </p:sp>
      <p:sp>
        <p:nvSpPr>
          <p:cNvPr id="24" name="Text 17"/>
          <p:cNvSpPr/>
          <p:nvPr/>
        </p:nvSpPr>
        <p:spPr>
          <a:xfrm>
            <a:off x="7322106" y="6789301"/>
            <a:ext cx="6514505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kern="0" spc="-27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Самостоятельное проведение экспериментов. Выбор оптимального способа исследования.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7192" y="100361"/>
            <a:ext cx="7523020" cy="13827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200"/>
              </a:lnSpc>
              <a:buNone/>
            </a:pPr>
            <a:r>
              <a:rPr lang="en-US" sz="4150" b="1" kern="0" spc="-83" dirty="0"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Алгоритм проведения экспериментирования</a:t>
            </a:r>
            <a:endParaRPr lang="en-US" sz="4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1773044" y="1683834"/>
            <a:ext cx="7872761" cy="54485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lvl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 .</a:t>
            </a:r>
          </a:p>
          <a:p>
            <a:pPr lvl="0"/>
            <a:r>
              <a:rPr lang="en-US" sz="2000" kern="0" spc="-30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Экскурсии</a:t>
            </a:r>
            <a:r>
              <a:rPr lang="en-US" sz="2000" kern="0" spc="-30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2000" kern="0" spc="-30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наблюдения</a:t>
            </a:r>
            <a:r>
              <a:rPr lang="en-US" sz="2000" kern="0" spc="-30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2000" kern="0" spc="-30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беседы</a:t>
            </a:r>
            <a:r>
              <a:rPr lang="en-US" sz="2000" kern="0" spc="-30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2000" kern="0" spc="-30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чтение</a:t>
            </a:r>
            <a:r>
              <a:rPr lang="en-US" sz="2000" kern="0" spc="-30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 </a:t>
            </a:r>
            <a:r>
              <a:rPr lang="en-US" sz="2000" kern="0" spc="-30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рассматривание</a:t>
            </a:r>
            <a:r>
              <a:rPr lang="en-US" sz="2000" kern="0" spc="-30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ru-RU" sz="2000" kern="0" spc="-30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 </a:t>
            </a:r>
            <a:r>
              <a:rPr lang="en-US" sz="2000" kern="0" spc="-30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иллюстраций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типа, вида и тематики занятия.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эксперементирования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ru-RU" sz="2400" b="1" kern="0" spc="-42" dirty="0" smtClean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kern="0" spc="-42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Определение</a:t>
            </a:r>
            <a:r>
              <a:rPr lang="en-US" sz="2400" b="1" kern="0" spc="-42" dirty="0" smtClean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kern="0" spc="-42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цели</a:t>
            </a:r>
            <a:r>
              <a:rPr lang="en-US" sz="2400" b="1" kern="0" spc="-42" dirty="0" smtClean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и </a:t>
            </a:r>
            <a:r>
              <a:rPr lang="en-US" sz="2400" b="1" kern="0" spc="-42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задач</a:t>
            </a:r>
            <a:endParaRPr lang="ru-RU" sz="2400" b="1" kern="0" spc="-42" dirty="0" smtClean="0">
              <a:solidFill>
                <a:srgbClr val="272525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 работа .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оборудования, учебных пособий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и подготовка пособий и оборудования.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наблюдений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4"/>
          <p:cNvSpPr/>
          <p:nvPr/>
        </p:nvSpPr>
        <p:spPr>
          <a:xfrm>
            <a:off x="1773044" y="4070195"/>
            <a:ext cx="7145877" cy="1048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kern="0" spc="-3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Познавательные, развивающие, воспитательные задачи.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384594" y="1739589"/>
            <a:ext cx="987005" cy="57986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351143" y="2706021"/>
            <a:ext cx="1053910" cy="56128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418048" y="3586974"/>
            <a:ext cx="987005" cy="57986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418049" y="4616604"/>
            <a:ext cx="987005" cy="57986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418049" y="5728008"/>
            <a:ext cx="987005" cy="57986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418049" y="6552553"/>
            <a:ext cx="987005" cy="57986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3063" y="728543"/>
            <a:ext cx="13042821" cy="1559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 эксперимента: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1"/>
          <p:cNvSpPr/>
          <p:nvPr/>
        </p:nvSpPr>
        <p:spPr>
          <a:xfrm>
            <a:off x="703064" y="2287787"/>
            <a:ext cx="13133548" cy="5030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32351" y="1806498"/>
            <a:ext cx="904044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задачи</a:t>
            </a: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Прогнозирование результата</a:t>
            </a: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Уточнение правил  </a:t>
            </a: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 детей на подгруппы. </a:t>
            </a: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эксперимента .</a:t>
            </a: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результата.</a:t>
            </a: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Результат.</a:t>
            </a:r>
          </a:p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 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t="-3468" r="8269" b="1"/>
          <a:stretch/>
        </p:blipFill>
        <p:spPr>
          <a:xfrm rot="5400000">
            <a:off x="7845728" y="1358430"/>
            <a:ext cx="8147139" cy="559520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060" y="5486906"/>
            <a:ext cx="1911428" cy="2241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265</TotalTime>
  <Words>821</Words>
  <Application>Microsoft Office PowerPoint</Application>
  <PresentationFormat>Произвольный</PresentationFormat>
  <Paragraphs>176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4" baseType="lpstr">
      <vt:lpstr>Arial</vt:lpstr>
      <vt:lpstr>Arimo</vt:lpstr>
      <vt:lpstr>Trebuchet MS</vt:lpstr>
      <vt:lpstr>Georgia</vt:lpstr>
      <vt:lpstr>Inter Bold</vt:lpstr>
      <vt:lpstr>Petrona Bold</vt:lpstr>
      <vt:lpstr>Times New Roman</vt:lpstr>
      <vt:lpstr>Inter Medium</vt:lpstr>
      <vt:lpstr>Wingdings</vt:lpstr>
      <vt:lpstr>Inter</vt:lpstr>
      <vt:lpstr>Calibri</vt:lpstr>
      <vt:lpstr>Outfit Extra Bold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Платонова Юлия</cp:lastModifiedBy>
  <cp:revision>22</cp:revision>
  <dcterms:created xsi:type="dcterms:W3CDTF">2025-04-11T10:19:47Z</dcterms:created>
  <dcterms:modified xsi:type="dcterms:W3CDTF">2025-04-14T16:18:24Z</dcterms:modified>
</cp:coreProperties>
</file>