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86" r:id="rId17"/>
    <p:sldId id="285" r:id="rId18"/>
    <p:sldId id="280" r:id="rId19"/>
    <p:sldId id="287" r:id="rId20"/>
    <p:sldId id="281" r:id="rId21"/>
    <p:sldId id="282" r:id="rId22"/>
    <p:sldId id="283" r:id="rId23"/>
    <p:sldId id="284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-20136"/>
            <a:ext cx="9170848" cy="6878136"/>
          </a:xfrm>
        </p:spPr>
      </p:pic>
      <p:sp>
        <p:nvSpPr>
          <p:cNvPr id="7" name="TextBox 6"/>
          <p:cNvSpPr txBox="1"/>
          <p:nvPr/>
        </p:nvSpPr>
        <p:spPr>
          <a:xfrm>
            <a:off x="3635896" y="260648"/>
            <a:ext cx="5328592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Муниципальное дошкольное образовательное автономное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учреждение «Детский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сад № 106 «Анютины глазки» комбинированного вида г.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Орска»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1772816"/>
            <a:ext cx="5616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Творческий проект.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По </a:t>
            </a:r>
            <a:r>
              <a:rPr lang="ru-RU" sz="2000" b="1" i="1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страницам любимых </a:t>
            </a:r>
            <a:r>
              <a:rPr lang="ru-RU" sz="2000" b="1" i="1" dirty="0" smtClean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сказок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Группа компенсирующей направленности для детей с ЗПР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(6-7 лет)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4005064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Авторы проекта: </a:t>
            </a:r>
          </a:p>
          <a:p>
            <a:r>
              <a:rPr lang="ru-RU" sz="1400" b="1" i="1" dirty="0" smtClean="0"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учитель-дефектолог Булатова Р.Р.</a:t>
            </a:r>
          </a:p>
          <a:p>
            <a:r>
              <a:rPr lang="ru-RU" sz="1400" b="1" i="1" dirty="0" smtClean="0"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воспитатель </a:t>
            </a:r>
            <a:r>
              <a:rPr lang="ru-RU" sz="1400" b="1" i="1" dirty="0" smtClean="0"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Калимуллина Л.Ш.</a:t>
            </a:r>
            <a:endParaRPr lang="ru-RU" sz="1400" b="1" i="1" dirty="0"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3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47248" cy="850106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1700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5451649"/>
              </p:ext>
            </p:extLst>
          </p:nvPr>
        </p:nvGraphicFramePr>
        <p:xfrm>
          <a:off x="341837" y="692695"/>
          <a:ext cx="8262611" cy="531721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66317"/>
                <a:gridCol w="6596294"/>
              </a:tblGrid>
              <a:tr h="471506"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область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Задачи: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28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Социализация и ознакомление с окружающим.</a:t>
                      </a:r>
                      <a:endParaRPr lang="ru-RU" sz="11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игре.</a:t>
                      </a: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Формировать у детей умение играть не только рядом, но и вместе, небольшими группами, объединяясь для решения игровой задачи.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Обогащать представления детей о взаимоотношениях между людьми. 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None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детей решать в игре новые задачи: использовать предмет-заместитель.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детей осуществлять перенос усвоенных способов игровых действий из ситуации обучения в свободную игровую деятельность.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445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развитие.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Формировать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детей потребность выражать свои мысли, наблюдения и эмоциональные переживания в Продолжать уточнять и обогащать словарный запас дошкольников.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Учить детей понимать и передавать характер, особенности и повадки знакомых персонажей сказок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Учить детей строить фразы из трех-четырех слов по картинке, употребляя глаголы. 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31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ФЭМП и формирование мышления.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Формировать у детей восприятие целостной сюжетной ситуации, изображенной на картинках.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детей устанавливать причинно-следственные связи и зависимости между объектами и явлениями, изображенными на сюжетных картинках.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детей определять последовательность событий, изображенных на картинках, раскладывать их по порядку, употреблять слова сначала, потом в своих словесных рассказах.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None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анализировать, классифицировать, обобщать, рассуждать, устанавливать причинно-следственные связи и отношения. 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010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Художественно-эстетическое развитие.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детей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создавать сюжетные рисунки на основе результатов собственных наблюдений или</a:t>
                      </a: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действий, фиксируя впечатления и опыт в речевых высказываниях, планируя свою деятельность.</a:t>
                      </a: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передавать в рисунках эпизоды знакомых сказок, опираясь на опыт их драматизации.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150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развитие.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выразительности движений мимики и пантомимики.</a:t>
                      </a: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способностей к совместной двигательной деятельности.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26064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Интеграция образовательных областей.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51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ru-RU" sz="1900" b="1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1900" b="1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1900" b="1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1900" b="1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1900" b="1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1900" b="1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1900" b="1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1900" b="1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1900" b="1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1900" b="1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1900" b="1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1900" b="1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1900" b="1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1900" b="1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1900" b="1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1900" b="1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1900" b="1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1900" b="1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1900" b="1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1900" b="1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1900" b="1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1900" b="1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3.Этапы работы над проектом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tabLst>
                <a:tab pos="714375" algn="l"/>
              </a:tabLst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Подготовительный этап (аналитический)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tabLst>
                <a:tab pos="714375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Обоснование актуальности темы, мотивация ее выбора, определение цели, задач проекта, подбор литературы, пособий атрибутов.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tabLst>
                <a:tab pos="714375" algn="l"/>
              </a:tabLst>
            </a:pPr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tabLst>
                <a:tab pos="714375" algn="l"/>
              </a:tabLst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Основной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(реализация намеченных планов)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Практическая работа (создание условий для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познавательной,                 социально-коммуникативной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речевой деятельности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tabLst>
                <a:tab pos="2619375" algn="l"/>
              </a:tabLst>
            </a:pPr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tabLst>
                <a:tab pos="2619375" algn="l"/>
              </a:tabLst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Заключительный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этап (презентация, продукт деятельности)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Обобщение результатов работы.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74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69127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50520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Перспективное планирование. Работа с детьми</a:t>
            </a:r>
            <a:endParaRPr lang="ru-RU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189426"/>
              </p:ext>
            </p:extLst>
          </p:nvPr>
        </p:nvGraphicFramePr>
        <p:xfrm>
          <a:off x="251518" y="765834"/>
          <a:ext cx="8712970" cy="568750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365706"/>
                <a:gridCol w="5064905"/>
                <a:gridCol w="2282359"/>
              </a:tblGrid>
              <a:tr h="533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проведения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реализуемой деятельности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организации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</a:tr>
              <a:tr h="112260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9.11.2020</a:t>
                      </a:r>
                      <a:endParaRPr lang="ru-RU" sz="12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сказки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«Колобок»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 «Из какой сказки герой» 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«Опиши героя сказки» 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«Расскажем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сказку с использованием  ИКТ (игра-презентация «Путешествие в сказку»)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Непосредственно образовательная деятельность, совместная деятельность.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1134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10.11.2020</a:t>
                      </a:r>
                    </a:p>
                    <a:p>
                      <a:endParaRPr lang="ru-RU" sz="12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сказки «Репка»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«Найди тень», «Узнай сказку по предмету»                                                  Д/и «Расскажи сказку  по картинке» ,«Кто где живет», «Шкатулка со сказками»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Лепка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сказке «Репка»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Непосредственно образовательная деятельность, совместная деятельность.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9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11.11.2020</a:t>
                      </a:r>
                    </a:p>
                    <a:p>
                      <a:endParaRPr lang="ru-RU" sz="12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игры: «Из какой сказки герой пришел?», «Сложи картинку и узнай сказку», «Найди пару».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«Нарисуем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сказку на световом планшете»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Непосредственно образовательная деятельность, совместная деятельность.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32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12.11.2020</a:t>
                      </a:r>
                    </a:p>
                    <a:p>
                      <a:endParaRPr lang="ru-RU" sz="12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 воспитателем сказок с использованием настольного и пальчикового театра: «Теремок»,  «Репка».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Объёмная аппликация из гофрированного картона «Теремок»                      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 «Поможем  колобку» с использованием  ИКТ (игра-презентация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Непосредственно образовательная деятельность, совместная деятельность.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219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13.11.2020</a:t>
                      </a:r>
                    </a:p>
                    <a:p>
                      <a:endParaRPr lang="ru-RU" sz="12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и оформление пособий в театрализованном уголке: "Чемодан сказок ", "В сказки пальчики играют" (пальчиковый театр);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Театрализованная игра по сказке «Волк и семеро козлят»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выставки работ и рисунков «По страницам сказок»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Непосредственно образовательная деятельность, совместная деятельность.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691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505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Перспективное планирование. Работа с родителями</a:t>
            </a:r>
            <a:endParaRPr lang="ru-RU" sz="2000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0244886"/>
              </p:ext>
            </p:extLst>
          </p:nvPr>
        </p:nvGraphicFramePr>
        <p:xfrm>
          <a:off x="395536" y="919211"/>
          <a:ext cx="8568952" cy="51216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343132"/>
                <a:gridCol w="4769041"/>
                <a:gridCol w="2456779"/>
              </a:tblGrid>
              <a:tr h="699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проведения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реализуемой деятельности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организации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</a:tr>
              <a:tr h="10637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9.11.2020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Опрос-анкетирование «Сказки в жизни вашего ребёнка».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50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10.11.2020</a:t>
                      </a: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«Знакомство с проектом».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8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11.11.2020</a:t>
                      </a: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Русские народные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сказки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Читаем дома                                                                             Воспитание сказкой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Памятка для родителей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654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течении всего проекта</a:t>
                      </a: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Домашние задания (рисование иллюстраций к любимым сказкам детей, изготовление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творческих работ по любимым сказкам, сочинение сказки совместно с детьми).</a:t>
                      </a: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 в пополнении книжного уголка сказками.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2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13.11.2020</a:t>
                      </a: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рисунков и творческих работ на тему: «Мои любимые сказки».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10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92888" cy="72008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этап. Работа с детьми.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1196752"/>
            <a:ext cx="4752528" cy="100811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Рассматривание иллюстраций русских народных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сказок                  Чтение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и рассказывание русских народных сказок, беседа по прочитанной сказке 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37" r="-878"/>
          <a:stretch/>
        </p:blipFill>
        <p:spPr>
          <a:xfrm>
            <a:off x="251520" y="2204864"/>
            <a:ext cx="3027958" cy="3276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67" r="13112"/>
          <a:stretch/>
        </p:blipFill>
        <p:spPr bwMode="auto">
          <a:xfrm rot="491907">
            <a:off x="3275856" y="3298651"/>
            <a:ext cx="2379290" cy="3247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9" t="14779" r="8259"/>
          <a:stretch/>
        </p:blipFill>
        <p:spPr bwMode="auto">
          <a:xfrm rot="897305">
            <a:off x="5430096" y="1786798"/>
            <a:ext cx="3222550" cy="2467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9372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36904" cy="7920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этап. Работа с детьми.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5" t="4196" r="13604" b="5238"/>
          <a:stretch/>
        </p:blipFill>
        <p:spPr>
          <a:xfrm rot="5400000">
            <a:off x="52952" y="2038905"/>
            <a:ext cx="2773399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3672408" cy="792088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Настольно-печатные игры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82541">
            <a:off x="2344245" y="4035369"/>
            <a:ext cx="2101344" cy="2445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84816">
            <a:off x="6146046" y="3377495"/>
            <a:ext cx="2554550" cy="3063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25338"/>
            <a:ext cx="2736304" cy="2275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4205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36904" cy="7920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этап. Работа с детьми.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7" y="1268760"/>
            <a:ext cx="4342579" cy="79208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750"/>
              </a:spcAft>
              <a:buNone/>
              <a:defRPr/>
            </a:pPr>
            <a:r>
              <a:rPr lang="ru-RU" sz="1600" b="1" dirty="0">
                <a:solidFill>
                  <a:srgbClr val="E4E9EF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 «Поможем  колобку» с использованием  ИКТ (игра-презентация )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880"/>
            <a:ext cx="4038368" cy="3028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3348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36904" cy="7920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этап. Работа с детьми.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4464496" cy="792088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«Нарисуем сказку на световом планшете»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7324"/>
            <a:ext cx="3384376" cy="4512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0296" y="1878391"/>
            <a:ext cx="3096344" cy="4533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3995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36904" cy="7920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этап. Работа с детьми.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447089" y="3804566"/>
            <a:ext cx="2420886" cy="3227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87866" y="1124743"/>
            <a:ext cx="4019542" cy="5001737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Дидактические игры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5760" y="4459347"/>
            <a:ext cx="3390778" cy="2141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99864">
            <a:off x="472030" y="1801692"/>
            <a:ext cx="3193929" cy="2363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69557"/>
            <a:ext cx="2995140" cy="2764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3956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36904" cy="7920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этап. Работа с детьми.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87866" y="1124743"/>
            <a:ext cx="4019542" cy="5001737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422487"/>
            <a:ext cx="4067497" cy="2587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270" y="2060848"/>
            <a:ext cx="4283521" cy="3021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611560" y="134076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Обыгрывание любимых сказок с использованием различных видов театра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96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Паспорт проекта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424936" cy="5544616"/>
          </a:xfrm>
        </p:spPr>
        <p:txBody>
          <a:bodyPr>
            <a:normAutofit fontScale="40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sz="4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 </a:t>
            </a:r>
            <a:r>
              <a:rPr lang="ru-RU" sz="42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</a:t>
            </a:r>
            <a:r>
              <a:rPr lang="ru-RU" sz="4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200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0"/>
              </a:spcBef>
              <a:buFont typeface="Wingdings" pitchFamily="2" charset="2"/>
              <a:buChar char="§"/>
            </a:pPr>
            <a:endParaRPr lang="ru-RU" sz="42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4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Адресация проекта </a:t>
            </a:r>
            <a:r>
              <a:rPr lang="ru-RU" sz="4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предназначен для совместной деятельности педагогов с детьми старшего </a:t>
            </a:r>
            <a:r>
              <a:rPr lang="ru-RU" sz="42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4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lang="ru-RU" sz="42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ЗПР и </a:t>
            </a:r>
            <a:r>
              <a:rPr lang="ru-RU" sz="4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родителями. </a:t>
            </a:r>
            <a:endParaRPr lang="ru-RU" sz="4200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42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4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 </a:t>
            </a:r>
            <a:r>
              <a:rPr lang="ru-RU" sz="4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Педагоги, специалисты, родители и воспитанники </a:t>
            </a:r>
            <a:r>
              <a:rPr lang="ru-RU" sz="42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ru-RU" sz="4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компенсирующей направленности для детей с ЗПР.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42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4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42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4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развития и коррекции психических функций у детей с задержкой психического развития; формирования познавательно-речевой активности детей и личности ребенка в целом посредством сказкотерапии</a:t>
            </a:r>
            <a:r>
              <a:rPr lang="ru-RU" sz="42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4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4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 </a:t>
            </a:r>
            <a:endParaRPr lang="ru-RU" sz="4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4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4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педагога: </a:t>
            </a:r>
            <a:r>
              <a:rPr lang="ru-RU" sz="4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познавательную и речевую активность детей;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4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родителей</a:t>
            </a: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2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sz="4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sz="42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 о </a:t>
            </a:r>
            <a:r>
              <a:rPr lang="ru-RU" sz="4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влиянии сказкотерапии на развитие и коррекцию психических функций ребенка, </a:t>
            </a:r>
            <a:r>
              <a:rPr lang="ru-RU" sz="42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познавательно-речевой </a:t>
            </a:r>
            <a:r>
              <a:rPr lang="ru-RU" sz="4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и личности ребенка</a:t>
            </a:r>
            <a:r>
              <a:rPr lang="ru-RU" sz="42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42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4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традиции семейного чтения, </a:t>
            </a:r>
            <a:r>
              <a:rPr lang="ru-RU" sz="42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совместного творчества</a:t>
            </a:r>
            <a:r>
              <a:rPr lang="ru-RU" sz="4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родителей.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4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42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4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4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познавательно-творческий; групповой;</a:t>
            </a:r>
            <a:endParaRPr lang="ru-RU" sz="42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0"/>
              </a:spcBef>
              <a:buFont typeface="Wingdings" pitchFamily="2" charset="2"/>
              <a:buChar char="§"/>
            </a:pPr>
            <a:endParaRPr lang="ru-RU" sz="1800" b="1" dirty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marL="0" indent="0">
              <a:buNone/>
            </a:pPr>
            <a:endParaRPr lang="ru-RU" sz="1600" dirty="0"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4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36904" cy="7920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этап. Работа с детьми.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78" t="20342" r="10634"/>
          <a:stretch/>
        </p:blipFill>
        <p:spPr>
          <a:xfrm>
            <a:off x="5508104" y="4005064"/>
            <a:ext cx="3307009" cy="2559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4032448" cy="936104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Продуктивная, изобразительная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деятельность.</a:t>
            </a:r>
            <a:r>
              <a:rPr lang="ru-RU" sz="1400" b="1" dirty="0">
                <a:solidFill>
                  <a:srgbClr val="E4E9EF">
                    <a:lumMod val="2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Объёмная аппликация из гофрированного картона «Теремок» 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90534">
            <a:off x="3456366" y="2099659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7844">
            <a:off x="461898" y="3845386"/>
            <a:ext cx="3267959" cy="2450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36553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36904" cy="7920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этап. Работа с детьми.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4881">
            <a:off x="5597586" y="4137782"/>
            <a:ext cx="3234208" cy="2425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3774192" cy="67667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Коллективная работа развивающая книга: «В гостях у сказки»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43022">
            <a:off x="208334" y="2426943"/>
            <a:ext cx="2555329" cy="3407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998" y="2924944"/>
            <a:ext cx="2448271" cy="3264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05291">
            <a:off x="5934751" y="848296"/>
            <a:ext cx="2559881" cy="3413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78051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36904" cy="7920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этап. Работа с родителями.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07546" y="1268760"/>
            <a:ext cx="3444374" cy="79208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Авторская игра «Колобок»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Выполнена родителями и детьми.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97043">
            <a:off x="2924001" y="2126925"/>
            <a:ext cx="2750923" cy="36678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58762"/>
            <a:ext cx="2596345" cy="32917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34724">
            <a:off x="5734783" y="3136823"/>
            <a:ext cx="2951221" cy="3135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52519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36904" cy="7920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этап. Работа с родителями.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07546" y="1268760"/>
            <a:ext cx="3444374" cy="792088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Творческие работы;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«Любимые герои сказок»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Сказка-театр на прищепках.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Выполнена родителями и детьми.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844824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19636"/>
            <a:ext cx="4752528" cy="3564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4296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75240" cy="648072"/>
          </a:xfrm>
        </p:spPr>
        <p:txBody>
          <a:bodyPr>
            <a:normAutofit fontScale="90000"/>
          </a:bodyPr>
          <a:lstStyle/>
          <a:p>
            <a:pPr marL="457200" lvl="0" indent="-342900" algn="l">
              <a:lnSpc>
                <a:spcPct val="115000"/>
              </a:lnSpc>
              <a:spcBef>
                <a:spcPct val="20000"/>
              </a:spcBef>
            </a:pPr>
            <a:r>
              <a:rPr lang="ru-RU" sz="1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4.Результаты реализации проекта:</a:t>
            </a:r>
            <a:r>
              <a:rPr lang="ru-RU" sz="15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>
            <a:normAutofit fontScale="92500" lnSpcReduction="20000"/>
          </a:bodyPr>
          <a:lstStyle/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Возросла познавательно-речевая активность детей в разных видах деятельности;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Активизировались психические процессы у воспитанников;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Между детьми установились доброжелательные отношения;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Улучшилась эмоционально-волевая сфера детей;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Родители осознали необходимость и значимость использования метода сказкотерапии в работе с детьми с ЗПР;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Родители получили необходимые знания по данной теме, стали более информированными в развитии традиции семейного чтения.  </a:t>
            </a:r>
            <a:endParaRPr lang="ru-RU" sz="21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Таким образом, можно сделать следующий вывод: с помощью сказкотворчества ребенок активирует свой творческий потенциал, развивает креативность, а с помощью метафорической формы, используемой в сказкотворчестве и сказкотерапии, даже сложный для понимания материал можно подать интересно и понятно.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42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147248" cy="864096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147248" cy="4713387"/>
          </a:xfrm>
        </p:spPr>
        <p:txBody>
          <a:bodyPr/>
          <a:lstStyle/>
          <a:p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Угринчук, О. Н. Использование потенциала сказки в педагогике В. А. Сухомлинского / О. Н. Угринчук. — Текст : непосредственный // Молодой ученый. — 2018. — № 26 (212). — С. 179-181. — URL: https://moluch.ru/archive/212/51742/ (дата обращения: 24.11.2020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Поляк 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Л.Я. Театр сказок: Сценарии в стихах для дошкольников по мотивам русских народных сказок.-СПб.: «Детство-пресс», 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2008.</a:t>
            </a:r>
          </a:p>
          <a:p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Запорожец А.В. Психология восприятия ребенком - дошкольником литературного произведения // Избранные психологические труды. - М.: Просвещение, 1986. - Т.1. - 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С.66</a:t>
            </a:r>
          </a:p>
          <a:p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Пахомова, О.Н. Добрые сказки. Этика для малышей / О.Н. Пахомова. - М.: Прометей, 2003. - 85 с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Фесюкова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Л.Б. Воспитание сказкой. - Харьков, 1996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Фесюкова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Л.Б. Воспитание сказкой: Для работы с детьми дошкольного возраста. - Харьков: Фолио, 1996.</a:t>
            </a:r>
          </a:p>
        </p:txBody>
      </p:sp>
    </p:spTree>
    <p:extLst>
      <p:ext uri="{BB962C8B-B14F-4D97-AF65-F5344CB8AC3E}">
        <p14:creationId xmlns:p14="http://schemas.microsoft.com/office/powerpoint/2010/main" xmlns="" val="36894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859216" cy="72008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Содержание проекта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1.Введение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1.1Актуальность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1.2Проблема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1.3Цель и задачи проекта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1.4Ожидаемые результаты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2.Планирование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2.1План реализации проекта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2.2Интеграция образовательных областей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3.Этапы работы над проектом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. Результаты реализации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проекта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5.Литература</a:t>
            </a:r>
          </a:p>
          <a:p>
            <a:pPr marL="0" indent="0">
              <a:buNone/>
            </a:pPr>
            <a:endParaRPr lang="ru-RU" sz="2000" dirty="0" smtClean="0"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marL="0" indent="0">
              <a:buNone/>
            </a:pPr>
            <a:endParaRPr lang="ru-RU" sz="2000" dirty="0"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7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67544" y="404664"/>
            <a:ext cx="8424936" cy="6264696"/>
          </a:xfrm>
        </p:spPr>
        <p:txBody>
          <a:bodyPr>
            <a:normAutofit fontScale="97500"/>
          </a:bodyPr>
          <a:lstStyle/>
          <a:p>
            <a:pPr marL="0" lvl="0" indent="0">
              <a:buNone/>
            </a:pP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1.Введение</a:t>
            </a:r>
          </a:p>
          <a:p>
            <a:pPr marL="0" lvl="0" indent="0">
              <a:buNone/>
            </a:pP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1.1Актуальность</a:t>
            </a:r>
            <a:r>
              <a:rPr lang="ru-RU" sz="1700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1700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       </a:t>
            </a:r>
          </a:p>
          <a:p>
            <a:pPr marL="0" lvl="0" indent="0">
              <a:buNone/>
            </a:pPr>
            <a:r>
              <a:rPr lang="ru-RU" sz="1800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     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Выдающийся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педагог В. А. Сухомлинский в полной мере использовал потенциал сказки в своей работе, считая ее и любовь к детям неотъемлемыми составляющими каждого педагога. 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  <a:p>
            <a:pPr marL="0" lvl="0" indent="45720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помощью сказок он не только прививал любовь к родному языку, истории, Родине, но даже учил детей читать, каждую букву алфавита оформляя в метафорический, «сказочный наряд», тем самым включая сказкотворчество в свою педагогическую систему. 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  <a:p>
            <a:pPr marL="0" lvl="0" indent="45720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. А. Сухомлинский отводил сказке особое место в процессе формирования и активизации детского мышления, всестороннего развития ребенка. Он считал, что сказка неотделима от красоты и именно благодаря ей ребенок познает мир не только умом, но и сердцем, откликается на события и явления окружающего мира, выражает свое отношение к добру и злу. В сказке черпаются первые представления о справедливости и несправедливости и запоминаются, благодаря ярким сказочным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образом.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200" i="1" dirty="0" smtClean="0">
              <a:solidFill>
                <a:srgbClr val="002060"/>
              </a:solidFill>
              <a:latin typeface="Times New Roman" panose="020206030504050203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200" i="1" dirty="0">
              <a:solidFill>
                <a:srgbClr val="002060"/>
              </a:solidFill>
              <a:latin typeface="Times New Roman" panose="020206030504050203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200" i="1" dirty="0" smtClean="0">
              <a:solidFill>
                <a:srgbClr val="002060"/>
              </a:solidFill>
              <a:latin typeface="Times New Roman" panose="020206030504050203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200" i="1" dirty="0">
              <a:solidFill>
                <a:srgbClr val="002060"/>
              </a:solidFill>
              <a:latin typeface="Times New Roman" panose="020206030504050203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1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577483"/>
          </a:xfrm>
        </p:spPr>
        <p:txBody>
          <a:bodyPr/>
          <a:lstStyle/>
          <a:p>
            <a:pPr marL="0" lvl="0" indent="0">
              <a:buNone/>
            </a:pPr>
            <a:endParaRPr lang="ru-RU" sz="2000" b="1" dirty="0" smtClean="0">
              <a:solidFill>
                <a:srgbClr val="002060"/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marL="0" lv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1.2 Проблема</a:t>
            </a:r>
            <a:endParaRPr lang="ru-RU" sz="1800" i="1" dirty="0" smtClean="0">
              <a:solidFill>
                <a:srgbClr val="C00000"/>
              </a:solidFill>
              <a:latin typeface="Times New Roman" panose="020206030504050203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800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детей с задержкой психического развития характерны следующие особенности</a:t>
            </a: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отставание в психическом развитии;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неравномерность проявлений недостаточности    развития;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снижение работоспособности;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неустойчивость внимания;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низкий уровень развития восприятия;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малый объем памяти;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отставание в развитии всех форм мышления;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отставание в речевом развитии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72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6139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chemeClr val="tx2">
                  <a:lumMod val="75000"/>
                </a:schemeClr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indent="457200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В.А. Сухомлинский для детей,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обладающим замедленными процессами мышления и слабой памятью, имеющим трудности в обучении,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первую очередь рекомендовал сказку.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Сказка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для ребенка — это не просто вымысел, фантазия. Это особая реальность мира чувств. Сказка раздвигает для ребенка рамки обычной жизни. Слушая сказки, дети глубоко сочувствуют персонажам, у них появляется импульс к содействию, к помощи, к пониманию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образов в виде сказочных героев помогают эффективно работать клеткам детского мозга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 Ребенок действительно может учиться, играя, а не учится, а потом играть.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сказки помогает ребенку легко запоминать новый материал и вызывает интерес к обучению.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DejaVu Serif" panose="020606030506050202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Кроме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этого, изучая педагогический потенциал сказки не только в современном, но и в историческом контексте, мы можем увидеть, какое положительное влияние на детей оказывает данный вид творчества: у детей появляется интерес, пропадает робость, развивается речь, развивается эмоциональный интеллект, повышается количество запоминаемой информации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1200" i="1" dirty="0" smtClean="0">
              <a:solidFill>
                <a:schemeClr val="tx2">
                  <a:lumMod val="75000"/>
                </a:schemeClr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10463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61137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ru-RU" sz="2000" b="1" dirty="0" smtClean="0">
              <a:solidFill>
                <a:srgbClr val="002060"/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1.3 Цель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и задачи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80727"/>
            <a:ext cx="8424936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и коррекции психических функций у детей с задержкой психического развития; формирования познавательно-речевой активности детей и личности ребенка в целом посредством сказкотерапии.</a:t>
            </a:r>
          </a:p>
          <a:p>
            <a:pPr lvl="0">
              <a:spcBef>
                <a:spcPct val="2000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Развивать интерес к чтению и рассказыванию сказок;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познавательную и речевую активность детей;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представления об окружающем мире;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устанавливать причинно-следственные связи;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Развивать у детей творческое и образное мышление, внимание, зрительное и слуховое восприятие и сосредоточение, мелкую и общую моторику, фантазию и творческие способности;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Воспитывать у детей положительные взаимоотношения, отзывчивость, чувство сопереживания;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представления родителем о влиянии сказкотерапии на развитие и коррекцию психических функций ребенка, на формирование его познавательно-речевой активности и личности ребенка;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традиции семейного чтения, совместного творчества детей 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186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ru-RU" sz="2200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1.4 Ожидаемые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>результаты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Компетенции: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оспитанники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знают и хорошо ориентируются в художественной литературе,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владеют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расширенным словарным запасом;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владеют навыками продуктивной деятельности;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владеют выразительными способами общения.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навыки: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удовольствие от совместной деятельности со взрослыми и сверстниками;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пользуются выразительными средствами речи.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научной деятельности: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выражать эмоции, поддерживать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познавательно-речевой  активности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разных видах деятельности;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 процессы у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проекта</a:t>
            </a:r>
            <a:endParaRPr lang="ru-RU" sz="18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/>
              <a:buChar char=""/>
              <a:tabLst>
                <a:tab pos="1666875" algn="l"/>
              </a:tabLst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Наглядные пособия: игры, картотеки.</a:t>
            </a:r>
          </a:p>
          <a:p>
            <a:pPr lvl="0">
              <a:buFont typeface="Wingdings"/>
              <a:buChar char=""/>
              <a:tabLst>
                <a:tab pos="1666875" algn="l"/>
              </a:tabLst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Материал по работе с воспитанниками.</a:t>
            </a:r>
          </a:p>
          <a:p>
            <a:pPr lvl="0">
              <a:buFont typeface="Wingdings"/>
              <a:buChar char=""/>
              <a:tabLst>
                <a:tab pos="1666875" algn="l"/>
              </a:tabLst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Консультации для родителей.</a:t>
            </a:r>
          </a:p>
          <a:p>
            <a:pPr lvl="0">
              <a:buFont typeface="Wingdings"/>
              <a:buChar char=""/>
              <a:tabLst>
                <a:tab pos="1666875" algn="l"/>
              </a:tabLst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Фотовыставка работ по любимым сказкам</a:t>
            </a:r>
          </a:p>
          <a:p>
            <a:pPr lvl="0">
              <a:buFont typeface="Wingdings"/>
              <a:buChar char=""/>
              <a:tabLst>
                <a:tab pos="1666875" algn="l"/>
              </a:tabLst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Презентация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05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792088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1700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1700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1700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1700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1700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1700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1700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1700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1700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1700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1700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1700" dirty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1700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1700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erif" panose="020606030506050202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5440641"/>
              </p:ext>
            </p:extLst>
          </p:nvPr>
        </p:nvGraphicFramePr>
        <p:xfrm>
          <a:off x="179512" y="980729"/>
          <a:ext cx="8712968" cy="548844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16224"/>
                <a:gridCol w="6696744"/>
              </a:tblGrid>
              <a:tr h="8610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Подготовительный этап:</a:t>
                      </a:r>
                    </a:p>
                    <a:p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DejaVu Serif" panose="020606030506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первоначальных знаний детей о русских народных сказках.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для родителей о предстоящем проекте.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 литературы, оборудования.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конспектов, картотеки игр, пособий.</a:t>
                      </a:r>
                      <a:endParaRPr lang="ru-RU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DejaVu Serif" panose="020606030506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75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этап:</a:t>
                      </a:r>
                    </a:p>
                    <a:p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воспитанниками.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иллюстраций русских народных сказок.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и рассказывание русских народных сказок, беседа по прочитанной сказке.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настольно-печатных, дидактических, словесных игр.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Продуктивная, изобразительная деятельность.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атрибутов для игр-драматизаций.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родителями.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 художественной литературы.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творческих заданий.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Консультации для родителей.</a:t>
                      </a:r>
                      <a:endParaRPr lang="ru-RU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DejaVu Serif" panose="020606030506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479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Заключительный этап: </a:t>
                      </a:r>
                    </a:p>
                    <a:p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совместных творческих работ детей и родителей «В гостях у сказки».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</a:t>
                      </a:r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опыта работы по использованию метода сказкотерапии в работе с детьми с ЗПР.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endParaRPr lang="ru-RU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18864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2.План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План реализации проекта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8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677</TotalTime>
  <Words>1580</Words>
  <Application>Microsoft Office PowerPoint</Application>
  <PresentationFormat>Экран (4:3)</PresentationFormat>
  <Paragraphs>235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Исполнительная</vt:lpstr>
      <vt:lpstr>Слайд 1</vt:lpstr>
      <vt:lpstr>Паспорт проекта</vt:lpstr>
      <vt:lpstr>Содержание проекта</vt:lpstr>
      <vt:lpstr>Слайд 4</vt:lpstr>
      <vt:lpstr>Слайд 5</vt:lpstr>
      <vt:lpstr>Слайд 6</vt:lpstr>
      <vt:lpstr>Слайд 7</vt:lpstr>
      <vt:lpstr>     1.4 Ожидаемые результаты</vt:lpstr>
      <vt:lpstr>               </vt:lpstr>
      <vt:lpstr>    </vt:lpstr>
      <vt:lpstr>           3.Этапы работы над проектом</vt:lpstr>
      <vt:lpstr>Слайд 12</vt:lpstr>
      <vt:lpstr>Слайд 13</vt:lpstr>
      <vt:lpstr>Основной этап. Работа с детьми.</vt:lpstr>
      <vt:lpstr>Основной этап. Работа с детьми.</vt:lpstr>
      <vt:lpstr>Основной этап. Работа с детьми.</vt:lpstr>
      <vt:lpstr>Основной этап. Работа с детьми.</vt:lpstr>
      <vt:lpstr>Основной этап. Работа с детьми.</vt:lpstr>
      <vt:lpstr>Основной этап. Работа с детьми.</vt:lpstr>
      <vt:lpstr>Основной этап. Работа с детьми.</vt:lpstr>
      <vt:lpstr>Основной этап. Работа с детьми.</vt:lpstr>
      <vt:lpstr>Основной этап. Работа с родителями.</vt:lpstr>
      <vt:lpstr>Основной этап. Работа с родителями.</vt:lpstr>
      <vt:lpstr>4.Результаты реализации проекта: 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70</cp:revision>
  <dcterms:created xsi:type="dcterms:W3CDTF">2020-11-24T13:18:54Z</dcterms:created>
  <dcterms:modified xsi:type="dcterms:W3CDTF">2025-08-03T08:59:23Z</dcterms:modified>
</cp:coreProperties>
</file>