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8" r:id="rId9"/>
    <p:sldId id="322" r:id="rId10"/>
    <p:sldId id="264" r:id="rId11"/>
    <p:sldId id="268" r:id="rId12"/>
    <p:sldId id="325" r:id="rId13"/>
    <p:sldId id="326" r:id="rId14"/>
    <p:sldId id="327" r:id="rId15"/>
    <p:sldId id="272" r:id="rId16"/>
    <p:sldId id="328" r:id="rId17"/>
    <p:sldId id="266" r:id="rId18"/>
    <p:sldId id="265" r:id="rId19"/>
    <p:sldId id="267" r:id="rId20"/>
    <p:sldId id="271" r:id="rId21"/>
    <p:sldId id="269" r:id="rId22"/>
    <p:sldId id="270" r:id="rId23"/>
    <p:sldId id="273" r:id="rId24"/>
    <p:sldId id="274" r:id="rId25"/>
    <p:sldId id="277" r:id="rId26"/>
    <p:sldId id="279" r:id="rId27"/>
    <p:sldId id="295" r:id="rId28"/>
    <p:sldId id="296" r:id="rId29"/>
    <p:sldId id="280" r:id="rId30"/>
    <p:sldId id="281" r:id="rId31"/>
    <p:sldId id="282" r:id="rId32"/>
    <p:sldId id="283" r:id="rId33"/>
    <p:sldId id="284" r:id="rId34"/>
    <p:sldId id="285" r:id="rId35"/>
    <p:sldId id="289" r:id="rId36"/>
    <p:sldId id="288" r:id="rId37"/>
    <p:sldId id="286" r:id="rId38"/>
    <p:sldId id="287" r:id="rId39"/>
    <p:sldId id="294" r:id="rId40"/>
    <p:sldId id="290" r:id="rId41"/>
    <p:sldId id="291" r:id="rId42"/>
    <p:sldId id="292" r:id="rId43"/>
    <p:sldId id="315" r:id="rId44"/>
    <p:sldId id="297" r:id="rId45"/>
    <p:sldId id="299" r:id="rId46"/>
    <p:sldId id="298" r:id="rId47"/>
    <p:sldId id="300" r:id="rId48"/>
    <p:sldId id="301" r:id="rId49"/>
    <p:sldId id="303" r:id="rId50"/>
    <p:sldId id="304" r:id="rId51"/>
    <p:sldId id="308" r:id="rId52"/>
    <p:sldId id="321" r:id="rId53"/>
    <p:sldId id="309" r:id="rId54"/>
    <p:sldId id="310" r:id="rId55"/>
    <p:sldId id="311" r:id="rId56"/>
    <p:sldId id="312" r:id="rId57"/>
    <p:sldId id="316" r:id="rId58"/>
    <p:sldId id="317" r:id="rId59"/>
    <p:sldId id="318" r:id="rId60"/>
    <p:sldId id="319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03.11.2020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1268760"/>
            <a:ext cx="5868144" cy="357520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ОПЫТА</a:t>
            </a:r>
            <a:b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ДИДАКТИЧЕСКОЙ ИГРЫ</a:t>
            </a:r>
            <a:b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КОРРЕКЦИОННО-РАЗВИВАЮЩЕЙ РАБОТЕ УЧИТЕЛЯ-ДЕФЕКТОЛОГА ДОУ»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3" name="Объект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4" r="26357" b="10248"/>
          <a:stretch/>
        </p:blipFill>
        <p:spPr>
          <a:xfrm>
            <a:off x="157541" y="1561162"/>
            <a:ext cx="3325878" cy="376325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157541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 учреждение 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 «Анютины глазки» комбинированного вида» г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Орска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5324416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Булатова Регина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Равильевна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читель-дефектолог 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74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198568" cy="1042440"/>
          </a:xfrm>
        </p:spPr>
        <p:txBody>
          <a:bodyPr/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«Подбери по цвету»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7" t="-955" r="12467" b="10563"/>
          <a:stretch/>
        </p:blipFill>
        <p:spPr>
          <a:xfrm>
            <a:off x="4211960" y="1484784"/>
            <a:ext cx="4431598" cy="4327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07504" y="1268760"/>
            <a:ext cx="3672408" cy="4536504"/>
          </a:xfrm>
        </p:spPr>
        <p:txBody>
          <a:bodyPr>
            <a:normAutofit fontScale="92500" lnSpcReduction="20000"/>
          </a:bodyPr>
          <a:lstStyle/>
          <a:p>
            <a:r>
              <a:rPr lang="ru-RU" sz="2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</a:p>
          <a:p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азвивать 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умение сравнивать, анализировать, сортировать предметы, выстраивать связи со своими визуальными представлениями, тренировать мелкую моторику и координацию</a:t>
            </a: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67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846640" cy="1162050"/>
          </a:xfrm>
        </p:spPr>
        <p:txBody>
          <a:bodyPr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 «Ежики и грибочки»</a:t>
            </a:r>
            <a:r>
              <a:rPr lang="ru-RU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4995862" cy="374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508104" y="1700808"/>
            <a:ext cx="3312368" cy="3816424"/>
          </a:xfrm>
        </p:spPr>
        <p:txBody>
          <a:bodyPr>
            <a:normAutofit lnSpcReduction="1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представления о четырех основных цветах,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памяти, мышления, логики.</a:t>
            </a:r>
          </a:p>
        </p:txBody>
      </p:sp>
    </p:spTree>
    <p:extLst>
      <p:ext uri="{BB962C8B-B14F-4D97-AF65-F5344CB8AC3E}">
        <p14:creationId xmlns:p14="http://schemas.microsoft.com/office/powerpoint/2010/main" val="225647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12968" cy="237626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«Веселые скрепки»</a:t>
            </a:r>
            <a:b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«Что забыл нарисовать художник»;</a:t>
            </a:r>
            <a:br>
              <a:rPr lang="ru-RU" sz="31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«Собери цепочку из скрепок»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  <a:r>
              <a:rPr lang="ru-RU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7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</a:t>
            </a:r>
            <a:r>
              <a:rPr lang="ru-RU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мелкой моторики, формирование </a:t>
            </a:r>
            <a:r>
              <a:rPr lang="ru-RU" sz="27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умения сличать </a:t>
            </a:r>
            <a:r>
              <a:rPr lang="ru-RU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объединять предметы по признаку </a:t>
            </a:r>
            <a:r>
              <a:rPr lang="ru-RU" sz="27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цвета, развитие </a:t>
            </a:r>
            <a:r>
              <a:rPr lang="ru-RU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внимания, </a:t>
            </a:r>
            <a:r>
              <a:rPr lang="ru-RU" sz="27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воображения.</a:t>
            </a:r>
            <a:endParaRPr lang="ru-RU" sz="2700" b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3068960"/>
            <a:ext cx="4038600" cy="3034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3068960"/>
            <a:ext cx="4041775" cy="3035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03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«Собери по образцу»</a:t>
            </a:r>
            <a:b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</a:t>
            </a:r>
            <a:r>
              <a:rPr lang="ru-RU" sz="27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7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мелкой моторики, развитие внимания, воображения.</a:t>
            </a:r>
            <a:endParaRPr lang="ru-RU" sz="2700" b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2204864"/>
            <a:ext cx="4172272" cy="3290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2204864"/>
            <a:ext cx="4320480" cy="3307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3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6002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«Собери из мозаики»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</a:t>
            </a:r>
            <a:r>
              <a:rPr lang="ru-RU" sz="27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7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</a:t>
            </a:r>
            <a:r>
              <a:rPr lang="ru-RU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мелкой моторики, развитие внимания, </a:t>
            </a:r>
            <a:r>
              <a:rPr lang="ru-RU" sz="27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воображения.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628800"/>
            <a:ext cx="3397225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380" y="1600200"/>
            <a:ext cx="3397265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30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252028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1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31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сыпучими </a:t>
            </a:r>
            <a:r>
              <a:rPr lang="ru-RU" sz="31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материалами                                                                                 </a:t>
            </a:r>
            <a:r>
              <a:rPr lang="ru-RU" sz="22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игры: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разнообразие ощущений, активизирует развитие сенсорной системы детей</a:t>
            </a:r>
            <a:r>
              <a:rPr lang="ru-RU" sz="2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Внешне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простые манипуляции с сыпучими материалами: пересыпание, перебирание, закапывание мелких предметов – позволяют значительно уменьшить </a:t>
            </a:r>
            <a:r>
              <a:rPr lang="ru-RU" sz="2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внутреннюю тревогу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преодолеть</a:t>
            </a:r>
            <a:b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негативизм, снять напряжение.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08920"/>
            <a:ext cx="2913601" cy="3885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2708920"/>
            <a:ext cx="3174519" cy="3877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13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3058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«Волшебный песок»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</a:t>
            </a:r>
            <a:r>
              <a:rPr lang="ru-RU" sz="27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7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мелкой моторики, развитие </a:t>
            </a:r>
            <a:r>
              <a:rPr lang="ru-RU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внимания, воображения, речи.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367" y="1988840"/>
            <a:ext cx="5603974" cy="4204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15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4352"/>
            <a:ext cx="8964488" cy="1162050"/>
          </a:xfrm>
        </p:spPr>
        <p:txBody>
          <a:bodyPr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«Павлин»</a:t>
            </a:r>
            <a:r>
              <a:rPr lang="ru-RU" sz="3200" b="1" i="1" dirty="0" smtClean="0">
                <a:solidFill>
                  <a:srgbClr val="C00000"/>
                </a:solidFill>
                <a:effectLst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effectLst/>
              </a:rPr>
            </a:br>
            <a:endParaRPr lang="ru-RU" sz="3200" b="1" i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4995862" cy="374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724128" y="1916832"/>
            <a:ext cx="3152329" cy="3687763"/>
          </a:xfrm>
        </p:spPr>
        <p:txBody>
          <a:bodyPr>
            <a:normAutofit/>
          </a:bodyPr>
          <a:lstStyle/>
          <a:p>
            <a:pPr lvl="0">
              <a:buClr>
                <a:srgbClr val="0BD0D9"/>
              </a:buClr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</a:p>
          <a:p>
            <a:pPr lvl="0">
              <a:buClr>
                <a:srgbClr val="0BD0D9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мелкой моторики, закрепление умения соотносить предметы по цвету.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11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568952" cy="1162050"/>
          </a:xfrm>
        </p:spPr>
        <p:txBody>
          <a:bodyPr/>
          <a:lstStyle/>
          <a:p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«Маленький цветочек»</a:t>
            </a:r>
            <a:r>
              <a:rPr lang="ru-RU" sz="3200" b="1" i="1" dirty="0" smtClean="0">
                <a:solidFill>
                  <a:srgbClr val="C00000"/>
                </a:solidFill>
                <a:effectLst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effectLst/>
              </a:rPr>
            </a:br>
            <a:endParaRPr lang="ru-RU" sz="3200" b="1" i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772816"/>
            <a:ext cx="4995862" cy="3746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0" y="1484784"/>
            <a:ext cx="3851920" cy="4572000"/>
          </a:xfrm>
        </p:spPr>
        <p:txBody>
          <a:bodyPr>
            <a:noAutofit/>
          </a:bodyPr>
          <a:lstStyle/>
          <a:p>
            <a:pPr lvl="0">
              <a:buClr>
                <a:srgbClr val="0BD0D9"/>
              </a:buClr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</a:p>
          <a:p>
            <a:pPr lvl="0">
              <a:buClr>
                <a:srgbClr val="0BD0D9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мелкую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моторику, учить составлять целый предмет из частей, закреплять знания о цвете, совершенствовать навыки ориентировки на плоскости.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03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990656" cy="1162050"/>
          </a:xfrm>
        </p:spPr>
        <p:txBody>
          <a:bodyPr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«Волшебное ведерко»</a:t>
            </a:r>
            <a:r>
              <a:rPr lang="ru-RU" sz="3200" b="1" i="1" dirty="0" smtClean="0">
                <a:solidFill>
                  <a:srgbClr val="C00000"/>
                </a:solidFill>
                <a:effectLst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effectLst/>
              </a:rPr>
            </a:br>
            <a:endParaRPr lang="ru-RU" sz="3200" b="1" i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700808"/>
            <a:ext cx="4995862" cy="374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39552" y="1676400"/>
            <a:ext cx="2889448" cy="457200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тактильного восприятия,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воображения, памяти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36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836712"/>
            <a:ext cx="80648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игры нет и не может быть полноценного умственного развития.</a:t>
            </a:r>
          </a:p>
          <a:p>
            <a:pPr lvl="0" algn="ctr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огромное светлое окно, через которое в духовный мир</a:t>
            </a:r>
          </a:p>
          <a:p>
            <a:pPr lvl="0"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вливается живительный поток представлений, понятий.</a:t>
            </a:r>
          </a:p>
          <a:p>
            <a:pPr lvl="0"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– это искра, зажигающая огонек пытливости и любознательности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В.А.Сухомлинский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14352"/>
            <a:ext cx="8496944" cy="1162050"/>
          </a:xfrm>
        </p:spPr>
        <p:txBody>
          <a:bodyPr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«Тактильные рукавички»</a:t>
            </a:r>
            <a:r>
              <a:rPr lang="ru-RU" sz="3200" b="1" i="1" dirty="0" smtClean="0">
                <a:solidFill>
                  <a:srgbClr val="C00000"/>
                </a:solidFill>
                <a:effectLst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effectLst/>
              </a:rPr>
            </a:br>
            <a:endParaRPr lang="ru-RU" sz="3200" b="1" i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4995862" cy="374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868144" y="1628800"/>
            <a:ext cx="3008313" cy="3687763"/>
          </a:xfrm>
        </p:spPr>
        <p:txBody>
          <a:bodyPr>
            <a:normAutofit fontScale="92500" lnSpcReduction="10000"/>
          </a:bodyPr>
          <a:lstStyle/>
          <a:p>
            <a:pPr lvl="0">
              <a:buClr>
                <a:srgbClr val="0BD0D9"/>
              </a:buClr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игры: 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0BD0D9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тимуляция 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тактильно-двигательных ощущений,    нормализация мышечного тонуса, развитие мелкой моторики.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686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4352"/>
            <a:ext cx="8712968" cy="1162050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lang="ru-RU" sz="32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Игры и упражнения для 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самомассажа</a:t>
            </a:r>
            <a:r>
              <a:rPr lang="ru-RU" sz="1400" dirty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Constantia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556792"/>
            <a:ext cx="3541222" cy="4717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0" y="1628800"/>
            <a:ext cx="5148064" cy="4608512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развитие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и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совершенствование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 мелкой моторики 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рук,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 чувства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ритма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,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умения согласовывать темп и ритм движений, слово и жест.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С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пособствует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психоэмоциональной разрядке, улучшению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настроения.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94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062664" cy="1162050"/>
          </a:xfrm>
        </p:spPr>
        <p:txBody>
          <a:bodyPr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Тактильные коробки</a:t>
            </a:r>
            <a:b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5111750" cy="3833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724128" y="1556792"/>
            <a:ext cx="3008313" cy="3687763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тимуляция 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тактильно-двигательных ощущений,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нормализация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мышечного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тонуса, развитие мелкой моторики.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22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496944" cy="1162050"/>
          </a:xfrm>
        </p:spPr>
        <p:txBody>
          <a:bodyPr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</a:t>
            </a:r>
            <a:r>
              <a:rPr lang="ru-RU" sz="32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одбери по цвету»</a:t>
            </a:r>
            <a:r>
              <a:rPr lang="ru-RU" sz="3200" b="1" i="1" dirty="0" smtClean="0">
                <a:solidFill>
                  <a:srgbClr val="C00000"/>
                </a:solidFill>
                <a:effectLst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effectLst/>
              </a:rPr>
            </a:br>
            <a:endParaRPr lang="ru-RU" sz="3200" b="1" i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3744884" cy="4991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220072" y="1628800"/>
            <a:ext cx="3384376" cy="4608512"/>
          </a:xfrm>
        </p:spPr>
        <p:txBody>
          <a:bodyPr>
            <a:normAutofit/>
          </a:bodyPr>
          <a:lstStyle/>
          <a:p>
            <a:pPr lvl="0">
              <a:buClr>
                <a:srgbClr val="0BD0D9"/>
              </a:buClr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0BD0D9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мелкой моторики, внимания, зрительного восприятия. Закрепление основных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цветов.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113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68952" cy="1872208"/>
          </a:xfrm>
        </p:spPr>
        <p:txBody>
          <a:bodyPr/>
          <a:lstStyle/>
          <a:p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«Чудесный мешочек»</a:t>
            </a:r>
            <a:b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предлагается на ощупь определить предмет и назвать его признаки: карандаш длинный; карандаш короткий;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пуговица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большая-маленькая. (игрушки, геометрические фигуры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пластмассовые буквы и цифры и др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7" b="10249"/>
          <a:stretch/>
        </p:blipFill>
        <p:spPr>
          <a:xfrm>
            <a:off x="4788024" y="2348880"/>
            <a:ext cx="3996439" cy="4262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23528" y="2492896"/>
            <a:ext cx="3960440" cy="3888432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/>
              </a:rPr>
              <a:t>Цель игры:                                               </a:t>
            </a:r>
            <a:r>
              <a:rPr lang="ru-RU" sz="2000" b="1" dirty="0">
                <a:solidFill>
                  <a:srgbClr val="002060"/>
                </a:solidFill>
                <a:latin typeface="Times New Roman"/>
              </a:rPr>
              <a:t>р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</a:rPr>
              <a:t>азвивать </a:t>
            </a:r>
            <a:r>
              <a:rPr lang="ru-RU" sz="2000" b="1" dirty="0">
                <a:solidFill>
                  <a:srgbClr val="002060"/>
                </a:solidFill>
                <a:latin typeface="Times New Roman"/>
              </a:rPr>
              <a:t>тактильные ощущения, зрительное восприятие, 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</a:rPr>
              <a:t> наглядно-образное </a:t>
            </a:r>
            <a:r>
              <a:rPr lang="ru-RU" sz="2000" b="1" dirty="0">
                <a:solidFill>
                  <a:srgbClr val="002060"/>
                </a:solidFill>
                <a:latin typeface="Times New Roman"/>
              </a:rPr>
              <a:t>мышление, речь. Воспитывать интерес к совместным играм, умение выслушивать собеседника.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4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694" y="24867"/>
            <a:ext cx="8229600" cy="160020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МЫШЛЕНИЯ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" y="836712"/>
            <a:ext cx="906898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В дошкольном возрасте тесно взаимодействуют три основные формы мышления: </a:t>
            </a:r>
            <a:r>
              <a:rPr lang="ru-RU" sz="2400" b="1" i="1" dirty="0">
                <a:solidFill>
                  <a:srgbClr val="002060"/>
                </a:solidFill>
                <a:latin typeface="Times New Roman"/>
              </a:rPr>
              <a:t>наглядно-действенное, наглядно-образное и словесно-логическое. </a:t>
            </a:r>
            <a:endParaRPr lang="ru-RU" sz="2400" b="1" dirty="0">
              <a:solidFill>
                <a:srgbClr val="002060"/>
              </a:solidFill>
              <a:latin typeface="Times New Roman"/>
            </a:endParaRPr>
          </a:p>
          <a:p>
            <a:pPr lvl="0" algn="just"/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Данные формы мышления образуют тот единый процесс познания реального мира, в котором в различные моменты может преобладать то одна, то другая форма мышления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.</a:t>
            </a:r>
          </a:p>
          <a:p>
            <a:pPr lvl="0" algn="just"/>
            <a:endParaRPr lang="ru-RU" sz="2400" b="1" dirty="0">
              <a:solidFill>
                <a:srgbClr val="002060"/>
              </a:solidFill>
              <a:latin typeface="Times New Roman"/>
            </a:endParaRPr>
          </a:p>
          <a:p>
            <a:pPr lvl="0" algn="just"/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Содержание  коррекционно-педагогической  работы  по  формированию  мышления направлено на развитие ориентировочной деятельности, на укрепление взаимосвязи между основными компонентами мыслительной деятельности: </a:t>
            </a:r>
            <a:r>
              <a:rPr lang="ru-RU" sz="2400" b="1" i="1" dirty="0">
                <a:solidFill>
                  <a:srgbClr val="002060"/>
                </a:solidFill>
                <a:latin typeface="Times New Roman"/>
              </a:rPr>
              <a:t>действием, словом и образом.</a:t>
            </a:r>
          </a:p>
          <a:p>
            <a:pPr lvl="0" algn="just"/>
            <a:endParaRPr lang="ru-RU" sz="2400" b="1" dirty="0">
              <a:solidFill>
                <a:srgbClr val="002060"/>
              </a:solidFill>
              <a:latin typeface="Times New Roman"/>
            </a:endParaRPr>
          </a:p>
          <a:p>
            <a:pPr lvl="0" algn="just"/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Эти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важные задачи решаются в процессе проведения дидактических игр. </a:t>
            </a:r>
          </a:p>
        </p:txBody>
      </p:sp>
    </p:spTree>
    <p:extLst>
      <p:ext uri="{BB962C8B-B14F-4D97-AF65-F5344CB8AC3E}">
        <p14:creationId xmlns:p14="http://schemas.microsoft.com/office/powerpoint/2010/main" val="134373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96944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«Рукавички»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0"/>
          <a:stretch/>
        </p:blipFill>
        <p:spPr>
          <a:xfrm>
            <a:off x="683568" y="1556792"/>
            <a:ext cx="4032447" cy="3893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436096" y="1700808"/>
            <a:ext cx="3008313" cy="3687763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зрительного восприятия,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внимания, логического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 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2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918648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«Построим из палочек»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636" y="1256708"/>
            <a:ext cx="3528696" cy="4704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364088" y="1772816"/>
            <a:ext cx="3600400" cy="3687763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мелкой моторики, наглядно-образного мышления,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умения работать по образцу,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зрительного восприятия,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59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36904" cy="97043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«Сложи картинку»</a:t>
            </a:r>
            <a:endParaRPr lang="ru-RU" sz="32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3605156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004048" y="1484784"/>
            <a:ext cx="3744416" cy="4896544"/>
          </a:xfrm>
        </p:spPr>
        <p:txBody>
          <a:bodyPr>
            <a:normAutofit/>
          </a:bodyPr>
          <a:lstStyle/>
          <a:p>
            <a:pPr lvl="0">
              <a:buClr>
                <a:srgbClr val="0BD0D9"/>
              </a:buClr>
            </a:pPr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0BD0D9"/>
              </a:buClr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0BD0D9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мелкой моторики,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наглядно-образного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умения работать по образцу,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зрительного восприятия, внимания.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212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990656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«Найди отличия»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4995862" cy="374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796136" y="1700808"/>
            <a:ext cx="3008313" cy="3687763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pPr lvl="0">
              <a:buClr>
                <a:srgbClr val="0BD0D9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 к анализу и синтезу,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сравнению.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зрительного восприятия, внимания, логического мышления и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речи.</a:t>
            </a:r>
            <a:endParaRPr lang="ru-RU" sz="2400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953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9644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8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задержкой психического развития характерны следующие особенности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отставание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психическом развитии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неравномерность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проявлений недостаточности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развития;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работоспособности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неустойчивость внимания;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развития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восприятия;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малый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памяти;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отставание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развитии всех форм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отставание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речевом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развитии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60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134672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«Паровозик»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4995862" cy="374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940152" y="1844824"/>
            <a:ext cx="3008313" cy="3687763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логическое мышление, память, речь, умение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обобщать, обосновывать.</a:t>
            </a:r>
          </a:p>
        </p:txBody>
      </p:sp>
    </p:spTree>
    <p:extLst>
      <p:ext uri="{BB962C8B-B14F-4D97-AF65-F5344CB8AC3E}">
        <p14:creationId xmlns:p14="http://schemas.microsoft.com/office/powerpoint/2010/main" val="197294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062664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«четвертый лишний»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5341" y="1417340"/>
            <a:ext cx="3429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0" y="1484784"/>
            <a:ext cx="4499992" cy="45720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словесно-логическое мышление, умение классифицировать, сравнивать, обобщать, устанавливать причинно-следственные, пространственно-временные, логические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связи.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2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80920" cy="657994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«Путешествия»</a:t>
            </a:r>
            <a:endParaRPr lang="ru-RU" sz="32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5" r="270" b="10624"/>
          <a:stretch/>
        </p:blipFill>
        <p:spPr>
          <a:xfrm>
            <a:off x="683568" y="3403191"/>
            <a:ext cx="4608512" cy="2310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07504" y="1124744"/>
            <a:ext cx="9036496" cy="1080120"/>
          </a:xfrm>
        </p:spPr>
        <p:txBody>
          <a:bodyPr>
            <a:noAutofit/>
          </a:bodyPr>
          <a:lstStyle/>
          <a:p>
            <a:pPr lvl="0">
              <a:buClr>
                <a:srgbClr val="0BD0D9"/>
              </a:buClr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наглядно-образное 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зрительное восприятие, умение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концентрировать и распределять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внимание.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80928"/>
            <a:ext cx="2664296" cy="3555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88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119553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МАТЕМАТИЧЕСКИХ ПРЕДСТАВЛЕНИЙ</a:t>
            </a:r>
            <a:endParaRPr lang="ru-RU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324" y="1484784"/>
            <a:ext cx="8856984" cy="4411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 основе формирования элементарных математических представлений лежит познание детьми дошкольного возраста количественных и качественных отношений между предметами.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Эти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отношения могут быть поняты детьми только тогда, когда они научатся сравнивать, сопоставлять между собой предметы и группы предметов (множества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).</a:t>
            </a:r>
          </a:p>
          <a:p>
            <a:pPr lvl="0" algn="just"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lvl="0" algn="just"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Задачей дидактических игр по ФЭМП  является обучение детей умениям сопоставлять, сравнивать, устанавливать соответствие между различными множествами и элементами множеств.</a:t>
            </a:r>
            <a:endParaRPr lang="ru-RU" sz="2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810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062664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«Поиграем, посчитаем»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1772816"/>
            <a:ext cx="4170025" cy="3456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67544" y="1700808"/>
            <a:ext cx="3816424" cy="3528392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пражнять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порядковом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счете до 10;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внимание, память.</a:t>
            </a:r>
          </a:p>
        </p:txBody>
      </p:sp>
    </p:spTree>
    <p:extLst>
      <p:ext uri="{BB962C8B-B14F-4D97-AF65-F5344CB8AC3E}">
        <p14:creationId xmlns:p14="http://schemas.microsoft.com/office/powerpoint/2010/main" val="255023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14352"/>
            <a:ext cx="8208912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«Поиграем, посчитаем»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844824"/>
            <a:ext cx="4899149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868144" y="2060848"/>
            <a:ext cx="3008313" cy="3687763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в счете предметов по названному числу, учить находить равное количество предметов,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порядковом счете; развивать внимание,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память.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30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918648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«Поиграем, посчитаем»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5" t="21945" r="5766" b="15127"/>
          <a:stretch/>
        </p:blipFill>
        <p:spPr bwMode="auto">
          <a:xfrm>
            <a:off x="827584" y="1772816"/>
            <a:ext cx="4568329" cy="3741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724128" y="2204864"/>
            <a:ext cx="3008313" cy="3687763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0BD0D9"/>
              </a:buClr>
            </a:pP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порядковом счете до 10;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соотносить количество предметов с числом и цифрой.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516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846640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«Сосчитай </a:t>
            </a:r>
            <a:r>
              <a:rPr lang="ru-RU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</a:t>
            </a:r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5" b="17250"/>
          <a:stretch/>
        </p:blipFill>
        <p:spPr bwMode="auto">
          <a:xfrm>
            <a:off x="683568" y="1772816"/>
            <a:ext cx="4868223" cy="4079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868144" y="1988840"/>
            <a:ext cx="3008313" cy="3687763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пражнять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счете и отсчете предметов в пределах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 развивать внимание, мелкую моторику.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9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846640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Игра: «Помоги сосчитать</a:t>
            </a:r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4" b="24008"/>
          <a:stretch/>
        </p:blipFill>
        <p:spPr bwMode="auto">
          <a:xfrm>
            <a:off x="323528" y="2222938"/>
            <a:ext cx="5014439" cy="2853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796136" y="2276872"/>
            <a:ext cx="3008313" cy="3687763"/>
          </a:xfrm>
        </p:spPr>
        <p:txBody>
          <a:bodyPr>
            <a:normAutofit lnSpcReduction="1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pPr lvl="0">
              <a:buClr>
                <a:srgbClr val="0BD0D9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пражнять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порядковом счете до 10</a:t>
            </a: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b="1">
                <a:solidFill>
                  <a:srgbClr val="2F589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соотносить количество предметов с числом и цифрой.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62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990656" cy="839690"/>
          </a:xfrm>
        </p:spPr>
        <p:txBody>
          <a:bodyPr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«Встань на свое место</a:t>
            </a:r>
            <a:r>
              <a:rPr lang="ru-RU" sz="3200" b="1" i="1" dirty="0" smtClean="0">
                <a:solidFill>
                  <a:srgbClr val="C00000"/>
                </a:solidFill>
                <a:effectLst/>
              </a:rPr>
              <a:t>»</a:t>
            </a:r>
            <a:endParaRPr lang="ru-RU" sz="3200" b="1" i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4995862" cy="3947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652120" y="2060848"/>
            <a:ext cx="3008313" cy="2808312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2400" b="1" dirty="0">
                <a:solidFill>
                  <a:srgbClr val="002060"/>
                </a:solidFill>
                <a:latin typeface="georgia"/>
              </a:rPr>
              <a:t>у</a:t>
            </a:r>
            <a:r>
              <a:rPr lang="ru-RU" sz="2400" b="1" dirty="0" smtClean="0">
                <a:solidFill>
                  <a:srgbClr val="002060"/>
                </a:solidFill>
                <a:latin typeface="georgia"/>
              </a:rPr>
              <a:t>пражнять </a:t>
            </a:r>
            <a:r>
              <a:rPr lang="ru-RU" sz="2400" b="1" dirty="0">
                <a:solidFill>
                  <a:srgbClr val="002060"/>
                </a:solidFill>
                <a:latin typeface="georgia"/>
              </a:rPr>
              <a:t>в порядковом счете, в счете по </a:t>
            </a:r>
            <a:r>
              <a:rPr lang="ru-RU" sz="2400" b="1" dirty="0" smtClean="0">
                <a:solidFill>
                  <a:srgbClr val="002060"/>
                </a:solidFill>
                <a:latin typeface="georgia"/>
              </a:rPr>
              <a:t>осязанию.</a:t>
            </a:r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90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55" y="183450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формой воздействия на ребенка в группе компенсирующей направленности для детей с ЗПР являются организованные занятия, в которых ведущая роль принадлежит учителю-дефектологу.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правило, дети с ЗПР пассивны и не проявляют желания активно действовать с предметами и игрушками. </a:t>
            </a: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Учителю-дефектологу необходимо постоянно создавать у детей положительное эмоциональное отношение к предлагаемой деятельности. </a:t>
            </a: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Этой цели и служат дидактические игры.</a:t>
            </a:r>
          </a:p>
          <a:p>
            <a:pPr lvl="0"/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одна из форм обучающего воздействия взрослого на ребенка.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же время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основной вид деятельности детей. </a:t>
            </a:r>
          </a:p>
          <a:p>
            <a:pPr lvl="0"/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дидактическая игра имеет две цели: </a:t>
            </a:r>
            <a:endParaRPr lang="ru-RU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бучающая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которую преследует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взрослый;                                   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гровая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ради которой действует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Важно, чтобы эти две цели дополняли друг друга и обеспечивали усвоение программного материала. </a:t>
            </a:r>
          </a:p>
        </p:txBody>
      </p:sp>
    </p:spTree>
    <p:extLst>
      <p:ext uri="{BB962C8B-B14F-4D97-AF65-F5344CB8AC3E}">
        <p14:creationId xmlns:p14="http://schemas.microsoft.com/office/powerpoint/2010/main" val="149557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918648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«Математические </a:t>
            </a:r>
            <a:r>
              <a:rPr lang="ru-RU" sz="36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600" b="1" i="1" dirty="0" smtClean="0">
                <a:solidFill>
                  <a:srgbClr val="C00000"/>
                </a:solidFill>
                <a:effectLst/>
              </a:rPr>
              <a:t/>
            </a:r>
            <a:br>
              <a:rPr lang="ru-RU" sz="3600" b="1" i="1" dirty="0" smtClean="0">
                <a:solidFill>
                  <a:srgbClr val="C00000"/>
                </a:solidFill>
                <a:effectLst/>
              </a:rPr>
            </a:br>
            <a:endParaRPr lang="ru-RU" sz="3600" b="1" i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0"/>
          <a:stretch/>
        </p:blipFill>
        <p:spPr bwMode="auto">
          <a:xfrm>
            <a:off x="251520" y="1844824"/>
            <a:ext cx="5063670" cy="3847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364088" y="1988840"/>
            <a:ext cx="3779912" cy="3687763"/>
          </a:xfrm>
        </p:spPr>
        <p:txBody>
          <a:bodyPr>
            <a:normAutofit fontScale="85000" lnSpcReduction="20000"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истематизировать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детей чисел от 1 до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 закреплять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счета в пределах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 развивать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память, внимание, логическое мышление, речь, творческие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714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342584" cy="695674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«Разложи по порядку»</a:t>
            </a:r>
            <a:endParaRPr lang="ru-RU" sz="32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2064">
            <a:off x="333291" y="2215603"/>
            <a:ext cx="4308919" cy="3571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644008" y="1844824"/>
            <a:ext cx="4499992" cy="3687763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умение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сравнивать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высоте и раскладывать их в убывающем и возрастающем порядке, результаты сравнения обозначать словами: самый высокий, ниже, еще ниже… самый низкий (и наоборот).</a:t>
            </a:r>
          </a:p>
        </p:txBody>
      </p:sp>
    </p:spTree>
    <p:extLst>
      <p:ext uri="{BB962C8B-B14F-4D97-AF65-F5344CB8AC3E}">
        <p14:creationId xmlns:p14="http://schemas.microsoft.com/office/powerpoint/2010/main" val="56868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198568" cy="695674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Игра: «Построй цифру из </a:t>
            </a:r>
            <a:r>
              <a:rPr lang="ru-RU" sz="32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его»</a:t>
            </a:r>
            <a:endParaRPr lang="ru-RU" sz="32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988840"/>
            <a:ext cx="4608512" cy="3454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716016" y="1628800"/>
            <a:ext cx="4427984" cy="3687763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п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омогает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формировать, развивать, закреплять счет (прямой и обратный), соотносить с количеством, учить цифры, выкладывать числовой ряд, формировать, закреплять представления о цвете.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05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270576" cy="623666"/>
          </a:xfrm>
        </p:spPr>
        <p:txBody>
          <a:bodyPr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«Мышки»</a:t>
            </a:r>
            <a:endParaRPr lang="ru-RU" sz="32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9044" y="1273324"/>
            <a:ext cx="3429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580112" y="1916832"/>
            <a:ext cx="3008313" cy="3687763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пражнять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счете и отсчете предметов в пределах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 развивать внимание, мелкую моторику.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494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476672"/>
            <a:ext cx="8229600" cy="160020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ОКРУЖАЮЩИМ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582341"/>
            <a:ext cx="903649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окружающим направлено на формирование у детей целостного восприятия и представлений о различных предметах и явлениях окружающей действительности, а также представления о человеке, видах его деятельности и взаимоотношениях с природой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использую дидактические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игры: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аправленные на ознакомление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явлениями социальной жизни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предметным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миром, созданным человеком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природой  и явлениями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92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918648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«Времена года»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543832">
            <a:off x="452639" y="2298764"/>
            <a:ext cx="4322481" cy="324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907252" y="1340768"/>
            <a:ext cx="4211960" cy="3687763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акреплять знание  времен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и называть их в определенной последовательности;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соответствующие данному времени года картинки;  развивать зрительную память, внимание,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23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846640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«Собираемся на прогулку»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484784"/>
            <a:ext cx="3596952" cy="396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427984" y="1556792"/>
            <a:ext cx="4608512" cy="3687763"/>
          </a:xfrm>
        </p:spPr>
        <p:txBody>
          <a:bodyPr>
            <a:normAutofit lnSpcReduction="1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pPr lvl="0">
              <a:buClr>
                <a:srgbClr val="0BD0D9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акреплять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 времен года и называть их в определенной последовательности;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находить соответствующую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данному времени года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одежду; 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зрительную память, внимание, речь.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155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846640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«Кто, где живет»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844824"/>
            <a:ext cx="4261473" cy="3194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427984" y="1556792"/>
            <a:ext cx="4716016" cy="36877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асширять представления о диких и домашних животных, знакомить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местом их обитания; расширять словарный запас у детей; развивать зрительную память; пробуждать положительные эмоции у детей и желание помогать друг другу в процессе игры.</a:t>
            </a:r>
          </a:p>
        </p:txBody>
      </p:sp>
    </p:spTree>
    <p:extLst>
      <p:ext uri="{BB962C8B-B14F-4D97-AF65-F5344CB8AC3E}">
        <p14:creationId xmlns:p14="http://schemas.microsoft.com/office/powerpoint/2010/main" val="290206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846640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«Магазин»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628800"/>
            <a:ext cx="3888432" cy="435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427984" y="1844824"/>
            <a:ext cx="4520481" cy="3687763"/>
          </a:xfrm>
        </p:spPr>
        <p:txBody>
          <a:bodyPr>
            <a:normAutofit lnSpcReduction="1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пражнять в классификации предметов по признаку, закреплять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речи обобщающие понятия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«продукты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логическое мышление, память, внимание.</a:t>
            </a:r>
          </a:p>
        </p:txBody>
      </p:sp>
    </p:spTree>
    <p:extLst>
      <p:ext uri="{BB962C8B-B14F-4D97-AF65-F5344CB8AC3E}">
        <p14:creationId xmlns:p14="http://schemas.microsoft.com/office/powerpoint/2010/main" val="143474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918648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Лото «Животные»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3429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716016" y="1772816"/>
            <a:ext cx="4032448" cy="3687763"/>
          </a:xfrm>
        </p:spPr>
        <p:txBody>
          <a:bodyPr>
            <a:normAutofit/>
          </a:bodyPr>
          <a:lstStyle/>
          <a:p>
            <a:pPr lvl="0">
              <a:buClr>
                <a:srgbClr val="0BD0D9"/>
              </a:buClr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0BD0D9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асширять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диких и домашних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животных;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словарный запас у детей; развивать зрительную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0286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средство обучения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поэтому она может быть использована при усвоении любого программного материала и проводиться на занятиях как учителем-дефектологом (индивидуальных и групповых), так и воспитателем, а также включаться в музыкальные занятия, быть одним из занимательных элементов на прогулке, может представлять собой и особый вид деятельности.</a:t>
            </a:r>
          </a:p>
          <a:p>
            <a:pPr lvl="0"/>
            <a:endParaRPr lang="ru-RU" sz="2400" b="1" dirty="0">
              <a:solidFill>
                <a:srgbClr val="2A27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дидактической игре создаются такие условия,</a:t>
            </a:r>
            <a:r>
              <a:rPr lang="ru-RU" sz="2400" b="1" i="1" dirty="0">
                <a:solidFill>
                  <a:srgbClr val="2A2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которых каждый ребенок получает возможность самостоятельно действовать в определенной ситуации или с определенными предметами, приобретая собственный действенный и чувственный опыт. </a:t>
            </a: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особенно важно для детей с ЗПР , у которых опыт действий с предметами значительно обеднен, не зафиксирован и не обобщен.</a:t>
            </a:r>
          </a:p>
        </p:txBody>
      </p:sp>
    </p:spTree>
    <p:extLst>
      <p:ext uri="{BB962C8B-B14F-4D97-AF65-F5344CB8AC3E}">
        <p14:creationId xmlns:p14="http://schemas.microsoft.com/office/powerpoint/2010/main" val="342041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558608" cy="695674"/>
          </a:xfrm>
        </p:spPr>
        <p:txBody>
          <a:bodyPr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«Разрезные картинки»</a:t>
            </a:r>
            <a:endParaRPr lang="ru-RU" sz="32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2"/>
          <a:stretch/>
        </p:blipFill>
        <p:spPr>
          <a:xfrm>
            <a:off x="323528" y="1772816"/>
            <a:ext cx="3960440" cy="3507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572000" y="1700808"/>
            <a:ext cx="4464496" cy="3687763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Clr>
                <a:srgbClr val="0BD0D9"/>
              </a:buClr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pPr lvl="0">
              <a:lnSpc>
                <a:spcPct val="100000"/>
              </a:lnSpc>
              <a:buClr>
                <a:srgbClr val="0BD0D9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представление о целостном образе предмета, учить соотносить образ представления с целостным образом реального предмета, правильно собирать изображение предмета из отдельных частей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4947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092" y="289248"/>
            <a:ext cx="9023920" cy="119553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 И ФОРМИРОВАНИЕ КОММУНИКАТИВНЫХ СПОСОБНОСТЕЙ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417" y="1628800"/>
            <a:ext cx="90364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 и формирование коммуникативных способностей у детей происходит во всех видах детской деятельности, в повседневной жизни в процессе общения с членами семьи, а также на специальных занятиях по развитию речи. </a:t>
            </a:r>
          </a:p>
          <a:p>
            <a:pPr lvl="0" algn="just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дидактических играх по развитию речи систематизируется и обобщается речевой материал, приобретенный детьми в процессе других видов деятельности, расширяется и уточняется словарь, активизируется  связная  речь. 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 того,  решаются  специфические  коррекционные  задачи: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формируются  основные  функции  речи - фиксирующая,  сопровождающая,  познавательная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регулирующая и коммуникативная;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коррекции звукопроизношения у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64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84" y="404664"/>
            <a:ext cx="9144000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</a:t>
            </a:r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 </a:t>
            </a:r>
            <a:r>
              <a:rPr lang="ru-RU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гостях </a:t>
            </a:r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куклы Кати»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"/>
          <a:stretch/>
        </p:blipFill>
        <p:spPr>
          <a:xfrm>
            <a:off x="179512" y="1916832"/>
            <a:ext cx="4733940" cy="374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148064" y="1772816"/>
            <a:ext cx="3995936" cy="3687763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акрепление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общения со сверстниками и взрослыми,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словарного запаса, расширение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закрепление знаний по ведению хозяйства (приготовление еды, сервировка стола).</a:t>
            </a:r>
          </a:p>
        </p:txBody>
      </p:sp>
    </p:spTree>
    <p:extLst>
      <p:ext uri="{BB962C8B-B14F-4D97-AF65-F5344CB8AC3E}">
        <p14:creationId xmlns:p14="http://schemas.microsoft.com/office/powerpoint/2010/main" val="258603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496944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Игра-этюд: «Поиграем с собачкой»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4995862" cy="374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593234" y="1844824"/>
            <a:ext cx="3563888" cy="3687763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/>
              </a:rPr>
              <a:t>Цель игры: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азвивать воображение,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диалогическую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речь, учить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интонационно выразительно проговаривать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фразы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6239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260648"/>
            <a:ext cx="8928992" cy="623666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игра «В гостях у сказки»</a:t>
            </a:r>
            <a:endParaRPr lang="ru-RU" sz="32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4" b="337"/>
          <a:stretch/>
        </p:blipFill>
        <p:spPr>
          <a:xfrm>
            <a:off x="179512" y="1340768"/>
            <a:ext cx="3744884" cy="490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139952" y="1052736"/>
            <a:ext cx="4896544" cy="36877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i="1" dirty="0" smtClean="0">
                <a:solidFill>
                  <a:srgbClr val="002060"/>
                </a:solidFill>
                <a:latin typeface="Times New Roman"/>
              </a:rPr>
              <a:t>Цель игры:</a:t>
            </a:r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buClr>
                <a:srgbClr val="0BD0D9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 воображение, диалогическую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речь, учить интонационно выразительно проговаривать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фразы;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пересказывать знакомую сказку последовательно и выразительно; развивать умение располагать в правильной последовательности картинки, развивать внимание, усидчивость, мышление, память, мелкую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моторику.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98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462" y="476672"/>
            <a:ext cx="5148064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«Расскажи сказку</a:t>
            </a:r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r="20245" b="10248"/>
          <a:stretch/>
        </p:blipFill>
        <p:spPr>
          <a:xfrm>
            <a:off x="251520" y="1700808"/>
            <a:ext cx="4083997" cy="3759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391472" y="476672"/>
            <a:ext cx="4752528" cy="5616624"/>
          </a:xfrm>
        </p:spPr>
        <p:txBody>
          <a:bodyPr>
            <a:normAutofit fontScale="85000" lnSpcReduction="20000"/>
          </a:bodyPr>
          <a:lstStyle/>
          <a:p>
            <a:pPr lvl="0">
              <a:lnSpc>
                <a:spcPct val="120000"/>
              </a:lnSpc>
              <a:buClr>
                <a:srgbClr val="0BD0D9"/>
              </a:buClr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pPr lvl="0">
              <a:lnSpc>
                <a:spcPct val="120000"/>
              </a:lnSpc>
              <a:buClr>
                <a:srgbClr val="0BD0D9"/>
              </a:buClr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воображение, диалогическую речь, учить интонационно выразительно проговаривать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фразы;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buClr>
                <a:srgbClr val="0BD0D9"/>
              </a:buClr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ормировать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пересказывать знакомую сказку последовательно и выразительно; развивать умение располагать в правильной последовательности картинки, развивать внимание, усидчивость, мышление, память, мелкую моторику.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914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0018" y="836712"/>
            <a:ext cx="9144000" cy="2232248"/>
          </a:xfrm>
        </p:spPr>
        <p:txBody>
          <a:bodyPr>
            <a:normAutofit lnSpcReduction="1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/>
              </a:rPr>
              <a:t>Цель игры: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развитие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связной речи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 через использование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элементов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мнемотехники, обогащение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словарного запаса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детей, совершенствование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грамматического строя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речи, упражнение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детей в пересказе, составлении рассказов, загадок, заучивании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стихотворений.</a:t>
            </a:r>
            <a:endParaRPr lang="ru-RU" sz="2400" b="1" dirty="0">
              <a:solidFill>
                <a:srgbClr val="002060"/>
              </a:solidFill>
              <a:latin typeface="Calibri"/>
            </a:endParaRPr>
          </a:p>
          <a:p>
            <a:endParaRPr lang="ru-RU" sz="200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" name="Объект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t="9278" r="3852" b="6561"/>
          <a:stretch/>
        </p:blipFill>
        <p:spPr>
          <a:xfrm>
            <a:off x="4139952" y="3426516"/>
            <a:ext cx="4498804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980">
            <a:off x="230157" y="3244111"/>
            <a:ext cx="417324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7849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Мнемотаблицы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2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990656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«Варим суп»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3" b="18786"/>
          <a:stretch/>
        </p:blipFill>
        <p:spPr>
          <a:xfrm rot="5400000">
            <a:off x="-127282" y="1630973"/>
            <a:ext cx="3818451" cy="3563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635896" y="1700808"/>
            <a:ext cx="5508104" cy="3687763"/>
          </a:xfrm>
        </p:spPr>
        <p:txBody>
          <a:bodyPr>
            <a:normAutofit/>
          </a:bodyPr>
          <a:lstStyle/>
          <a:p>
            <a:pPr lvl="0">
              <a:buClr>
                <a:srgbClr val="0BD0D9"/>
              </a:buClr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pPr lvl="0">
              <a:buClr>
                <a:srgbClr val="0BD0D9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акрепление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общения со сверстниками и взрослыми, обогащение словарного запаса, расширение и закрепление знаний по ведению хозяйства (приготовление еды, сервировка стола).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62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918648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«Теремок»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" r="17462"/>
          <a:stretch/>
        </p:blipFill>
        <p:spPr>
          <a:xfrm rot="5400000">
            <a:off x="506388" y="1733972"/>
            <a:ext cx="3815255" cy="374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661793" y="1844824"/>
            <a:ext cx="4448473" cy="3687763"/>
          </a:xfrm>
        </p:spPr>
        <p:txBody>
          <a:bodyPr>
            <a:normAutofit lnSpcReduction="1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речевую активность, закреплять пространственные представления, развивать высоту и тембр голоса, интонационную выразительность речи.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74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92696"/>
            <a:ext cx="8712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многоплановое сложное педагогическое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явление,                       она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игровым методом обучения детей с ЗПР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формой обучения,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самостоятельной игровой деятельностью,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средством всестороннего воспитания личности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игровых технологий позволяет добиться решения не только образовательных задач, но сохранить работоспособность и повышать познавательную активность детей, кроме того дает возможность даже самым слабым обучающимся принимать участие в коллективной деятельности и чувствовать себя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комфортно.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48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800" b="1" i="1" dirty="0" smtClean="0">
              <a:solidFill>
                <a:srgbClr val="C00000"/>
              </a:solidFill>
              <a:latin typeface="Times New Roman"/>
            </a:endParaRPr>
          </a:p>
          <a:p>
            <a:pPr lvl="0" algn="ctr"/>
            <a:r>
              <a:rPr lang="ru-RU" sz="2800" b="1" i="1" dirty="0" smtClean="0">
                <a:solidFill>
                  <a:srgbClr val="C00000"/>
                </a:solidFill>
                <a:latin typeface="Times New Roman"/>
              </a:rPr>
              <a:t>Организация </a:t>
            </a:r>
            <a:r>
              <a:rPr lang="ru-RU" sz="2800" b="1" i="1" dirty="0">
                <a:solidFill>
                  <a:srgbClr val="C00000"/>
                </a:solidFill>
                <a:latin typeface="Times New Roman"/>
              </a:rPr>
              <a:t>дидактических игр  осуществляется в трех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/>
              </a:rPr>
              <a:t>основных направлениях</a:t>
            </a:r>
            <a:r>
              <a:rPr lang="ru-RU" sz="2800" b="1" i="1" dirty="0">
                <a:solidFill>
                  <a:srgbClr val="C00000"/>
                </a:solidFill>
                <a:latin typeface="Times New Roman"/>
              </a:rPr>
              <a:t>: </a:t>
            </a:r>
          </a:p>
          <a:p>
            <a:pPr lvl="0"/>
            <a:endParaRPr lang="ru-RU" sz="2000" dirty="0">
              <a:solidFill>
                <a:srgbClr val="000000"/>
              </a:solidFill>
              <a:latin typeface="Times New Roman"/>
            </a:endParaRPr>
          </a:p>
          <a:p>
            <a:pPr marL="342900" lvl="0" indent="-342900" algn="ctr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подготовка к проведению дидактической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игры;</a:t>
            </a:r>
            <a:endParaRPr lang="ru-RU" sz="2400" b="1" dirty="0">
              <a:solidFill>
                <a:srgbClr val="002060"/>
              </a:solidFill>
              <a:latin typeface="Times New Roman"/>
            </a:endParaRPr>
          </a:p>
          <a:p>
            <a:pPr marL="342900" lvl="0" indent="-342900" algn="ctr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проведение игры; </a:t>
            </a:r>
            <a:endParaRPr lang="ru-RU" sz="2400" b="1" dirty="0">
              <a:solidFill>
                <a:srgbClr val="002060"/>
              </a:solidFill>
              <a:latin typeface="Times New Roman"/>
            </a:endParaRPr>
          </a:p>
          <a:p>
            <a:pPr marL="342900" lvl="0" indent="-342900" algn="ctr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анализ</a:t>
            </a:r>
          </a:p>
        </p:txBody>
      </p:sp>
      <p:pic>
        <p:nvPicPr>
          <p:cNvPr id="5123" name="Picture 3" descr="C:\Users\Samsung\Desktop\Игры\Новая папка\Новая папка\Camera\IMG_20200114_1613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60"/>
          <a:stretch/>
        </p:blipFill>
        <p:spPr bwMode="auto">
          <a:xfrm>
            <a:off x="1043608" y="2928213"/>
            <a:ext cx="7056784" cy="3395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86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404664"/>
            <a:ext cx="8229600" cy="979512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https://pbs.twimg.com/media/D4M8hDkWwAE86vI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44252"/>
            <a:ext cx="6624736" cy="4525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65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04664"/>
            <a:ext cx="903649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с помощью дидактической игры ребенок может приобретать новые знания - это очень важно для его развития.</a:t>
            </a:r>
          </a:p>
          <a:p>
            <a:pPr lvl="0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использую игры по следующим направлениям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енсорная интеграция;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мышления;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окружающим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миром;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математических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представлений;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 и формирование коммуникативных способностей</a:t>
            </a:r>
          </a:p>
        </p:txBody>
      </p:sp>
    </p:spTree>
    <p:extLst>
      <p:ext uri="{BB962C8B-B14F-4D97-AF65-F5344CB8AC3E}">
        <p14:creationId xmlns:p14="http://schemas.microsoft.com/office/powerpoint/2010/main" val="170663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260648"/>
            <a:ext cx="822960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ИНТЕГРАЦИЯ</a:t>
            </a:r>
            <a:b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052736"/>
            <a:ext cx="90364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детей с ЗПР  отмечается 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недостаточность процесса переработки сенсорной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информации,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они не могут целостно воспринимать наблюдаемые объекты, у них это происходит  фрагментарно, выделяя лишь отдельные признаки. 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затрудняет процесс коррекции и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социализации.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Поэтому,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преодоления  этой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проблемы, считаю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необходимым включение 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элементов сенсорной интеграции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общую систему коррекционной работы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сенсорной интеграции в работе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учителя-дефектолога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стимуляцию работы всех органов чувств, направлен на активизацию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сторон речи, коррекцию поведения через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сенсорику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502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спользование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сенсорного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материала 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коррекционной работе с  детьми с ОВЗ имеет ряд преимуществ, которые делают их использование максимально востребованным: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едагог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возможность заинтересовать дошкольников, пробудить в них любознательность, завоевать их доверие, и найти такой угол зрения, при котором даже обыденное становится удивительным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аждое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с использованием элементов сенсорной интеграции  вызывает у детей эмоциональный подъём, даже малоактивные дети принимают активное участие в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спользование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сенсорного оборудования позволяет раскрыть резервные возможности каждого ребенка, является действенным средством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профилактики вторичных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дефектов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используемые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коррекционной работе приемы сенсорной интеграции способствуют удовлетворению потребности ребенка в осознании себя, а так же окружающего предметного мира, обеспечивают развитие моторных, речевых, коммуникативных, познавательных, сенсорных умений и благотворно влияют на развитие ребенка в целом.</a:t>
            </a:r>
            <a:endParaRPr lang="ru-RU" sz="20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65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1137</TotalTime>
  <Words>1911</Words>
  <Application>Microsoft Office PowerPoint</Application>
  <PresentationFormat>Экран (4:3)</PresentationFormat>
  <Paragraphs>225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Исполнительная</vt:lpstr>
      <vt:lpstr>ОБОБЩЕНИЕ ОПЫТА  «ИСПОЛЬЗОВАНИЕ ДИДАКТИЧЕСКОЙ ИГРЫ  В КОРРЕКЦИОННО-РАЗВИВАЮЩЕЙ РАБОТЕ УЧИТЕЛЯ-ДЕФЕКТОЛОГА ДОУ»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СЕНСОРНАЯ ИНТЕГРАЦИЯ </vt:lpstr>
      <vt:lpstr>Презентация PowerPoint</vt:lpstr>
      <vt:lpstr>Игра «Подбери по цвету» </vt:lpstr>
      <vt:lpstr>Игра  «Ежики и грибочки» </vt:lpstr>
      <vt:lpstr> Игра «Веселые скрепки» 1. «Что забыл нарисовать художник»; 2. «Собери цепочку из скрепок» Цель игры: развитие мелкой моторики, формирование  умения сличать и объединять предметы по признаку цвета, развитие внимания, воображения.</vt:lpstr>
      <vt:lpstr>   Игра «Собери по образцу» Цель игры: развитие мелкой моторики, развитие внимания, воображения.</vt:lpstr>
      <vt:lpstr>Игра «Собери из мозаики» Цель игры: развитие мелкой моторики, развитие внимания, воображения. </vt:lpstr>
      <vt:lpstr>Игры с сыпучими материалами                                                                                 Цель игры: обеспечивает разнообразие ощущений, активизирует развитие сенсорной системы детей. Внешне простые манипуляции с сыпучими материалами: пересыпание, перебирание, закапывание мелких предметов – позволяют значительно уменьшить внутреннюю тревогу, преодолеть негативизм, снять напряжение.</vt:lpstr>
      <vt:lpstr>Игра «Волшебный песок» Цель игры: развитие мелкой моторики, развитие внимания, воображения, речи.</vt:lpstr>
      <vt:lpstr>Игра «Павлин» </vt:lpstr>
      <vt:lpstr>Игра «Маленький цветочек» </vt:lpstr>
      <vt:lpstr>Игра «Волшебное ведерко» </vt:lpstr>
      <vt:lpstr>Игра «Тактильные рукавички» </vt:lpstr>
      <vt:lpstr>Игры и упражнения для самомассажа </vt:lpstr>
      <vt:lpstr>Тактильные коробки </vt:lpstr>
      <vt:lpstr>Игра «Подбери по цвету» </vt:lpstr>
      <vt:lpstr>   Игра «Чудесный мешочек» Ребенку предлагается на ощупь определить предмет и назвать его признаки: карандаш длинный; карандаш короткий; пуговица большая-маленькая. (игрушки, геометрические фигуры , пластмассовые буквы и цифры и др.</vt:lpstr>
      <vt:lpstr>ФОРМИРОВАНИЕ МЫШЛЕНИЯ </vt:lpstr>
      <vt:lpstr> Игра «Рукавички» </vt:lpstr>
      <vt:lpstr>Игра «Построим из палочек» </vt:lpstr>
      <vt:lpstr>Игра «Сложи картинку»</vt:lpstr>
      <vt:lpstr>Игра «Найди отличия» </vt:lpstr>
      <vt:lpstr>Игра «Паровозик» </vt:lpstr>
      <vt:lpstr>Игра «четвертый лишний» </vt:lpstr>
      <vt:lpstr>Игра «Путешествия»</vt:lpstr>
      <vt:lpstr>ФОРМИРОВАНИЕ ЭЛЕМЕНТАРНЫХ МАТЕМАТИЧЕСКИХ ПРЕДСТАВЛЕНИЙ</vt:lpstr>
      <vt:lpstr>Игра «Поиграем, посчитаем» </vt:lpstr>
      <vt:lpstr>Игра «Поиграем, посчитаем» </vt:lpstr>
      <vt:lpstr>Игра «Поиграем, посчитаем» </vt:lpstr>
      <vt:lpstr>Игра «Сосчитай правильно» </vt:lpstr>
      <vt:lpstr>Игра: «Помоги сосчитать» </vt:lpstr>
      <vt:lpstr>Игра «Встань на свое место»</vt:lpstr>
      <vt:lpstr>Игра «Математические пазлы» </vt:lpstr>
      <vt:lpstr>Игра «Разложи по порядку»</vt:lpstr>
      <vt:lpstr>Игра: «Построй цифру из Лего»</vt:lpstr>
      <vt:lpstr>Игра «Мышки»</vt:lpstr>
      <vt:lpstr>ОЗНАКОМЛЕНИЕ С ОКРУЖАЮЩИМ </vt:lpstr>
      <vt:lpstr>Игра «Времена года» </vt:lpstr>
      <vt:lpstr>Игра «Собираемся на прогулку» </vt:lpstr>
      <vt:lpstr>Игра «Кто, где живет» </vt:lpstr>
      <vt:lpstr>Игра «Магазин» </vt:lpstr>
      <vt:lpstr>Лото «Животные» </vt:lpstr>
      <vt:lpstr>Игра «Разрезные картинки»</vt:lpstr>
      <vt:lpstr>РАЗВИТИЕ РЕЧИ И ФОРМИРОВАНИЕ КОММУНИКАТИВНЫХ СПОСОБНОСТЕЙ</vt:lpstr>
      <vt:lpstr>Сюжетно-ролевая игра «В гостях  у куклы Кати»</vt:lpstr>
      <vt:lpstr>Игра-этюд: «Поиграем с собачкой» </vt:lpstr>
      <vt:lpstr>Театрализованная игра «В гостях у сказки»</vt:lpstr>
      <vt:lpstr>Игра «Расскажи сказку» </vt:lpstr>
      <vt:lpstr>Презентация PowerPoint</vt:lpstr>
      <vt:lpstr>Игра «Варим суп» </vt:lpstr>
      <vt:lpstr>Игра «Теремок» 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дидактической игры в коррекционно - развивающей работе учителя - дефектолога ДОУ</dc:title>
  <dc:creator>Samsung</dc:creator>
  <cp:lastModifiedBy>Samsung</cp:lastModifiedBy>
  <cp:revision>85</cp:revision>
  <dcterms:created xsi:type="dcterms:W3CDTF">2020-10-17T16:00:31Z</dcterms:created>
  <dcterms:modified xsi:type="dcterms:W3CDTF">2020-11-03T08:39:38Z</dcterms:modified>
</cp:coreProperties>
</file>