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8" r:id="rId4"/>
    <p:sldId id="259" r:id="rId5"/>
    <p:sldId id="262" r:id="rId6"/>
    <p:sldId id="260" r:id="rId7"/>
    <p:sldId id="261" r:id="rId8"/>
    <p:sldId id="270" r:id="rId9"/>
    <p:sldId id="271" r:id="rId10"/>
    <p:sldId id="272" r:id="rId11"/>
    <p:sldId id="267" r:id="rId12"/>
    <p:sldId id="268" r:id="rId13"/>
    <p:sldId id="257" r:id="rId14"/>
    <p:sldId id="263" r:id="rId15"/>
    <p:sldId id="269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8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93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97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78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3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0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9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29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62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21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9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12.03.2025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33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79208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  <a:b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 № 106 «Анютины глазки» комбинированного вида» г. Орска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064896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приемов сенсорной интеграции в коррекционной работе                                 учителя-дефектолога ДОУ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 1КК Булатова Р.Р.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600400" cy="2393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22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327766"/>
            <a:ext cx="85689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«Утяжеление»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вид деятельности необходим для детей, испытывающим трудности в регулировании уровня своего возбуждения. Регулярные упражнения по «утяжелению» помогут детям успокоиться. Такие мероприятия оказывают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на тело, мышцы и суставы, помогая детям получить необходимую нагрузку. Детям важно научиться чувствовать своё тело, им полезно чувствовать себя «сжатыми», когда на их тело оказывается глубокое давление или «нагрузка сверху».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активная деятельность дает им необходимую сенсорную нагрузку, а эффект от этого может быть удивительным, ребёнок сможет регулировать своё поведение и уровень возбуждения.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Приспособления для «утяжеления»: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сенсорный мешочек;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утяжелённое одеяло;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утяжелённая подушка;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утяжелённый наплечник;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утяжелённый плед;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утяжелённый шарф;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утяжелитель на запястье;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утяжелитель на ноги.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Desktop\a2cs5pz7zqw8ev7lpex1bzbpnemktw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2232248" cy="247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Samsung\Desktop\utyagelennyj-gilet-ortomedtehnika-286366753-577x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74318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5560"/>
            <a:ext cx="9144000" cy="158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 на материале твердых и мягких вкладок, мозаик, матрешек, конструктивных, разбирающихся по частям предметов 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игрушек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4" t="6127" r="8697" b="15119"/>
          <a:stretch/>
        </p:blipFill>
        <p:spPr bwMode="auto">
          <a:xfrm>
            <a:off x="539552" y="1254389"/>
            <a:ext cx="3597024" cy="260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7" t="4100" r="7015" b="17460"/>
          <a:stretch/>
        </p:blipFill>
        <p:spPr bwMode="auto">
          <a:xfrm>
            <a:off x="4797032" y="3996712"/>
            <a:ext cx="3604811" cy="253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5" t="6416" r="6565" b="11056"/>
          <a:stretch/>
        </p:blipFill>
        <p:spPr bwMode="auto">
          <a:xfrm>
            <a:off x="539552" y="4002958"/>
            <a:ext cx="3597024" cy="258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58" r="4005" b="3075"/>
          <a:stretch/>
        </p:blipFill>
        <p:spPr bwMode="auto">
          <a:xfrm>
            <a:off x="4797032" y="1254389"/>
            <a:ext cx="3563869" cy="251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0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29740"/>
            <a:ext cx="8880921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Исследовательские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 с водой, с песком, камешками, ракушками, в сухом бассейне, игры с надувными и плавающими предметами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45" t="19934" r="9014" b="7938"/>
          <a:stretch/>
        </p:blipFill>
        <p:spPr bwMode="auto">
          <a:xfrm>
            <a:off x="827584" y="1307732"/>
            <a:ext cx="3136756" cy="317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G_7_0955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65" t="5480" r="14276" b="23545"/>
          <a:stretch/>
        </p:blipFill>
        <p:spPr bwMode="auto">
          <a:xfrm>
            <a:off x="5148064" y="1263767"/>
            <a:ext cx="3252340" cy="318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46" t="44541" r="6723" b="7180"/>
          <a:stretch/>
        </p:blipFill>
        <p:spPr bwMode="auto">
          <a:xfrm>
            <a:off x="2779656" y="3785911"/>
            <a:ext cx="3416733" cy="295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6646"/>
            <a:ext cx="4680520" cy="619468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Одним из современных средств реализации метода сенсорной интеграции </a:t>
            </a: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работе учителя-дефектолога с детьми с ЗПР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является 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специально оборудованная сенсорная </a:t>
            </a: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комната или уголок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(центр сенсорного развития).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Они представляет 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собой искусственно созданное окружение, где </a:t>
            </a: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ребенок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ЗПР, 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пребывая в безопасной, комфортной обстановке, наполненной разнообразными стимулами, самостоятельно или при ненавязчивом сопровождении специалиста исследует среду. </a:t>
            </a:r>
            <a:endParaRPr lang="ru-RU" sz="4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Одновременная 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стимуляция нескольких сенсорных систем приводит не только к повышению активности восприятия, но и к обеспечению сенсорной интеграции.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56" y="493941"/>
            <a:ext cx="4212468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64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0465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Комплектация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комнаты (уголка/центра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сенсорного развития)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содержит следующие элементы.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Мягкая среда: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маты,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мягкие игровые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модули,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подушки,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сухой бассейн, валики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мячи, одеяла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др.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Зрительная среда: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интерактивные панели, зеркало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подвески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световые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картины,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фотообои с изображением природного ландшафта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Звуковая среда: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музыкальный центр с набором кассет или CD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дисков, музыкальные инструменты,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музыкальные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игрушки.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Тактильная среда: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сухой душ из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лент.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тактильные панно из разнообразных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материалов,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стенды с различными видами застежек,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шнуровки, сенсорная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тропа для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ног,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ребристый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мостик,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стол-ванна для песка и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воды, 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пальчиковые бассейны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наполнители (горох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фасоль,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каштаны), крупы,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массажный коврик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Воздушная среда: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вентилятор, ароматические масла,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ароматические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палочки,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ароматические мешочки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саше,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комнатные растения.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9195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" t="18482" r="9181" b="4971"/>
          <a:stretch/>
        </p:blipFill>
        <p:spPr bwMode="auto">
          <a:xfrm>
            <a:off x="683568" y="170638"/>
            <a:ext cx="3312368" cy="323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" t="27764" r="1694" b="7654"/>
          <a:stretch/>
        </p:blipFill>
        <p:spPr bwMode="auto">
          <a:xfrm>
            <a:off x="611560" y="3654601"/>
            <a:ext cx="3384376" cy="300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3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73016"/>
            <a:ext cx="4248472" cy="310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Таким образом, способность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сенсорной интеграции позволяет ребёнку с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 синтезировать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целостную картину окружающего мира и адекватно взаимодействовать с ним.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Её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дисфункция приводит к деформации </a:t>
            </a: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поведения, самозащите или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аутостимуляции, провоцирует возникновение трудностей в организации активных и гибких отношений со средой. </a:t>
            </a: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интеграции позволяет нормализовать чувствительность ребенка с </a:t>
            </a: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ЗПР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оказать ему помощь в приёме, переработке и использовании сенсорной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4900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5446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Джин Айрес при участии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Джеффа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Роббинса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Ребёнок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сенсорная интеграция понимание скрытых проблем развития с практическими рекомендациями для родителей и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Теревинф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Миненкова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И.Н. Обеспечение сенсорной интеграции в коррекционно-развивающей работе с детьми с тяжёлыми и или множественными нарушениями психофизического 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развития. </a:t>
            </a: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И.Н. Миненкова Обучение и воспитание детей в условиях центра коррекционно-развивающего обучения и реабилитации: учеб.-метод. пособие С.Е. Гайдукевич и др.; науч. ред. С.Е. Гайдукевич. — Мн: УО БГПУ им. М. Танка, 2007. — С. 86-92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Эллнеби</a:t>
            </a: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И. Право детей на развитие И. Эллнеби. — Мн.: БелАПДИ — Открытые 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двери.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сенсорной культуры ребенка : От рождения до 6 лет: Кн. для воспитателя дет. сада / Л.А. Венгер, Э.Г. Пилюгина, Н.Б. Венгер ; Под ред. Венгера Л.А</a:t>
            </a:r>
            <a:r>
              <a:rPr lang="ru-RU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: Просвещение, </a:t>
            </a: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1988.</a:t>
            </a:r>
            <a:endParaRPr lang="ru-RU" sz="19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5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738"/>
            <a:ext cx="8820473" cy="6638621"/>
          </a:xfrm>
        </p:spPr>
        <p:txBody>
          <a:bodyPr>
            <a:normAutofit fontScale="40000" lnSpcReduction="20000"/>
          </a:bodyPr>
          <a:lstStyle/>
          <a:p>
            <a:pPr marL="173038" indent="-173038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5250" indent="441325">
              <a:lnSpc>
                <a:spcPct val="170000"/>
              </a:lnSpc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Проблемы задержки в психическом развитии у детей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дошкольного возраста остаются актуальными в современном обществе. Сенсорная интеграция представляет собой важное направление коррекционной работы с такими детьми, исследование которого поможет определить эффективные методы поддержки и развития данной категории детей.</a:t>
            </a:r>
          </a:p>
          <a:p>
            <a:pPr marL="95250" indent="173038" defTabSz="361950">
              <a:lnSpc>
                <a:spcPct val="170000"/>
              </a:lnSpc>
              <a:buNone/>
              <a:tabLst>
                <a:tab pos="536575" algn="l"/>
              </a:tabLst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   Сенсорная интеграция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– это обработка поступающих от органов чувств ощущений, их структурирование и упорядочивание для последующего адекватного ответа.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5250" indent="173038" defTabSz="361950">
              <a:lnSpc>
                <a:spcPct val="170000"/>
              </a:lnSpc>
              <a:buNone/>
              <a:tabLst>
                <a:tab pos="536575" algn="l"/>
              </a:tabLst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Сенсорная интеграция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ориентирована на работу с базовыми сенсорными системами: вестибулярной, тактильной, перцептивной с дополнительным включением слуха, зрения и обоняния, вкуса. Это основа для работы сенсорных систем нашего организма.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5250" indent="173038" defTabSz="361950">
              <a:buNone/>
              <a:tabLst>
                <a:tab pos="536575" algn="l"/>
              </a:tabLst>
            </a:pP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5250" indent="173038" defTabSz="361950">
              <a:lnSpc>
                <a:spcPct val="170000"/>
              </a:lnSpc>
              <a:buNone/>
              <a:tabLst>
                <a:tab pos="536575" algn="l"/>
              </a:tabLst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Цель данного метода коррекции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95250" indent="173038" defTabSz="361950">
              <a:lnSpc>
                <a:spcPct val="170000"/>
              </a:lnSpc>
              <a:buNone/>
              <a:tabLst>
                <a:tab pos="536575" algn="l"/>
              </a:tabLst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научить одновременно обрабатывать </a:t>
            </a:r>
          </a:p>
          <a:p>
            <a:pPr marL="95250" indent="173038" defTabSz="361950">
              <a:lnSpc>
                <a:spcPct val="170000"/>
              </a:lnSpc>
              <a:buNone/>
              <a:tabLst>
                <a:tab pos="536575" algn="l"/>
              </a:tabLst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информацию, получаемую головным</a:t>
            </a:r>
          </a:p>
          <a:p>
            <a:pPr marL="95250" indent="173038" defTabSz="361950">
              <a:lnSpc>
                <a:spcPct val="170000"/>
              </a:lnSpc>
              <a:buNone/>
              <a:tabLst>
                <a:tab pos="536575" algn="l"/>
              </a:tabLst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мозгом от разных анализаторов.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200" b="1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8" t="2529" r="7307"/>
          <a:stretch/>
        </p:blipFill>
        <p:spPr bwMode="auto">
          <a:xfrm>
            <a:off x="5436096" y="4077072"/>
            <a:ext cx="2808312" cy="252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20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Многие проблемы обучения и поведения детей с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ЗПР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являются результатом искажения процесса восприятия сенсорной информации.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/>
            <a:endParaRPr lang="ru-RU" sz="2000" b="1" dirty="0" smtClean="0">
              <a:latin typeface="Times New Roman"/>
              <a:ea typeface="Calibri"/>
            </a:endParaRP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Для </a:t>
            </a:r>
            <a:r>
              <a:rPr lang="ru-RU" sz="2000" dirty="0">
                <a:latin typeface="Times New Roman"/>
                <a:ea typeface="Calibri"/>
              </a:rPr>
              <a:t>них характерна неспособность интегрировать сенсорную информацию, поступающую от различных органов чувств, для того чтобы получить точную картину реального окружения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Например</a:t>
            </a:r>
            <a:r>
              <a:rPr lang="ru-RU" sz="2000" dirty="0">
                <a:latin typeface="Times New Roman"/>
                <a:ea typeface="Calibri"/>
              </a:rPr>
              <a:t>, для некоторых детей понять, что им говорят, если к ним в это же время прикасаются, невозможно: они либо понимают, что им говорят, но не чувствуют прикосновения, либо чувствуют прикосновение, но не понимают, </a:t>
            </a:r>
            <a:r>
              <a:rPr lang="ru-RU" sz="2000" dirty="0" smtClean="0">
                <a:latin typeface="Times New Roman"/>
                <a:ea typeface="Calibri"/>
              </a:rPr>
              <a:t>о </a:t>
            </a:r>
            <a:r>
              <a:rPr lang="ru-RU" sz="2000" dirty="0">
                <a:latin typeface="Times New Roman"/>
                <a:ea typeface="Calibri"/>
              </a:rPr>
              <a:t>чем идет речь </a:t>
            </a:r>
            <a:r>
              <a:rPr lang="ru-RU" sz="2000" dirty="0" smtClean="0">
                <a:latin typeface="Times New Roman"/>
                <a:ea typeface="Calibri"/>
              </a:rPr>
              <a:t>(Д</a:t>
            </a:r>
            <a:r>
              <a:rPr lang="ru-RU" sz="2000" dirty="0">
                <a:latin typeface="Times New Roman"/>
                <a:ea typeface="Calibri"/>
              </a:rPr>
              <a:t>. </a:t>
            </a:r>
            <a:r>
              <a:rPr lang="ru-RU" sz="2000" dirty="0" smtClean="0">
                <a:latin typeface="Times New Roman"/>
                <a:ea typeface="Calibri"/>
              </a:rPr>
              <a:t>Вильямс). </a:t>
            </a: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В </a:t>
            </a:r>
            <a:r>
              <a:rPr lang="ru-RU" sz="2000" dirty="0">
                <a:latin typeface="Times New Roman"/>
                <a:ea typeface="Calibri"/>
              </a:rPr>
              <a:t>данной ситуации мы имеем дело с дисфункцией сенсорной интеграции или нарушением процесса переработки информации, поступающей от органов чувств. </a:t>
            </a:r>
            <a:endParaRPr lang="ru-RU" sz="2000" dirty="0" smtClean="0">
              <a:latin typeface="Times New Roman"/>
              <a:ea typeface="Calibri"/>
            </a:endParaRPr>
          </a:p>
          <a:p>
            <a:pPr algn="just"/>
            <a:endParaRPr lang="ru-RU" sz="2000" dirty="0" smtClean="0">
              <a:latin typeface="Times New Roman"/>
              <a:ea typeface="Calibri"/>
            </a:endParaRP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Люди </a:t>
            </a:r>
            <a:r>
              <a:rPr lang="ru-RU" sz="2000" dirty="0">
                <a:latin typeface="Times New Roman"/>
                <a:ea typeface="Calibri"/>
              </a:rPr>
              <a:t>с дисфункцией сенсорной интеграции имеют моноканальный характер восприятия: они вычленяют </a:t>
            </a:r>
            <a:r>
              <a:rPr lang="ru-RU" sz="2000" dirty="0" smtClean="0">
                <a:latin typeface="Times New Roman"/>
                <a:ea typeface="Calibri"/>
              </a:rPr>
              <a:t>из </a:t>
            </a:r>
            <a:r>
              <a:rPr lang="ru-RU" sz="2000" dirty="0">
                <a:latin typeface="Times New Roman"/>
                <a:ea typeface="Calibri"/>
              </a:rPr>
              <a:t>широкого спектра сенсорных сигналов отдельные аффективно значимые для них </a:t>
            </a:r>
            <a:r>
              <a:rPr lang="ru-RU" sz="2000" dirty="0" smtClean="0">
                <a:latin typeface="Times New Roman"/>
                <a:ea typeface="Calibri"/>
              </a:rPr>
              <a:t>раздражители: </a:t>
            </a:r>
            <a:r>
              <a:rPr lang="ru-RU" sz="2000" i="1" dirty="0">
                <a:latin typeface="Times New Roman"/>
                <a:ea typeface="Calibri"/>
              </a:rPr>
              <a:t>цвета, формы, звуки, запахи и пр</a:t>
            </a:r>
            <a:r>
              <a:rPr lang="ru-RU" sz="2000" dirty="0">
                <a:latin typeface="Times New Roman"/>
                <a:ea typeface="Calibri"/>
              </a:rPr>
              <a:t>., поэтому окружающий мир выступает для них как хаотичный и раздробленный.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480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873"/>
            <a:ext cx="4680520" cy="509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Calibri"/>
                <a:cs typeface="Times New Roman"/>
              </a:rPr>
              <a:t>Очевидно, что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дети</a:t>
            </a:r>
          </a:p>
          <a:p>
            <a:pPr algn="ctr"/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 дисфункцией сенсорной интеграции не могут самостоятельно справиться с перечисленными проблемами. Их профилактика и преодоление сопряжены с проведением специальных коррекционно-развивающих мероприятий, направленных на улучшение интеграции между различными сенсорными системами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95"/>
          <a:stretch/>
        </p:blipFill>
        <p:spPr bwMode="auto">
          <a:xfrm>
            <a:off x="4872866" y="548680"/>
            <a:ext cx="3833427" cy="565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50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77472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сенсорной интеграции предполагает стимуляцию работы органов чувств в условиях координации различных сенсорных систем.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работе учителя дефектолога он </a:t>
            </a:r>
            <a:r>
              <a:rPr lang="ru-RU" sz="20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реализуется в двух глобальных </a:t>
            </a:r>
            <a:r>
              <a:rPr lang="ru-RU" sz="2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направлениях: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специальных средовых условий, облегчающих восприятие окружающих объектов и продуктивное взаимодействие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ними,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адаптация среды с учётом потребностей ребёнка с дисфункцией сенсорной интеграции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Развитие способов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полисенсорного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восприятия, они в свою очередь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предполагают: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во-первы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совершенствование отдельных перцептивных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умений: зрительных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слуховых, тактильных и др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во-вторых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обучение комплексному использованию этих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умений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синтез информации, поступающих от различных органов чувств.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8052"/>
            <a:ext cx="51480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/>
                <a:ea typeface="Calibri"/>
                <a:cs typeface="Times New Roman"/>
              </a:rPr>
              <a:t>Метод сенсорной интеграции удовлетворяет потребность ребёнка в осознании себя, а также окружающего предметного мира, обеспечивает развитие моторных,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познавательных,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сенсорных и досуговых умений ребёнка с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ЗПР. </a:t>
            </a:r>
          </a:p>
          <a:p>
            <a:pPr algn="ct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Важно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чтобы при выполнении упражнений было как можно меньше принуждения.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Ребёнок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не должен испытывать даже кратковременного стресса, поэтому лучше начинать с таких воздействий, которые он хорошо переносит, постепенно переходя к менее приятным для него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выполнении данных упражнений ребёнку отводится активная роль,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отличие от метода базальной стимуляции.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50" t="3848" r="8159" b="7100"/>
          <a:stretch/>
        </p:blipFill>
        <p:spPr bwMode="auto">
          <a:xfrm>
            <a:off x="5148064" y="620688"/>
            <a:ext cx="3878317" cy="548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7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547" y="650305"/>
            <a:ext cx="8573933" cy="5740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Коррекционно-развивающую работу в данном направлении можно проиллюстрировать следующим комплексом специальных игр 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упражнений:</a:t>
            </a:r>
            <a:endParaRPr lang="ru-RU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ращение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кругу;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ерекатывание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 спины на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живот;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аворачивание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одеяло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тяжёлые ткани, рулон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бумаги;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ролезание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ограниченное пространство, преодоление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препятствий;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толкание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тяжёлых предметов, игры с тяжёлым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мячом;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астягивание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эластичных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лент;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алансирование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гимнастических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мячах;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атание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животе на роликовой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доске;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рыжки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мате,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батуте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в мешке, через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скакалку;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рыжки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маракасами в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руках;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рыжки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палочке лошадка в ритме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музыки;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митация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движений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животных;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одражание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позам и очерёдности движений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6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05818"/>
            <a:ext cx="8784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Игры с туннелями и палатками.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 и другое очень полезно для сенсорной интеграции. Они полезны для развития крупной моторики.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просто ползая через тоннель, ребенок развивает координацию. Тактильный опыт ребенка обогащается, если в тоннеле размещены разные предметы или помещается в него ковровое покрытие.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алатки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использовать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создания безопасной атмосферы,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необходимой детям, перегруженным сенсорными стимулами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 descr="C:\Users\Samsung\AppData\Local\Temp\{8B8B5A9D-15C4-45C4-AA93-BE60DE39021E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1431"/>
            <a:ext cx="4752528" cy="320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616424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Приспособления для вестибулярных движений.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Вестибулярные движения (или проприоцептивная стимуляция) может взбодрить малыша или наоборот успокоить. В любом случае, такая стимуляция необходима и должна быть частью терапии. Вот несколько предложений для получения ребенком подобного опыта: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раскачивающиеся игрушки;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доска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Бильгоу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сенсорный гамак;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сенсорный чулок;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яйцо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(сенсорное яйцо);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большие терапевтические мячи.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Samsung\Desktop\bf1e112b3b6e2157d38f241a534a8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81128"/>
            <a:ext cx="2736304" cy="202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C:\Users\Samsung\Desktop\59cc6658f235028a23424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653136"/>
            <a:ext cx="1872208" cy="184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0" name="AutoShape 8" descr="C:\Users\Samsung\AppData\Local\Temp\{BE4CFD08-3273-4D95-908A-7CA561EF292A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C:\Users\Samsung\AppData\Local\Temp\{BE4CFD08-3273-4D95-908A-7CA561EF292A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3" name="Picture 11" descr="C:\Users\Samsung\Desktop\81f32b867f6f21dd584e8f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852936"/>
            <a:ext cx="2448271" cy="198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1302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дошкольное образовательное автономное  учреждение   «Детский сад № 106 «Анютины глазки» комбинированного вида» г. Орска</vt:lpstr>
      <vt:lpstr>Слайд 2</vt:lpstr>
      <vt:lpstr>Слайд 3</vt:lpstr>
      <vt:lpstr>Слайд 4</vt:lpstr>
      <vt:lpstr>Слайд 5</vt:lpstr>
      <vt:lpstr>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67</cp:revision>
  <dcterms:created xsi:type="dcterms:W3CDTF">2021-08-31T04:35:22Z</dcterms:created>
  <dcterms:modified xsi:type="dcterms:W3CDTF">2025-03-12T05:18:48Z</dcterms:modified>
</cp:coreProperties>
</file>