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9" r:id="rId3"/>
    <p:sldId id="271" r:id="rId4"/>
    <p:sldId id="261" r:id="rId5"/>
    <p:sldId id="279" r:id="rId6"/>
    <p:sldId id="272" r:id="rId7"/>
    <p:sldId id="275" r:id="rId8"/>
    <p:sldId id="276" r:id="rId9"/>
    <p:sldId id="277" r:id="rId10"/>
    <p:sldId id="282" r:id="rId11"/>
  </p:sldIdLst>
  <p:sldSz cx="12188825" cy="6858000"/>
  <p:notesSz cx="6858000" cy="9144000"/>
  <p:custDataLst>
    <p:tags r:id="rId14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1F9DBB-FBF6-4D34-8492-FE71ED83D7A0}" type="datetime1">
              <a:rPr lang="ru-RU" smtClean="0"/>
              <a:t>12.02.2023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238AF8-9BBF-48D1-A5FA-6D79D55F1AFE}" type="datetime1">
              <a:rPr lang="ru-RU" noProof="0" smtClean="0"/>
              <a:t>12.02.2023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ПРИМЕЧАНИЕ. Чтобы заменить рисунок, просто выделите и удалите его. Затем щелкните значок вставки рисунка, чтобы заменить его собственным изображением.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14160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19958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ru-RU" smtClean="0">
                <a:solidFill>
                  <a:srgbClr val="4D0511"/>
                </a:solidFill>
              </a:rPr>
              <a:pPr/>
              <a:t>5</a:t>
            </a:fld>
            <a:endParaRPr lang="ru-RU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19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0457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ПРИМЕЧАНИЕ. Чтобы заменить рисунок, просто выделите и удалите его. Затем щелкните значок вставки рисунка, чтобы заменить его собственным изображением.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FC3821A9-1C31-4760-BDBC-9A0BA471B1B7}" type="slidenum">
              <a:rPr lang="ru-RU" smtClean="0">
                <a:solidFill>
                  <a:srgbClr val="4D0511"/>
                </a:solidFill>
              </a:rPr>
              <a:pPr/>
              <a:t>10</a:t>
            </a:fld>
            <a:endParaRPr lang="ru-RU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3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63B9FA-EE34-4CFB-B159-5D5336834B29}" type="datetime1">
              <a:rPr lang="ru-RU" smtClean="0"/>
              <a:t>12.02.2023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EE7764-C9DF-473E-83EB-768AA5A2657A}" type="datetime1">
              <a:rPr lang="ru-RU" smtClean="0"/>
              <a:t>12.02.2023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D797C6-7DFF-481F-A471-F2B9B7254EBC}" type="datetime1">
              <a:rPr lang="ru-RU" smtClean="0"/>
              <a:t>12.02.2023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70D8EC-2B11-46BD-81CA-8B4B56499ABD}" type="datetime1">
              <a:rPr lang="ru-RU" smtClean="0"/>
              <a:t>12.02.2023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9A4CE2-D029-4587-8791-4EAAC4ED9FE9}" type="datetime1">
              <a:rPr lang="ru-RU" smtClean="0"/>
              <a:t>12.02.2023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C68F54-1097-48C5-8AAF-59F3456CD09B}" type="datetime1">
              <a:rPr lang="ru-RU" smtClean="0"/>
              <a:t>12.02.2023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Рисунок 10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75D7F-A2C4-460F-8ED7-01465D1CA819}" type="datetime1">
              <a:rPr lang="ru-RU" smtClean="0"/>
              <a:t>12.02.2023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ьтернативный 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" name="Рисунок 10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5C46DC-6BC4-44CF-AF17-1029EE78C500}" type="datetime1">
              <a:rPr lang="ru-RU" smtClean="0"/>
              <a:t>12.02.2023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72A7B7-A271-4C59-9C4B-71BD3AE34B57}" type="datetime1">
              <a:rPr lang="ru-RU" smtClean="0"/>
              <a:t>12.02.2023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Рисунок 1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03B1A-2E8C-46C0-B956-C5C997A98AC1}" type="datetime1">
              <a:rPr lang="ru-RU" smtClean="0"/>
              <a:t>12.02.2023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9C3612-F9EE-4C81-83C0-67272496722B}" type="datetime1">
              <a:rPr lang="ru-RU" smtClean="0"/>
              <a:t>12.02.2023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32F378-5FDB-4203-8C6A-EDFD0C180B56}" type="datetime1">
              <a:rPr lang="ru-RU" smtClean="0"/>
              <a:t>12.02.2023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886E6A-6AC2-4845-8762-38446FE3059E}" type="datetime1">
              <a:rPr lang="ru-RU" smtClean="0"/>
              <a:t>12.02.2023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0CE2BD-2545-4A65-A4E4-6C904D6E9400}" type="datetime1">
              <a:rPr lang="ru-RU" smtClean="0"/>
              <a:t>12.02.2023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F32776F-04BE-43FC-8BAC-C35D989A0425}" type="datetime1">
              <a:rPr lang="ru-RU" noProof="0" smtClean="0"/>
              <a:t>12.02.2023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25A965E-3C11-4F28-82DC-E30D63FAC4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41884" y="4581128"/>
            <a:ext cx="9505056" cy="1379784"/>
          </a:xfrm>
        </p:spPr>
        <p:txBody>
          <a:bodyPr rtlCol="0">
            <a:noAutofit/>
          </a:bodyPr>
          <a:lstStyle/>
          <a:p>
            <a:pPr rtl="0"/>
            <a:r>
              <a:rPr lang="ru-RU" sz="5000" dirty="0" err="1" smtClean="0"/>
              <a:t>Челлендж</a:t>
            </a:r>
            <a:r>
              <a:rPr lang="ru-RU" sz="5000" dirty="0" smtClean="0"/>
              <a:t>: «Школа Поварёнка – для Вашего ребёнка</a:t>
            </a:r>
            <a:endParaRPr lang="ru-RU" sz="5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07895" y="6093296"/>
            <a:ext cx="9144000" cy="457200"/>
          </a:xfrm>
        </p:spPr>
        <p:txBody>
          <a:bodyPr rtlCol="0"/>
          <a:lstStyle/>
          <a:p>
            <a:pPr algn="r" rtl="0"/>
            <a:r>
              <a:rPr lang="ru-RU" dirty="0" smtClean="0">
                <a:solidFill>
                  <a:schemeClr val="tx2"/>
                </a:solidFill>
              </a:rPr>
              <a:t>Руководитель: </a:t>
            </a:r>
            <a:r>
              <a:rPr lang="ru-RU" dirty="0" err="1" smtClean="0">
                <a:solidFill>
                  <a:schemeClr val="tx2"/>
                </a:solidFill>
              </a:rPr>
              <a:t>Хань</a:t>
            </a:r>
            <a:r>
              <a:rPr lang="ru-RU" dirty="0" smtClean="0">
                <a:solidFill>
                  <a:schemeClr val="tx2"/>
                </a:solidFill>
              </a:rPr>
              <a:t> Елена Сергеевна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Корзинка с яблоками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Рисунок 7" descr="Снятые крупным планом палочки корицы и яблоки возле стопки тарелок и вилок на столе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Рисунок 8" descr="Кусок яблочного пирога на тарелке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41884" y="4581128"/>
            <a:ext cx="9505056" cy="1379784"/>
          </a:xfrm>
        </p:spPr>
        <p:txBody>
          <a:bodyPr rtlCol="0">
            <a:noAutofit/>
          </a:bodyPr>
          <a:lstStyle/>
          <a:p>
            <a:r>
              <a:rPr lang="ru-RU" sz="5000" dirty="0"/>
              <a:t>Приятного аппетита!!!</a:t>
            </a:r>
            <a:br>
              <a:rPr lang="ru-RU" sz="5000" dirty="0"/>
            </a:br>
            <a:r>
              <a:rPr lang="ru-RU" sz="5000" dirty="0"/>
              <a:t>Спасибо за внимание</a:t>
            </a:r>
            <a:r>
              <a:rPr lang="ru-RU" sz="5000" dirty="0" smtClean="0"/>
              <a:t>!!!</a:t>
            </a:r>
            <a:endParaRPr lang="ru-RU" sz="5000" dirty="0"/>
          </a:p>
        </p:txBody>
      </p:sp>
      <p:pic>
        <p:nvPicPr>
          <p:cNvPr id="7" name="Рисунок 6" descr="Корзинка с яблоками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Рисунок 7" descr="Снятые крупным планом палочки корицы и яблоки возле стопки тарелок и вилок на столе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Рисунок 8" descr="Кусок яблочного пирога на тарелке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37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9836" y="332656"/>
            <a:ext cx="10369152" cy="2088232"/>
          </a:xfrm>
        </p:spPr>
        <p:txBody>
          <a:bodyPr rtlCol="0">
            <a:no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АКТУЛЬНОСТЬ РАЗРАБОТКИ: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В условиях развития цифровых технологий, совместное время провождение уходит на второй план, что оказывает негативное влияние на семейные ценности и традиции рода. Таким образом, предлагается разработать и внедрить «Кулинарный </a:t>
            </a:r>
            <a:r>
              <a:rPr lang="ru-RU" sz="2400" dirty="0" err="1" smtClean="0">
                <a:solidFill>
                  <a:schemeClr val="tx2"/>
                </a:solidFill>
              </a:rPr>
              <a:t>челлендж</a:t>
            </a:r>
            <a:r>
              <a:rPr lang="ru-RU" sz="2400" dirty="0" smtClean="0">
                <a:solidFill>
                  <a:schemeClr val="tx2"/>
                </a:solidFill>
              </a:rPr>
              <a:t>» в ясельной группе, так как совместное </a:t>
            </a:r>
            <a:r>
              <a:rPr lang="ru-RU" sz="2400" dirty="0">
                <a:solidFill>
                  <a:schemeClr val="tx2"/>
                </a:solidFill>
              </a:rPr>
              <a:t>приготовление пищи объединяет семью.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4" y="2564904"/>
            <a:ext cx="9144000" cy="3607296"/>
          </a:xfrm>
        </p:spPr>
        <p:txBody>
          <a:bodyPr rtlCol="0">
            <a:normAutofit fontScale="92500" lnSpcReduction="10000"/>
          </a:bodyPr>
          <a:lstStyle/>
          <a:p>
            <a:r>
              <a:rPr lang="ru-RU" dirty="0" smtClean="0"/>
              <a:t>Цель проекта: раскрыть на примере кулинарной деятельности основные характеристики человеческого труда</a:t>
            </a:r>
          </a:p>
          <a:p>
            <a:r>
              <a:rPr lang="ru-RU" dirty="0" smtClean="0"/>
              <a:t>Задачи проекта:</a:t>
            </a:r>
          </a:p>
          <a:p>
            <a:pPr>
              <a:buFontTx/>
              <a:buChar char="-"/>
            </a:pPr>
            <a:r>
              <a:rPr lang="ru-RU" dirty="0" smtClean="0"/>
              <a:t>образовательные: ознакомить детей с народными традициями;</a:t>
            </a:r>
          </a:p>
          <a:p>
            <a:pPr>
              <a:buFontTx/>
              <a:buChar char="-"/>
            </a:pPr>
            <a:r>
              <a:rPr lang="ru-RU" dirty="0" smtClean="0"/>
              <a:t>развивающие: развитие речи и мелкой моторики рук;</a:t>
            </a:r>
          </a:p>
          <a:p>
            <a:pPr>
              <a:buFontTx/>
              <a:buChar char="-"/>
            </a:pPr>
            <a:r>
              <a:rPr lang="ru-RU" dirty="0" smtClean="0"/>
              <a:t>воспитательные: воспитание трудолюбия, уважения к труду, аккуратности и взаимовыручки</a:t>
            </a:r>
          </a:p>
          <a:p>
            <a:r>
              <a:rPr lang="ru-RU" dirty="0" smtClean="0"/>
              <a:t>Участники проекта: дети ясельной группы, воспитатели и родители</a:t>
            </a:r>
            <a:endParaRPr lang="ru-RU" dirty="0"/>
          </a:p>
          <a:p>
            <a:pPr rtl="0"/>
            <a:r>
              <a:rPr lang="ru-RU" dirty="0" smtClean="0"/>
              <a:t>Сроки реализации проекта: среднесрочный - 1-3 месяца.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 smtClean="0"/>
              <a:t>Открытие «</a:t>
            </a:r>
            <a:r>
              <a:rPr lang="ru-RU" dirty="0" err="1" smtClean="0"/>
              <a:t>Челленджа</a:t>
            </a:r>
            <a:r>
              <a:rPr lang="ru-RU" dirty="0" smtClean="0"/>
              <a:t>» </a:t>
            </a:r>
            <a:r>
              <a:rPr lang="ru-RU" dirty="0" err="1" smtClean="0"/>
              <a:t>воспиталем</a:t>
            </a:r>
            <a:r>
              <a:rPr lang="ru-RU" dirty="0" smtClean="0"/>
              <a:t> – </a:t>
            </a:r>
            <a:r>
              <a:rPr lang="ru-RU" dirty="0" err="1" smtClean="0"/>
              <a:t>Хань</a:t>
            </a:r>
            <a:r>
              <a:rPr lang="ru-RU" dirty="0" smtClean="0"/>
              <a:t> Еленой Сергеевной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053852" y="1643063"/>
            <a:ext cx="4949120" cy="4529137"/>
          </a:xfrm>
        </p:spPr>
        <p:txBody>
          <a:bodyPr rtlCol="0">
            <a:noAutofit/>
          </a:bodyPr>
          <a:lstStyle/>
          <a:p>
            <a:pPr marL="4572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Курник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праздничный пирог.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пришёл со свадебного пира. </a:t>
            </a: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поэт, как только мог,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воспевал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своею славной лирой. </a:t>
            </a: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Украшать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фигурками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людей, стали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обрядовое блюдо, </a:t>
            </a: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цветами, радостью детей, Мастерицы, создавая чудо.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8" y="1667669"/>
            <a:ext cx="4479925" cy="4479925"/>
          </a:xfrm>
        </p:spPr>
      </p:pic>
    </p:spTree>
    <p:extLst>
      <p:ext uri="{BB962C8B-B14F-4D97-AF65-F5344CB8AC3E}">
        <p14:creationId xmlns:p14="http://schemas.microsoft.com/office/powerpoint/2010/main" val="23536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612" y="324278"/>
            <a:ext cx="7670802" cy="187925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b="1" dirty="0" smtClean="0">
                <a:solidFill>
                  <a:schemeClr val="tx2"/>
                </a:solidFill>
              </a:rPr>
              <a:t>Далее, кулинарный колпак прилетел к воспитателю: </a:t>
            </a:r>
            <a:r>
              <a:rPr lang="ru-RU" b="1" dirty="0" err="1" smtClean="0">
                <a:solidFill>
                  <a:schemeClr val="tx2"/>
                </a:solidFill>
              </a:rPr>
              <a:t>Стрельцовой</a:t>
            </a:r>
            <a:r>
              <a:rPr lang="ru-RU" b="1" dirty="0" smtClean="0">
                <a:solidFill>
                  <a:schemeClr val="tx2"/>
                </a:solidFill>
              </a:rPr>
              <a:t> Жанне Анатольевне. Совместно с дочкой, они приготовили «Блины с творогом»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4" y="2420888"/>
            <a:ext cx="3920091" cy="4032447"/>
          </a:xfrm>
        </p:spPr>
      </p:pic>
      <p:sp>
        <p:nvSpPr>
          <p:cNvPr id="6" name="Прямоугольник 5"/>
          <p:cNvSpPr/>
          <p:nvPr/>
        </p:nvSpPr>
        <p:spPr>
          <a:xfrm>
            <a:off x="6958508" y="2708920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Haettenschweiler" panose="020B0706040902060204" pitchFamily="34" charset="0"/>
                <a:cs typeface="Times New Roman" panose="02020603050405020304" pitchFamily="18" charset="0"/>
              </a:rPr>
              <a:t>Снегом – белую муку, Я </a:t>
            </a:r>
            <a:r>
              <a:rPr lang="ru-RU" sz="2400" dirty="0" err="1">
                <a:solidFill>
                  <a:schemeClr val="tx2"/>
                </a:solidFill>
                <a:latin typeface="Haettenschweiler" panose="020B0706040902060204" pitchFamily="34" charset="0"/>
                <a:cs typeface="Times New Roman" panose="02020603050405020304" pitchFamily="18" charset="0"/>
              </a:rPr>
              <a:t>блиночков</a:t>
            </a:r>
            <a:r>
              <a:rPr lang="ru-RU" sz="2400" dirty="0">
                <a:solidFill>
                  <a:schemeClr val="tx2"/>
                </a:solidFill>
                <a:latin typeface="Haettenschweiler" panose="020B0706040902060204" pitchFamily="34" charset="0"/>
                <a:cs typeface="Times New Roman" panose="02020603050405020304" pitchFamily="18" charset="0"/>
              </a:rPr>
              <a:t> напеку! Заверну я тонкий блин, Но не будет он </a:t>
            </a:r>
            <a:r>
              <a:rPr lang="ru-RU" sz="2400" dirty="0" smtClean="0">
                <a:solidFill>
                  <a:schemeClr val="tx2"/>
                </a:solidFill>
                <a:latin typeface="Haettenschweiler" panose="020B0706040902060204" pitchFamily="34" charset="0"/>
                <a:cs typeface="Times New Roman" panose="02020603050405020304" pitchFamily="18" charset="0"/>
              </a:rPr>
              <a:t>один</a:t>
            </a:r>
            <a:r>
              <a:rPr lang="ru-RU" sz="2400" dirty="0">
                <a:solidFill>
                  <a:schemeClr val="tx2"/>
                </a:solidFill>
                <a:latin typeface="Haettenschweiler" panose="020B070604090206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tx2"/>
              </a:solidFill>
              <a:latin typeface="Haettenschweiler" panose="020B070604090206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tx2"/>
              </a:solidFill>
              <a:latin typeface="Haettenschweiler" panose="020B070604090206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Haettenschweiler" panose="020B070604090206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2"/>
                </a:solidFill>
                <a:latin typeface="Haettenschweiler" panose="020B0706040902060204" pitchFamily="34" charset="0"/>
                <a:cs typeface="Times New Roman" panose="02020603050405020304" pitchFamily="18" charset="0"/>
              </a:rPr>
              <a:t>нём – как снежный белый рог – Будет прятаться творог! </a:t>
            </a:r>
            <a:endParaRPr lang="ru-RU" sz="2400" dirty="0" smtClean="0">
              <a:solidFill>
                <a:schemeClr val="tx2"/>
              </a:solidFill>
              <a:latin typeface="Haettenschweiler" panose="020B070604090206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Haettenschweiler" panose="020B0706040902060204" pitchFamily="34" charset="0"/>
                <a:cs typeface="Times New Roman" panose="02020603050405020304" pitchFamily="18" charset="0"/>
              </a:rPr>
              <a:t>Эх</a:t>
            </a:r>
            <a:r>
              <a:rPr lang="ru-RU" sz="2400" dirty="0">
                <a:solidFill>
                  <a:schemeClr val="tx2"/>
                </a:solidFill>
                <a:latin typeface="Haettenschweiler" panose="020B0706040902060204" pitchFamily="34" charset="0"/>
                <a:cs typeface="Times New Roman" panose="02020603050405020304" pitchFamily="18" charset="0"/>
              </a:rPr>
              <a:t>, морозец за окном… Приходите, гости, в дом! 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5459" r="25459"/>
          <a:stretch>
            <a:fillRect/>
          </a:stretch>
        </p:blipFill>
        <p:spPr>
          <a:xfrm rot="180000">
            <a:off x="367354" y="281229"/>
            <a:ext cx="1436553" cy="19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0076" y="4941168"/>
            <a:ext cx="7884370" cy="1431534"/>
          </a:xfrm>
        </p:spPr>
        <p:txBody>
          <a:bodyPr rtlCol="0">
            <a:no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Кастрюля, полная </a:t>
            </a:r>
            <a:r>
              <a:rPr lang="ru-RU" sz="2400" b="1" dirty="0" smtClean="0">
                <a:solidFill>
                  <a:schemeClr val="tx2"/>
                </a:solidFill>
              </a:rPr>
              <a:t>борща, стояла </a:t>
            </a:r>
            <a:r>
              <a:rPr lang="ru-RU" sz="2400" b="1" dirty="0">
                <a:solidFill>
                  <a:schemeClr val="tx2"/>
                </a:solidFill>
              </a:rPr>
              <a:t>на горелке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И, вся от счастья </a:t>
            </a:r>
            <a:r>
              <a:rPr lang="ru-RU" sz="2400" b="1" dirty="0" smtClean="0">
                <a:solidFill>
                  <a:schemeClr val="tx2"/>
                </a:solidFill>
              </a:rPr>
              <a:t>трепеща, я </a:t>
            </a:r>
            <a:r>
              <a:rPr lang="ru-RU" sz="2400" b="1" dirty="0">
                <a:solidFill>
                  <a:schemeClr val="tx2"/>
                </a:solidFill>
              </a:rPr>
              <a:t>съела две тарелки.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Потом погас под нею </a:t>
            </a:r>
            <a:r>
              <a:rPr lang="ru-RU" sz="2400" b="1" dirty="0" smtClean="0">
                <a:solidFill>
                  <a:schemeClr val="tx2"/>
                </a:solidFill>
              </a:rPr>
              <a:t>газ, кастрюля </a:t>
            </a:r>
            <a:r>
              <a:rPr lang="ru-RU" sz="2400" b="1" dirty="0">
                <a:solidFill>
                  <a:schemeClr val="tx2"/>
                </a:solidFill>
              </a:rPr>
              <a:t>остывала,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Но этот </a:t>
            </a:r>
            <a:r>
              <a:rPr lang="ru-RU" sz="2400" b="1" dirty="0" err="1">
                <a:solidFill>
                  <a:schemeClr val="tx2"/>
                </a:solidFill>
              </a:rPr>
              <a:t>борщик</a:t>
            </a:r>
            <a:r>
              <a:rPr lang="ru-RU" sz="2400" b="1" dirty="0">
                <a:solidFill>
                  <a:schemeClr val="tx2"/>
                </a:solidFill>
              </a:rPr>
              <a:t> каждый </a:t>
            </a:r>
            <a:r>
              <a:rPr lang="ru-RU" sz="2400" b="1" dirty="0" smtClean="0">
                <a:solidFill>
                  <a:schemeClr val="tx2"/>
                </a:solidFill>
              </a:rPr>
              <a:t>час себе </a:t>
            </a:r>
            <a:r>
              <a:rPr lang="ru-RU" sz="2400" b="1" dirty="0">
                <a:solidFill>
                  <a:schemeClr val="tx2"/>
                </a:solidFill>
              </a:rPr>
              <a:t>я наливала.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6" y="503039"/>
            <a:ext cx="4385121" cy="4450559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5477" r="2547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246540" y="1419741"/>
            <a:ext cx="40324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начале, как обычно, было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Борща хочу!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 произнес.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кто начнет шедевр тот готовить,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Нетрудно угадать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вопрос.</a:t>
            </a:r>
          </a:p>
          <a:p>
            <a:pPr algn="ctr"/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знает толк в еде, тому известно,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хоть готовим мы из овощей,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борщ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суп, скорее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от, скажем, просто щей.</a:t>
            </a:r>
          </a:p>
        </p:txBody>
      </p:sp>
    </p:spTree>
    <p:extLst>
      <p:ext uri="{BB962C8B-B14F-4D97-AF65-F5344CB8AC3E}">
        <p14:creationId xmlns:p14="http://schemas.microsoft.com/office/powerpoint/2010/main" val="40593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612" y="324279"/>
            <a:ext cx="7670802" cy="1592554"/>
          </a:xfrm>
        </p:spPr>
        <p:txBody>
          <a:bodyPr rtlCol="0">
            <a:normAutofit/>
          </a:bodyPr>
          <a:lstStyle/>
          <a:p>
            <a:pPr algn="ctr" rtl="0"/>
            <a:r>
              <a:rPr lang="ru-RU" b="1" dirty="0" smtClean="0">
                <a:solidFill>
                  <a:schemeClr val="tx2"/>
                </a:solidFill>
              </a:rPr>
              <a:t>Поварёнок в колпаке, принимал заявку, пельмешек налепить, чтоб было всё в порядке!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7858" y="2420888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chemeClr val="tx2"/>
              </a:solidFill>
              <a:latin typeface="Haettenschweiler" panose="020B070604090206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1916833"/>
            <a:ext cx="4529137" cy="4529137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5443" r="2544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26060" y="2204864"/>
            <a:ext cx="32885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Haettenschweiler" panose="020B0706040902060204" pitchFamily="34" charset="0"/>
                <a:cs typeface="Times New Roman" panose="02020603050405020304" pitchFamily="18" charset="0"/>
              </a:rPr>
              <a:t>Я на кухоньке пельмени, </a:t>
            </a:r>
            <a:endParaRPr lang="ru-RU" sz="2800" dirty="0" smtClean="0">
              <a:solidFill>
                <a:schemeClr val="tx2"/>
              </a:solidFill>
              <a:latin typeface="Haettenschweiler" panose="020B070604090206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Haettenschweiler" panose="020B0706040902060204" pitchFamily="34" charset="0"/>
                <a:cs typeface="Times New Roman" panose="02020603050405020304" pitchFamily="18" charset="0"/>
              </a:rPr>
              <a:t>Жарю</a:t>
            </a:r>
            <a:r>
              <a:rPr lang="ru-RU" sz="2800" dirty="0">
                <a:solidFill>
                  <a:schemeClr val="tx2"/>
                </a:solidFill>
                <a:latin typeface="Haettenschweiler" panose="020B0706040902060204" pitchFamily="34" charset="0"/>
                <a:cs typeface="Times New Roman" panose="02020603050405020304" pitchFamily="18" charset="0"/>
              </a:rPr>
              <a:t>, парю, и тушу. </a:t>
            </a:r>
            <a:endParaRPr lang="ru-RU" sz="2800" dirty="0" smtClean="0">
              <a:solidFill>
                <a:schemeClr val="tx2"/>
              </a:solidFill>
              <a:latin typeface="Haettenschweiler" panose="020B070604090206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Haettenschweiler" panose="020B0706040902060204" pitchFamily="34" charset="0"/>
                <a:cs typeface="Times New Roman" panose="02020603050405020304" pitchFamily="18" charset="0"/>
              </a:rPr>
              <a:t>Пельмени, я у мамы, ела столовой ложкой.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Haettenschweiler" panose="020B0706040902060204" pitchFamily="34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solidFill>
                  <a:schemeClr val="tx2"/>
                </a:solidFill>
                <a:latin typeface="Haettenschweiler" panose="020B0706040902060204" pitchFamily="34" charset="0"/>
                <a:cs typeface="Times New Roman" panose="02020603050405020304" pitchFamily="18" charset="0"/>
              </a:rPr>
              <a:t>теперь </a:t>
            </a:r>
            <a:r>
              <a:rPr lang="ru-RU" sz="2800" dirty="0" smtClean="0">
                <a:solidFill>
                  <a:schemeClr val="tx2"/>
                </a:solidFill>
                <a:latin typeface="Haettenschweiler" panose="020B0706040902060204" pitchFamily="34" charset="0"/>
                <a:cs typeface="Times New Roman" panose="02020603050405020304" pitchFamily="18" charset="0"/>
              </a:rPr>
              <a:t>сама готовлю, и ем их поварёшкой. </a:t>
            </a:r>
            <a:endParaRPr lang="ru-RU" sz="2800" dirty="0">
              <a:solidFill>
                <a:schemeClr val="tx2"/>
              </a:solidFill>
              <a:latin typeface="Haettenschweiler" panose="020B070604090206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034" y="4863233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388" y="404664"/>
            <a:ext cx="5328591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Ах, какое наслажденье - Вместо хлеба есть печенье! Тёплым чаем запивать, И жевать, жевать, жевать</a:t>
            </a:r>
            <a:r>
              <a:rPr lang="ru-RU" dirty="0" smtClean="0">
                <a:solidFill>
                  <a:schemeClr val="tx2"/>
                </a:solidFill>
              </a:rPr>
              <a:t>!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8" y="2132856"/>
            <a:ext cx="4479925" cy="446449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88640"/>
            <a:ext cx="4032448" cy="4529137"/>
          </a:xfrm>
        </p:spPr>
      </p:pic>
      <p:sp>
        <p:nvSpPr>
          <p:cNvPr id="10" name="Прямоугольник 9"/>
          <p:cNvSpPr/>
          <p:nvPr/>
        </p:nvSpPr>
        <p:spPr>
          <a:xfrm>
            <a:off x="1125860" y="4788173"/>
            <a:ext cx="4752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оладушки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медом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сметанкой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Кто-то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бабушки, </a:t>
            </a:r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я сам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пеку оладушки </a:t>
            </a:r>
          </a:p>
        </p:txBody>
      </p:sp>
    </p:spTree>
    <p:extLst>
      <p:ext uri="{BB962C8B-B14F-4D97-AF65-F5344CB8AC3E}">
        <p14:creationId xmlns:p14="http://schemas.microsoft.com/office/powerpoint/2010/main" val="25565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1667669"/>
            <a:ext cx="4479925" cy="4479925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237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«Королевскую ватрушку», Маша, испекла искусно. Будем есть мы от души, </a:t>
            </a:r>
            <a:br>
              <a:rPr lang="ru-RU" dirty="0" smtClean="0"/>
            </a:br>
            <a:r>
              <a:rPr lang="ru-RU" dirty="0" smtClean="0"/>
              <a:t>мама - за уши тащи!!!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166420" y="1412776"/>
            <a:ext cx="5021126" cy="4529137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Мясо, рыбу, колбасу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в кровать к себе несу. Как-то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спрятала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подушку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Аппетитную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ватрушку.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встав с постели,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Поняла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я: ватрушку съели! Может мышки? Может кошки?.. Под подушкой только крошки.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спросила брата я: «Где ватрушечка моя?» Долго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маме приставала: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«Ты ватрушку не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видала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</a:p>
          <a:p>
            <a:pPr marL="4572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близи моей постели На стене часы висели, И сказала мне кукушка: «Сон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украл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твою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ватрушку».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332656"/>
            <a:ext cx="4104456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знаю точной рецептуры,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и зачем ее мне знать,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знаю я, что пить культурно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 с тортом. Или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запивать.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1667669"/>
            <a:ext cx="3830885" cy="45045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19120"/>
            <a:ext cx="4536504" cy="4615408"/>
          </a:xfrm>
        </p:spPr>
      </p:pic>
      <p:sp>
        <p:nvSpPr>
          <p:cNvPr id="7" name="Прямоугольник 6"/>
          <p:cNvSpPr/>
          <p:nvPr/>
        </p:nvSpPr>
        <p:spPr>
          <a:xfrm>
            <a:off x="6598468" y="4797152"/>
            <a:ext cx="39325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торт разрежем и разложим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блюдечки, чайку нальем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тортом кремовым, положим,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Культурненько чайку попьем!</a:t>
            </a:r>
          </a:p>
        </p:txBody>
      </p:sp>
    </p:spTree>
    <p:extLst>
      <p:ext uri="{BB962C8B-B14F-4D97-AF65-F5344CB8AC3E}">
        <p14:creationId xmlns:p14="http://schemas.microsoft.com/office/powerpoint/2010/main" val="40196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Деликатесы (16x9)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196_TF02901023" id="{E36CCFD1-0AC2-46C3-8627-B47474A99C12}" vid="{94124192-0B5A-44CE-B2F4-7FD526EAF1C3}"/>
    </a:ext>
  </a:extLst>
</a:theme>
</file>

<file path=ppt/theme/theme2.xml><?xml version="1.0" encoding="utf-8"?>
<a:theme xmlns:a="http://schemas.openxmlformats.org/drawingml/2006/main" name="Тема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Пища — подготовка к презентации (широкоэкранный формат)</Template>
  <TotalTime>153</TotalTime>
  <Words>530</Words>
  <Application>Microsoft Office PowerPoint</Application>
  <PresentationFormat>Произвольный</PresentationFormat>
  <Paragraphs>60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Cambria</vt:lpstr>
      <vt:lpstr>Haettenschweiler</vt:lpstr>
      <vt:lpstr>Times New Roman</vt:lpstr>
      <vt:lpstr>Деликатесы (16x9)</vt:lpstr>
      <vt:lpstr>Челлендж: «Школа Поварёнка – для Вашего ребёнка</vt:lpstr>
      <vt:lpstr>   АКТУЛЬНОСТЬ РАЗРАБОТКИ: В условиях развития цифровых технологий, совместное время провождение уходит на второй план, что оказывает негативное влияние на семейные ценности и традиции рода. Таким образом, предлагается разработать и внедрить «Кулинарный челлендж» в ясельной группе, так как совместное приготовление пищи объединяет семью. </vt:lpstr>
      <vt:lpstr>Открытие «Челленджа» воспиталем – Хань Еленой Сергеевной</vt:lpstr>
      <vt:lpstr>Далее, кулинарный колпак прилетел к воспитателю: Стрельцовой Жанне Анатольевне. Совместно с дочкой, они приготовили «Блины с творогом»</vt:lpstr>
      <vt:lpstr>Кастрюля, полная борща, стояла на горелке И, вся от счастья трепеща, я съела две тарелки. Потом погас под нею газ, кастрюля остывала, Но этот борщик каждый час себе я наливала.</vt:lpstr>
      <vt:lpstr>Поварёнок в колпаке, принимал заявку, пельмешек налепить, чтоб было всё в порядке!</vt:lpstr>
      <vt:lpstr>Ах, какое наслажденье - Вместо хлеба есть печенье! Тёплым чаем запивать, И жевать, жевать, жевать!</vt:lpstr>
      <vt:lpstr>«Королевскую ватрушку», Маша, испекла искусно. Будем есть мы от души,  мама - за уши тащи!!!</vt:lpstr>
      <vt:lpstr>Не знаю точной рецептуры, Да и зачем ее мне знать, Но знаю я, что пить культурно Чай с тортом. Или запивать.</vt:lpstr>
      <vt:lpstr>Приятного аппетита!!! 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Челлендж: «Школа Поварёнка – для Вашего ребёнка</dc:title>
  <dc:creator>Пользователь</dc:creator>
  <cp:lastModifiedBy>Пользователь</cp:lastModifiedBy>
  <cp:revision>16</cp:revision>
  <dcterms:created xsi:type="dcterms:W3CDTF">2023-02-12T09:09:43Z</dcterms:created>
  <dcterms:modified xsi:type="dcterms:W3CDTF">2023-02-12T12:04:33Z</dcterms:modified>
</cp:coreProperties>
</file>