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63" r:id="rId3"/>
    <p:sldId id="258" r:id="rId4"/>
    <p:sldId id="257" r:id="rId5"/>
    <p:sldId id="261" r:id="rId6"/>
    <p:sldId id="259" r:id="rId7"/>
    <p:sldId id="260" r:id="rId8"/>
    <p:sldId id="265" r:id="rId9"/>
    <p:sldId id="266" r:id="rId10"/>
    <p:sldId id="262" r:id="rId11"/>
    <p:sldId id="264" r:id="rId12"/>
    <p:sldId id="267" r:id="rId13"/>
    <p:sldId id="278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629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0A8E4D-AB89-4923-B3C9-3B9896B35E9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E907BB-9077-481D-BB1D-B495AAA4B4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6.png"/><Relationship Id="rId7" Type="http://schemas.openxmlformats.org/officeDocument/2006/relationships/image" Target="../media/image5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6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711B1B-77AC-4739-8D8B-3AA1D194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FB9154-80E5-4D5E-92D4-9A924B4F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584" y="1371601"/>
            <a:ext cx="7269479" cy="548639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500" i="1" dirty="0" smtClean="0">
                <a:solidFill>
                  <a:srgbClr val="0070C0"/>
                </a:solidFill>
              </a:rPr>
              <a:t>Презентация для родителей: </a:t>
            </a:r>
            <a:endParaRPr lang="ru-RU" sz="45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5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Формирование </a:t>
            </a:r>
            <a:r>
              <a:rPr lang="ru-RU" sz="5800" dirty="0">
                <a:solidFill>
                  <a:srgbClr val="002060"/>
                </a:solidFill>
                <a:latin typeface="Arial Black" panose="020B0A04020102020204" pitchFamily="34" charset="0"/>
              </a:rPr>
              <a:t>творческих способностей у детей второй младшей группы с использованием нетрадиционных техник рисования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Подготовил воспитатель: </a:t>
            </a:r>
            <a:r>
              <a:rPr lang="ru-RU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416" y="380697"/>
            <a:ext cx="919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дошкольное образование автономное учреждение</a:t>
            </a:r>
            <a:endParaRPr lang="ru-RU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«Детский сад№12 «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Журавушка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комбинированного вида г. Орска</a:t>
            </a:r>
            <a:endParaRPr lang="ru-RU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88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101287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крошками цветных карандашей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BEAE71-6937-4F80-AF0F-5103FE724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0" y="1310106"/>
            <a:ext cx="3334042" cy="1889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41E85B-B460-46AF-8426-454274A12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5128" r="1744"/>
          <a:stretch/>
        </p:blipFill>
        <p:spPr>
          <a:xfrm>
            <a:off x="660090" y="3384088"/>
            <a:ext cx="3334042" cy="24554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0DA3D3-8E4E-4468-96AA-68A3547BD7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5744" r="5875" b="5846"/>
          <a:stretch/>
        </p:blipFill>
        <p:spPr>
          <a:xfrm>
            <a:off x="4442584" y="1478507"/>
            <a:ext cx="2991645" cy="43609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AA5565-6694-4C26-B954-8CE733F0E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"/>
          <a:stretch/>
        </p:blipFill>
        <p:spPr>
          <a:xfrm rot="16200000">
            <a:off x="7282619" y="2163177"/>
            <a:ext cx="4360986" cy="29916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0F57813-88D9-4603-A9FA-0CF9CAF3E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57"/>
            <a:ext cx="4386943" cy="12104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0556715-A246-4FD5-A02A-2CCEDB606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16" y="20197"/>
            <a:ext cx="2010335" cy="7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13"/>
            <a:ext cx="10515600" cy="1032299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Оживающие «</a:t>
            </a:r>
            <a:r>
              <a:rPr lang="ru-RU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каляки</a:t>
            </a:r>
            <a:r>
              <a:rPr 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FA0C2F-2B4F-4112-BC75-9B144BEA40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t="27632" r="19960" b="11834"/>
          <a:stretch/>
        </p:blipFill>
        <p:spPr>
          <a:xfrm>
            <a:off x="1685957" y="1032298"/>
            <a:ext cx="3542303" cy="24476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8A7956-191C-4CCD-AB33-1566A8525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1325" r="13378" b="13245"/>
          <a:stretch/>
        </p:blipFill>
        <p:spPr>
          <a:xfrm>
            <a:off x="1693051" y="3876574"/>
            <a:ext cx="3542302" cy="264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4E5E7B1-CFDB-4DF1-8D26-8674CB572F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28113" r="16708" b="21091"/>
          <a:stretch/>
        </p:blipFill>
        <p:spPr>
          <a:xfrm>
            <a:off x="6093535" y="3876574"/>
            <a:ext cx="4149970" cy="24476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709333E-5BC5-400B-86C0-0F044291D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5" y="1083212"/>
            <a:ext cx="4149970" cy="24476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DC65CB-05A4-47AB-992A-514322C0AF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7" y="13267"/>
            <a:ext cx="1714500" cy="1019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CD7FC61-4352-4C17-AA6A-8288AF46C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65" y="50913"/>
            <a:ext cx="3780189" cy="10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228600"/>
            <a:ext cx="9583382" cy="125508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пене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EF9D10-079A-4E7A-B942-9B5C5F1BF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79" y="179005"/>
            <a:ext cx="2577868" cy="15331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BAC9B8-BDC9-4929-B925-D0BEE3F0B1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9587" r="15044" b="19983"/>
          <a:stretch/>
        </p:blipFill>
        <p:spPr>
          <a:xfrm>
            <a:off x="4676995" y="4016923"/>
            <a:ext cx="2988821" cy="2168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730924-E9AC-4AE2-B6D5-9560BB5DC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10336" r="29296" b="15003"/>
          <a:stretch/>
        </p:blipFill>
        <p:spPr>
          <a:xfrm rot="10800000">
            <a:off x="1523449" y="1483688"/>
            <a:ext cx="2148129" cy="2168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101386-819E-4B53-B3C3-3B682705CA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13497" r="16309" b="20042"/>
          <a:stretch/>
        </p:blipFill>
        <p:spPr>
          <a:xfrm>
            <a:off x="4676995" y="1483688"/>
            <a:ext cx="2988821" cy="22802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C041CDF-F41D-49E4-8A78-EA46BBB451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8410" r="23898" b="16104"/>
          <a:stretch/>
        </p:blipFill>
        <p:spPr>
          <a:xfrm>
            <a:off x="1511592" y="4016925"/>
            <a:ext cx="2316048" cy="21687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4F6370D-B70F-4469-B601-604C2DB7D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5209" r="18943" b="1"/>
          <a:stretch/>
        </p:blipFill>
        <p:spPr>
          <a:xfrm rot="10800000">
            <a:off x="8441588" y="1504480"/>
            <a:ext cx="2169450" cy="22802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F9B443C-3C0C-4558-A8FA-EF40EC2B79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14182" r="10503" b="20714"/>
          <a:stretch/>
        </p:blipFill>
        <p:spPr>
          <a:xfrm>
            <a:off x="8607229" y="4016925"/>
            <a:ext cx="2003809" cy="21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6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EF9D10-079A-4E7A-B942-9B5C5F1B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79" y="179005"/>
            <a:ext cx="2577868" cy="15331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3192" y="117693"/>
            <a:ext cx="115122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родителей: </a:t>
            </a:r>
          </a:p>
          <a:p>
            <a:pPr algn="ctr"/>
            <a:endParaRPr lang="ru-RU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10101"/>
                </a:solidFill>
                <a:latin typeface="Roboto"/>
              </a:rPr>
              <a:t>-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Никогда не просите ребенка нарисовать вам что-либо конкретное по заказу, можете только предложить несколько вариантов на выбор, но не настаивайте, чтобы ребенок обязательно нарисовал что-нибудь из предложенного вами; пусть лучше рисует то, что задумал сам.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10101"/>
                </a:solidFill>
                <a:latin typeface="Roboto"/>
              </a:rPr>
              <a:t>- Никогда не критикуйте работы маленького ребенка; да, он еще несовершенен, он рисует, как может, но рисует с душой; если вы будете постоянно его критиковать, он может вообще отказаться от этого занятия.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10101"/>
                </a:solidFill>
                <a:latin typeface="Roboto"/>
              </a:rPr>
              <a:t>- Никогда, ни под каким предлогом не дорисовывайте ничего и не улучшайте в работах ребенка, это тоже его обижает, подчеркивает его неполноценность, невозможность самому нарисовать хорошо (часто родители делают это, чтобы потом демонстрировать работы ребенка родственникам и знакомым, как его достижения).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10101"/>
                </a:solidFill>
                <a:latin typeface="Roboto"/>
              </a:rPr>
              <a:t>-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Поощряйте нестандартные решения образов или приемы работы; пусть малыш понимает, что главное - это именно его фантазия.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10101"/>
                </a:solidFill>
                <a:latin typeface="Roboto"/>
              </a:rPr>
              <a:t>- Рассматривайте и обсуждайте его предыдущие работы, чтобы он не забывал, что он уже умеет рисовать, что у него уже однажды получилось очень хорошо; старайтесь вывешивать работы ребенка на стену.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10101"/>
                </a:solidFill>
                <a:latin typeface="Roboto"/>
              </a:rPr>
              <a:t>- Рассматривайте работы других детей, чтобы он захотел нарисовать также.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10101"/>
                </a:solidFill>
                <a:latin typeface="Roboto"/>
              </a:rPr>
              <a:t>- Рассматривайте репродукции картин разных художников, ходите в картинные галереи.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10101"/>
                </a:solidFill>
                <a:latin typeface="Roboto"/>
              </a:rPr>
              <a:t>Использование нетрадиционных техник рисования делает процесс обучения интересным и занимательным, создает у детей бодрое рабочее настроение, облегчает преодоление трудностей в усвоение программного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6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E17DC5-C1B0-4732-924E-74EC62002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FE88E-F5F9-4E60-A46C-D89A288B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1371600"/>
            <a:ext cx="7738534" cy="3539067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9797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E8500-5354-4027-98A5-1DA35EA3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6" y="996042"/>
            <a:ext cx="9993087" cy="5493247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дарования детей на кончиках пальцев. От пальцев, образно говоря, идут тончайшие нити – ручейки, которые питает источник творческой мысли. Другими словами, чем более мастерства в детской руке, тем умнее ребенок»</a:t>
            </a:r>
            <a:b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b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В.А. Сухомлинский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876E5-448D-40F8-AC87-F0BB51DD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214062"/>
            <a:ext cx="10989128" cy="117346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54ACDCA2-5F79-47A5-8732-7883F5A787D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4F3AD7-2064-4972-AFCB-5BEE7B9D1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5324" r="8518" b="2359"/>
          <a:stretch/>
        </p:blipFill>
        <p:spPr>
          <a:xfrm>
            <a:off x="8103024" y="1887001"/>
            <a:ext cx="2492815" cy="37395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F081BF-2004-4547-B04D-0555384AA5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r="2100"/>
          <a:stretch/>
        </p:blipFill>
        <p:spPr>
          <a:xfrm>
            <a:off x="1645877" y="1887001"/>
            <a:ext cx="2491293" cy="3737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75DDD67-EF43-4A05-BA7F-C66C1412E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7"/>
            <a:ext cx="3415828" cy="16362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423CF7-F5D3-4295-A1FA-4E45C3A09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2487" y="4001628"/>
            <a:ext cx="2995222" cy="22464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BED646C-BC45-4931-8B80-A359046305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96888" y="1013121"/>
            <a:ext cx="2246418" cy="29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F1BF685-E0B4-4FC8-B387-86AF16CA1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"/>
            <a:ext cx="12192000" cy="6861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6D17D-E40F-4204-8CC0-382335546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1"/>
            <a:ext cx="9144000" cy="1760220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0276D7-68D1-4D75-A771-62BA8352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460"/>
            <a:ext cx="9144000" cy="831751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20CFA4F-9221-454C-AE82-A10175495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75" y="1242028"/>
            <a:ext cx="3076610" cy="23074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349E43E-F122-40F8-8B41-E1349C94D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9861" y="3979471"/>
            <a:ext cx="3070446" cy="24616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249248C-32A5-46A7-9D68-22FC16AEA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7398" y="828530"/>
            <a:ext cx="2325350" cy="31004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EC0BB38-90C8-43B2-99F0-117D0E2EC7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r="20653" b="7000"/>
          <a:stretch/>
        </p:blipFill>
        <p:spPr>
          <a:xfrm rot="10800000">
            <a:off x="8502053" y="1242028"/>
            <a:ext cx="2418022" cy="23450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2B1AF81-5699-48C1-915A-BF6AE4666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4368" y="3963439"/>
            <a:ext cx="2873391" cy="23848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8F7BFA7-4B53-453F-A946-66CC9C3485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/>
          <a:stretch/>
        </p:blipFill>
        <p:spPr>
          <a:xfrm rot="16200000">
            <a:off x="5130675" y="3634229"/>
            <a:ext cx="2384846" cy="3070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9CA14C0-F30C-42F6-89A3-641D4B287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168"/>
            <a:ext cx="3325587" cy="10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27"/>
            <a:ext cx="10515600" cy="1195389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ватной палочкой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C2B832-6B5B-4569-9D17-A48ACC4E1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4" y="1438447"/>
            <a:ext cx="1878749" cy="2504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594469-E094-4DFF-AB88-745145FEC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9282"/>
          <a:stretch/>
        </p:blipFill>
        <p:spPr>
          <a:xfrm rot="10800000">
            <a:off x="1281516" y="4113007"/>
            <a:ext cx="2207271" cy="25024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BEBAFA-8935-4C22-8CEB-703D59961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3010" y="1751570"/>
            <a:ext cx="2504997" cy="18787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EAD146E-7337-43BB-8CEF-75D807F94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21621" y="1751570"/>
            <a:ext cx="2504999" cy="1878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235D8D7-F59C-4A95-A5FC-A3A59CCE09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11368" r="23436" b="14872"/>
          <a:stretch/>
        </p:blipFill>
        <p:spPr>
          <a:xfrm>
            <a:off x="8439830" y="4113007"/>
            <a:ext cx="2521844" cy="25049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0A40BA1-B57C-4FD9-8406-3DA2CA60D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43" y="2345803"/>
            <a:ext cx="2396461" cy="31952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F1D02A2-D6A3-4BCF-8C21-206158078E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841" y="1751570"/>
            <a:ext cx="2504998" cy="18787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28B7ED1-E424-4F25-8ADA-D7ACEE9F6B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0"/>
            <a:ext cx="4557095" cy="14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AC94E-74C5-4382-AD2B-7897FF20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28"/>
            <a:ext cx="10515600" cy="1031855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поролоном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CA60E63-D80F-4E68-8820-CE65F551D02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2A1D8A-351D-4910-B676-C4CAEF2F1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7853"/>
          <a:stretch/>
        </p:blipFill>
        <p:spPr>
          <a:xfrm>
            <a:off x="8665952" y="1179995"/>
            <a:ext cx="2630006" cy="23400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CBF147-014D-44E6-8E3F-030A21932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" r="1884" b="6021"/>
          <a:stretch/>
        </p:blipFill>
        <p:spPr>
          <a:xfrm>
            <a:off x="3700709" y="2028671"/>
            <a:ext cx="2395291" cy="29512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6887F8-390D-4C93-BA03-CBD9D4453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1437" y="2393304"/>
            <a:ext cx="2953567" cy="22151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8F6B9-FF72-4334-9589-FDCD1F0696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12205" b="2153"/>
          <a:stretch/>
        </p:blipFill>
        <p:spPr>
          <a:xfrm>
            <a:off x="838199" y="1182483"/>
            <a:ext cx="2590239" cy="23400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B00F986-895A-4AE9-89A0-23FE8A5E0F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159" r="13250" b="-1991"/>
          <a:stretch/>
        </p:blipFill>
        <p:spPr>
          <a:xfrm>
            <a:off x="8705718" y="3733472"/>
            <a:ext cx="2590240" cy="25289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86A2B4B-0C7E-42D4-8DED-38257566BD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r="7330"/>
          <a:stretch/>
        </p:blipFill>
        <p:spPr>
          <a:xfrm rot="10800000">
            <a:off x="838198" y="3788570"/>
            <a:ext cx="2648085" cy="23835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6C6C95-E188-430B-9896-2D4EDECD37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38" y="143784"/>
            <a:ext cx="3780189" cy="11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79614"/>
            <a:ext cx="10199915" cy="1568055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морковкой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5083B68-EB39-4DB6-B944-D21198FC1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r="6512" b="5324"/>
          <a:stretch/>
        </p:blipFill>
        <p:spPr>
          <a:xfrm>
            <a:off x="4467076" y="1388441"/>
            <a:ext cx="3343424" cy="2765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8E90AA7-ED6B-40A2-BE01-64C7B77BA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6" y="4275230"/>
            <a:ext cx="3371559" cy="25286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7F84C6F-A787-4681-9E85-F729F518D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3889" y="2326430"/>
            <a:ext cx="4353030" cy="3264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55CC35-6C08-466D-9E5E-F6B5BDB8A7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902" r="8974" b="1431"/>
          <a:stretch/>
        </p:blipFill>
        <p:spPr>
          <a:xfrm>
            <a:off x="1082042" y="1782301"/>
            <a:ext cx="2931942" cy="43530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CB1BEC4-7EF3-4BC0-AF4B-857DDD1B40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54101"/>
            <a:ext cx="4814207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4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65" y="359862"/>
            <a:ext cx="10216243" cy="82999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втулкой от туалетной бумаги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3DF6CE-00B5-4918-9194-21767D0D4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07" r="12821" b="5324"/>
          <a:stretch/>
        </p:blipFill>
        <p:spPr>
          <a:xfrm>
            <a:off x="4355209" y="2372356"/>
            <a:ext cx="3398095" cy="31331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EA330B-94D3-4C6F-9BE0-E59FA6E99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7927762" y="4275000"/>
            <a:ext cx="3448821" cy="24489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4055D8E-E742-4497-BA71-74AE7B7CE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" y="1390382"/>
            <a:ext cx="3398095" cy="25485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71DADF4-06C1-4F41-B371-516182421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5" y="4119514"/>
            <a:ext cx="3398097" cy="25485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570BA51-C15A-493B-A2EC-AB1B274BC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80" y="1393471"/>
            <a:ext cx="3448820" cy="27260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776886-D2AE-4E6A-876E-98951E18C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44337" y="20149"/>
            <a:ext cx="4458798" cy="13702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5F1853B-D931-4E55-9A72-4B0420786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57" y="-4669"/>
            <a:ext cx="2790357" cy="16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8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3238F-3F64-4F66-8681-FFF7514B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895"/>
            <a:ext cx="10515600" cy="117364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воздушными шариками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969ACCA-8A59-4D77-B5F6-C01388A6EE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0" y="1600200"/>
            <a:ext cx="6717699" cy="48736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360C81-FC9A-4937-982B-6562A357D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19487" r="16058" b="11795"/>
          <a:stretch/>
        </p:blipFill>
        <p:spPr>
          <a:xfrm>
            <a:off x="8395606" y="1918480"/>
            <a:ext cx="2849780" cy="3836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67EBD0-7168-4BCE-B448-A2D5E7041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8" y="1918481"/>
            <a:ext cx="2874353" cy="3832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B4F3A2-8DB1-4703-996E-58B692210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06" y="2213903"/>
            <a:ext cx="3765452" cy="2824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C78D61-0B34-4A52-A2B7-4E7375E8E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27" y="147711"/>
            <a:ext cx="5176158" cy="16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3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962</TotalTime>
  <Words>168</Words>
  <Application>Microsoft Office PowerPoint</Application>
  <PresentationFormat>Произвольный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«Истоки способностей и дарования детей на кончиках пальцев. От пальцев, образно говоря, идут тончайшие нити – ручейки, которые питает источник творческой мысли. Другими словами, чем более мастерства в детской руке, тем умнее ребенок»                                                                                              В.А. Сухомлинский                                                                                                                                                                          </vt:lpstr>
      <vt:lpstr>Рисование пальчиками</vt:lpstr>
      <vt:lpstr> </vt:lpstr>
      <vt:lpstr>Рисование ватной палочкой</vt:lpstr>
      <vt:lpstr>Рисование поролоном</vt:lpstr>
      <vt:lpstr>Рисование морковкой</vt:lpstr>
      <vt:lpstr>Рисование втулкой от туалетной бумаги</vt:lpstr>
      <vt:lpstr>Рисование воздушными шариками</vt:lpstr>
      <vt:lpstr>Рисование крошками цветных карандашей</vt:lpstr>
      <vt:lpstr>Оживающие «каляки»</vt:lpstr>
      <vt:lpstr>Рисование на пене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Щукина</dc:creator>
  <cp:lastModifiedBy>Karina A.</cp:lastModifiedBy>
  <cp:revision>57</cp:revision>
  <dcterms:created xsi:type="dcterms:W3CDTF">2019-04-09T11:52:48Z</dcterms:created>
  <dcterms:modified xsi:type="dcterms:W3CDTF">2025-03-10T14:56:01Z</dcterms:modified>
</cp:coreProperties>
</file>