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60" r:id="rId7"/>
    <p:sldId id="266" r:id="rId8"/>
    <p:sldId id="263" r:id="rId9"/>
    <p:sldId id="264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/>
    <p:restoredTop sz="94694"/>
  </p:normalViewPr>
  <p:slideViewPr>
    <p:cSldViewPr snapToGrid="0" snapToObjects="1">
      <p:cViewPr varScale="1">
        <p:scale>
          <a:sx n="123" d="100"/>
          <a:sy n="123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868BE-3916-5741-9EDE-EB79D374FB6E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86EE-7121-264D-8FE6-2810026897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30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6AACC-1563-F841-920F-0A77BEA35FE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75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9414E48-5EBF-3E4A-92F9-F8B9C0B9E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788" y="2299360"/>
            <a:ext cx="10038080" cy="1030389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800" b="0" i="0">
                <a:latin typeface="Teko Regular" panose="02000000000000000000" pitchFamily="2" charset="77"/>
                <a:cs typeface="Teko Regular" panose="02000000000000000000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2400" y="284137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300" b="0" i="0">
                <a:latin typeface="Teko Light" panose="02000000000000000000" pitchFamily="2" charset="77"/>
                <a:cs typeface="Teko Light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624" y="50391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45A415-B5DA-9347-A999-6701C83BE4AB}" type="datetimeFigureOut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2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641" y="813997"/>
            <a:ext cx="10096500" cy="1079863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252" y="1939451"/>
            <a:ext cx="8658861" cy="3509554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74305" y="5839216"/>
            <a:ext cx="1203021" cy="365125"/>
          </a:xfrm>
        </p:spPr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76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F512796-A3DE-5943-9A93-D33A4003A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450" y="2564418"/>
            <a:ext cx="10151473" cy="949236"/>
          </a:xfrm>
        </p:spPr>
        <p:txBody>
          <a:bodyPr anchor="t">
            <a:norm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449" y="31558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0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057" y="1825625"/>
            <a:ext cx="481221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1221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71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376" y="809914"/>
            <a:ext cx="10147800" cy="8239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059" y="1754521"/>
            <a:ext cx="4789988" cy="1045028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9059" y="2799550"/>
            <a:ext cx="4789989" cy="33593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762205"/>
            <a:ext cx="4789988" cy="1045028"/>
          </a:xfrm>
        </p:spPr>
        <p:txBody>
          <a:bodyPr anchor="b"/>
          <a:lstStyle>
            <a:lvl1pPr marL="0" indent="0">
              <a:buNone/>
              <a:defRPr sz="2400" b="0" i="0" baseline="0">
                <a:latin typeface="Lato" panose="020F05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807233"/>
            <a:ext cx="4789989" cy="33593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9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5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00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21" y="805287"/>
            <a:ext cx="3260592" cy="1221377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360" y="2092619"/>
            <a:ext cx="6072777" cy="37274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619" y="2095180"/>
            <a:ext cx="3260593" cy="37353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20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21" y="805287"/>
            <a:ext cx="3541212" cy="1230086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7236" y="804263"/>
            <a:ext cx="6057400" cy="49464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3864" y="2026664"/>
            <a:ext cx="354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09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9C46AFE-FF1C-2D4E-9029-657436E58FB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375" y="812970"/>
            <a:ext cx="10146212" cy="96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376" y="1802573"/>
            <a:ext cx="8662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0545A415-B5DA-9347-A999-6701C83BE4AB}" type="datetimeFigureOut">
              <a:rPr lang="fr-FR" smtClean="0"/>
              <a:pPr/>
              <a:t>25/08/2025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5150" y="5843607"/>
            <a:ext cx="1275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8FD1DA32-DF65-8B44-8473-3773A2490AE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b="0" i="0" kern="1200" cap="all" baseline="0">
          <a:solidFill>
            <a:schemeClr val="tx1">
              <a:lumMod val="65000"/>
              <a:lumOff val="35000"/>
            </a:schemeClr>
          </a:solidFill>
          <a:latin typeface="Teko Regular" panose="02000000000000000000" pitchFamily="2" charset="77"/>
          <a:ea typeface="+mj-ea"/>
          <a:cs typeface="Teko Regular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libre/fleche-rouge-frappe-centre-cible-du-plateau-flechettes_28563661.htm#fromView=keyword&amp;page=1&amp;position=0&amp;uuid=f0f8868b-2778-4160-a83b-9262b0343517&amp;query=Objectif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photo.php?fbid=10156620326020420&amp;id=225333250419&amp;set=a.49553105041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travail-et-%C3%A9changes-collaboratifs-intelligence-clefs-de-chlo%C3%A9-racaud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50FDC-E815-FF4C-9E5B-D3902C596B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Exploration et Recherche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CBEFC8-E3C1-924A-8F09-BBDDE17263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EdS</a:t>
            </a:r>
            <a:r>
              <a:rPr lang="fr-FR" dirty="0"/>
              <a:t> 24-27B </a:t>
            </a:r>
          </a:p>
        </p:txBody>
      </p:sp>
    </p:spTree>
    <p:extLst>
      <p:ext uri="{BB962C8B-B14F-4D97-AF65-F5344CB8AC3E}">
        <p14:creationId xmlns:p14="http://schemas.microsoft.com/office/powerpoint/2010/main" val="310020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33124-B944-D24B-8F49-3C83C67D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Intentions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DC99B-C6D0-6141-9F2B-D79D1E05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252" y="1381540"/>
            <a:ext cx="9651107" cy="4067466"/>
          </a:xfrm>
        </p:spPr>
        <p:txBody>
          <a:bodyPr>
            <a:normAutofit/>
          </a:bodyPr>
          <a:lstStyle/>
          <a:p>
            <a:r>
              <a:rPr lang="fr-CH" dirty="0"/>
              <a:t>Développer la posture de recherche (curiosité) et faire vivre une expérience « prétexte » pour éprouver ce qu’un processus de projet peut induire (questions, doute, euphorie…) en perspective des différentes démarches de projet à venir.</a:t>
            </a:r>
          </a:p>
          <a:p>
            <a:endParaRPr lang="fr-CH" dirty="0"/>
          </a:p>
          <a:p>
            <a:r>
              <a:rPr lang="fr-CH" dirty="0"/>
              <a:t>L’expérience proposée peut prendre des formes très diverses (parcours, visite, mise en situation…)  doit être débriefée afin de faire des liens avec le processus de formation.</a:t>
            </a:r>
          </a:p>
          <a:p>
            <a:r>
              <a:rPr lang="fr-CH" dirty="0"/>
              <a:t>Ce cours est une ressource transversale pour :</a:t>
            </a:r>
          </a:p>
          <a:p>
            <a:r>
              <a:rPr lang="fr-CH" dirty="0"/>
              <a:t>• Les approches spécifiques</a:t>
            </a:r>
          </a:p>
          <a:p>
            <a:r>
              <a:rPr lang="fr-CH" dirty="0"/>
              <a:t>• L’acte de formation intervention socioéducative ISE</a:t>
            </a:r>
          </a:p>
          <a:p>
            <a:r>
              <a:rPr lang="fr-CH" dirty="0"/>
              <a:t>• Le travail de diplôme TD</a:t>
            </a:r>
          </a:p>
          <a:p>
            <a:r>
              <a:rPr lang="fr-FR" sz="1000" dirty="0"/>
              <a:t>EDS-FOR DESCRIPTIFS DE COURS 2EME CYCLE - 2EME ANNEE_24-27 (2).</a:t>
            </a:r>
            <a:r>
              <a:rPr lang="fr-FR" sz="1000" dirty="0" err="1"/>
              <a:t>pdf</a:t>
            </a:r>
            <a:endParaRPr lang="fr-FR" sz="1000" dirty="0"/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02819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99557-FF08-E0D0-8C09-ECC315543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438DB-C60B-4D1A-9FD1-ADF7A0DA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5CA451-CB96-05F2-E230-8A6BBD855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252" y="1600200"/>
            <a:ext cx="9110139" cy="3848805"/>
          </a:xfrm>
        </p:spPr>
        <p:txBody>
          <a:bodyPr>
            <a:normAutofit/>
          </a:bodyPr>
          <a:lstStyle/>
          <a:p>
            <a:r>
              <a:rPr lang="fr-CH" b="1" dirty="0"/>
              <a:t>Objectifs d’apprentissage : </a:t>
            </a:r>
          </a:p>
          <a:p>
            <a:endParaRPr lang="fr-CH" b="1" dirty="0"/>
          </a:p>
          <a:p>
            <a:r>
              <a:rPr lang="fr-CH" dirty="0"/>
              <a:t>L’</a:t>
            </a:r>
            <a:r>
              <a:rPr lang="fr-CH" dirty="0" err="1"/>
              <a:t>étudiant·e</a:t>
            </a:r>
            <a:r>
              <a:rPr lang="fr-CH" dirty="0"/>
              <a:t> sera à même de </a:t>
            </a:r>
          </a:p>
          <a:p>
            <a:r>
              <a:rPr lang="fr-CH" dirty="0"/>
              <a:t>• Développer sa curiosité au monde</a:t>
            </a:r>
          </a:p>
          <a:p>
            <a:r>
              <a:rPr lang="fr-CH" dirty="0"/>
              <a:t>• Développer une posture de </a:t>
            </a:r>
            <a:r>
              <a:rPr lang="fr-CH" dirty="0" err="1"/>
              <a:t>chercheur·euse</a:t>
            </a:r>
            <a:endParaRPr lang="fr-CH" dirty="0"/>
          </a:p>
          <a:p>
            <a:r>
              <a:rPr lang="fr-CH" dirty="0"/>
              <a:t>• Explorer des ressources externes</a:t>
            </a:r>
          </a:p>
          <a:p>
            <a:r>
              <a:rPr lang="fr-CH" dirty="0"/>
              <a:t>• Étayer sa démarche par le recours à des ressources externes</a:t>
            </a:r>
          </a:p>
          <a:p>
            <a:endParaRPr lang="fr-CH" dirty="0"/>
          </a:p>
          <a:p>
            <a:r>
              <a:rPr lang="fr-FR" sz="1000" dirty="0"/>
              <a:t>EDS-FOR DESCRIPTIFS DE COURS 2EME CYCLE - 2EME ANNEE_24-27 (2).</a:t>
            </a:r>
            <a:r>
              <a:rPr lang="fr-FR" sz="1000" dirty="0" err="1"/>
              <a:t>pdf</a:t>
            </a:r>
            <a:endParaRPr lang="fr-FR" sz="1000" dirty="0"/>
          </a:p>
          <a:p>
            <a:endParaRPr lang="fr-CH" dirty="0"/>
          </a:p>
          <a:p>
            <a:endParaRPr lang="fr-FR" sz="1000" dirty="0"/>
          </a:p>
        </p:txBody>
      </p:sp>
      <p:pic>
        <p:nvPicPr>
          <p:cNvPr id="5" name="Image 4" descr="Une image contenant fléchette, flèche&#10;&#10;Le contenu généré par l’IA peut être incorrect.">
            <a:extLst>
              <a:ext uri="{FF2B5EF4-FFF2-40B4-BE49-F238E27FC236}">
                <a16:creationId xmlns:a16="http://schemas.microsoft.com/office/drawing/2014/main" id="{23B7BC7F-636E-BC4E-9CE8-863F2FB6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928" y="813997"/>
            <a:ext cx="3424213" cy="33192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6850CA5-558F-0F5A-EAB3-0F123D474D80}"/>
              </a:ext>
            </a:extLst>
          </p:cNvPr>
          <p:cNvSpPr txBox="1"/>
          <p:nvPr/>
        </p:nvSpPr>
        <p:spPr>
          <a:xfrm>
            <a:off x="8536301" y="4211571"/>
            <a:ext cx="233746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00" dirty="0">
                <a:hlinkClick r:id="rId3"/>
              </a:rPr>
              <a:t>https://fr.freepik.com/vecteurs-libre/fleche-rouge-frappe-centre-cible-du-plateau-flechettes_28563661.htm#fromView=keyword&amp;page=1&amp;position=0&amp;uuid=f0f8868b-2778-4160-a83b-9262b0343517&amp;query=Objectifs</a:t>
            </a:r>
            <a:endParaRPr lang="fr-FR" sz="500" dirty="0"/>
          </a:p>
          <a:p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30698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80F7E-9B33-D109-7BCE-BE8CAA8F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728" y="560043"/>
            <a:ext cx="8575098" cy="571955"/>
          </a:xfrm>
        </p:spPr>
        <p:txBody>
          <a:bodyPr/>
          <a:lstStyle/>
          <a:p>
            <a:r>
              <a:rPr lang="fr-FR" dirty="0"/>
              <a:t>Les Groupes :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45A6052-C051-3446-357B-31650AFF1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140010"/>
              </p:ext>
            </p:extLst>
          </p:nvPr>
        </p:nvGraphicFramePr>
        <p:xfrm>
          <a:off x="347041" y="1385952"/>
          <a:ext cx="5772150" cy="1668572"/>
        </p:xfrm>
        <a:graphic>
          <a:graphicData uri="http://schemas.openxmlformats.org/drawingml/2006/table">
            <a:tbl>
              <a:tblPr/>
              <a:tblGrid>
                <a:gridCol w="2886075">
                  <a:extLst>
                    <a:ext uri="{9D8B030D-6E8A-4147-A177-3AD203B41FA5}">
                      <a16:colId xmlns:a16="http://schemas.microsoft.com/office/drawing/2014/main" val="4197299294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1158397140"/>
                    </a:ext>
                  </a:extLst>
                </a:gridCol>
              </a:tblGrid>
              <a:tr h="41704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sz="1800" dirty="0">
                          <a:effectLst/>
                        </a:rPr>
                        <a:t>Groupe 1</a:t>
                      </a:r>
                    </a:p>
                  </a:txBody>
                  <a:tcPr marL="114258" marR="76172" marT="76172" marB="66651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sz="1800" dirty="0">
                          <a:effectLst/>
                        </a:rPr>
                        <a:t>Yasmine Bel</a:t>
                      </a:r>
                    </a:p>
                  </a:txBody>
                  <a:tcPr marL="114258" marR="76172" marT="76172" marB="66651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0162"/>
                  </a:ext>
                </a:extLst>
              </a:tr>
              <a:tr h="41704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 sz="1800" dirty="0">
                        <a:effectLst/>
                      </a:endParaRPr>
                    </a:p>
                  </a:txBody>
                  <a:tcPr marL="114258" marR="76172" marT="76172" marB="66651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sz="1800" dirty="0">
                          <a:effectLst/>
                        </a:rPr>
                        <a:t>David </a:t>
                      </a:r>
                      <a:r>
                        <a:rPr lang="fr-CH" sz="1800" dirty="0" err="1">
                          <a:effectLst/>
                        </a:rPr>
                        <a:t>Bonavita</a:t>
                      </a:r>
                      <a:endParaRPr lang="fr-CH" sz="1800" dirty="0">
                        <a:effectLst/>
                      </a:endParaRPr>
                    </a:p>
                  </a:txBody>
                  <a:tcPr marL="114258" marR="76172" marT="76172" marB="66651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57331"/>
                  </a:ext>
                </a:extLst>
              </a:tr>
              <a:tr h="41704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 sz="1800">
                        <a:effectLst/>
                      </a:endParaRPr>
                    </a:p>
                  </a:txBody>
                  <a:tcPr marL="114258" marR="76172" marT="76172" marB="66651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>
                          <a:effectLst/>
                        </a:rPr>
                        <a:t>Samuel Dey</a:t>
                      </a:r>
                    </a:p>
                  </a:txBody>
                  <a:tcPr marL="114258" marR="76172" marT="76172" marB="66651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89124"/>
                  </a:ext>
                </a:extLst>
              </a:tr>
              <a:tr h="41704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 sz="1800">
                        <a:effectLst/>
                      </a:endParaRPr>
                    </a:p>
                  </a:txBody>
                  <a:tcPr marL="114258" marR="76172" marT="76172" marB="66651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sz="1800" dirty="0">
                          <a:effectLst/>
                        </a:rPr>
                        <a:t>Simon </a:t>
                      </a:r>
                      <a:r>
                        <a:rPr lang="fr-CH" sz="1800" dirty="0" err="1">
                          <a:effectLst/>
                        </a:rPr>
                        <a:t>Thönen</a:t>
                      </a:r>
                      <a:endParaRPr lang="fr-CH" sz="1800" dirty="0">
                        <a:effectLst/>
                      </a:endParaRPr>
                    </a:p>
                  </a:txBody>
                  <a:tcPr marL="114258" marR="76172" marT="76172" marB="66651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6139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7E0261F-5946-16A6-B0D7-11309615E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46290"/>
              </p:ext>
            </p:extLst>
          </p:nvPr>
        </p:nvGraphicFramePr>
        <p:xfrm>
          <a:off x="344925" y="3562431"/>
          <a:ext cx="5774266" cy="1668780"/>
        </p:xfrm>
        <a:graphic>
          <a:graphicData uri="http://schemas.openxmlformats.org/drawingml/2006/table">
            <a:tbl>
              <a:tblPr/>
              <a:tblGrid>
                <a:gridCol w="2887133">
                  <a:extLst>
                    <a:ext uri="{9D8B030D-6E8A-4147-A177-3AD203B41FA5}">
                      <a16:colId xmlns:a16="http://schemas.microsoft.com/office/drawing/2014/main" val="1191776481"/>
                    </a:ext>
                  </a:extLst>
                </a:gridCol>
                <a:gridCol w="2887133">
                  <a:extLst>
                    <a:ext uri="{9D8B030D-6E8A-4147-A177-3AD203B41FA5}">
                      <a16:colId xmlns:a16="http://schemas.microsoft.com/office/drawing/2014/main" val="2085073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>
                          <a:effectLst/>
                        </a:rPr>
                        <a:t>Groupe 2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C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dirty="0">
                          <a:effectLst/>
                        </a:rPr>
                        <a:t>Tamara </a:t>
                      </a:r>
                      <a:r>
                        <a:rPr lang="fr-CH" dirty="0" err="1">
                          <a:effectLst/>
                        </a:rPr>
                        <a:t>Biondi</a:t>
                      </a:r>
                      <a:endParaRPr lang="fr-CH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7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C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dirty="0">
                          <a:effectLst/>
                        </a:rPr>
                        <a:t>Yann Bonneau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14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C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dirty="0">
                          <a:effectLst/>
                        </a:rPr>
                        <a:t>Quentin Couillet-Robert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85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>
                          <a:effectLst/>
                        </a:rPr>
                        <a:t>Matteo Mattei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36926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A42A601-9A1C-61AD-5FA8-69911F5B8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7237"/>
              </p:ext>
            </p:extLst>
          </p:nvPr>
        </p:nvGraphicFramePr>
        <p:xfrm>
          <a:off x="6327912" y="1385744"/>
          <a:ext cx="5320748" cy="1668780"/>
        </p:xfrm>
        <a:graphic>
          <a:graphicData uri="http://schemas.openxmlformats.org/drawingml/2006/table">
            <a:tbl>
              <a:tblPr/>
              <a:tblGrid>
                <a:gridCol w="2660374">
                  <a:extLst>
                    <a:ext uri="{9D8B030D-6E8A-4147-A177-3AD203B41FA5}">
                      <a16:colId xmlns:a16="http://schemas.microsoft.com/office/drawing/2014/main" val="2823586505"/>
                    </a:ext>
                  </a:extLst>
                </a:gridCol>
                <a:gridCol w="2660374">
                  <a:extLst>
                    <a:ext uri="{9D8B030D-6E8A-4147-A177-3AD203B41FA5}">
                      <a16:colId xmlns:a16="http://schemas.microsoft.com/office/drawing/2014/main" val="1706114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>
                          <a:effectLst/>
                        </a:rPr>
                        <a:t>Groupe 3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dirty="0" err="1">
                          <a:effectLst/>
                        </a:rPr>
                        <a:t>Eric</a:t>
                      </a:r>
                      <a:r>
                        <a:rPr lang="fr-CH" dirty="0">
                          <a:effectLst/>
                        </a:rPr>
                        <a:t> </a:t>
                      </a:r>
                      <a:r>
                        <a:rPr lang="fr-CH" dirty="0" err="1">
                          <a:effectLst/>
                        </a:rPr>
                        <a:t>Boscacci</a:t>
                      </a:r>
                      <a:endParaRPr lang="fr-CH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8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</a:rPr>
                        <a:t>Virginie Müller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344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>
                          <a:effectLst/>
                        </a:rPr>
                        <a:t>Hein A. Kuunders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31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dirty="0">
                          <a:effectLst/>
                        </a:rPr>
                        <a:t>David </a:t>
                      </a:r>
                      <a:r>
                        <a:rPr lang="fr-CH" dirty="0" err="1">
                          <a:effectLst/>
                        </a:rPr>
                        <a:t>Mélard</a:t>
                      </a:r>
                      <a:endParaRPr lang="fr-CH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65072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7B7BDBF-9A3B-5F35-3198-934D25C16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63162"/>
              </p:ext>
            </p:extLst>
          </p:nvPr>
        </p:nvGraphicFramePr>
        <p:xfrm>
          <a:off x="6327912" y="3562431"/>
          <a:ext cx="5320748" cy="1659255"/>
        </p:xfrm>
        <a:graphic>
          <a:graphicData uri="http://schemas.openxmlformats.org/drawingml/2006/table">
            <a:tbl>
              <a:tblPr/>
              <a:tblGrid>
                <a:gridCol w="2660374">
                  <a:extLst>
                    <a:ext uri="{9D8B030D-6E8A-4147-A177-3AD203B41FA5}">
                      <a16:colId xmlns:a16="http://schemas.microsoft.com/office/drawing/2014/main" val="4025909057"/>
                    </a:ext>
                  </a:extLst>
                </a:gridCol>
                <a:gridCol w="2660374">
                  <a:extLst>
                    <a:ext uri="{9D8B030D-6E8A-4147-A177-3AD203B41FA5}">
                      <a16:colId xmlns:a16="http://schemas.microsoft.com/office/drawing/2014/main" val="2267453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>
                          <a:effectLst/>
                        </a:rPr>
                        <a:t>Groupe 4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>
                          <a:effectLst/>
                        </a:rPr>
                        <a:t>Mathilda </a:t>
                      </a:r>
                      <a:r>
                        <a:rPr lang="fr-CH" dirty="0" err="1">
                          <a:effectLst/>
                        </a:rPr>
                        <a:t>Lauener</a:t>
                      </a:r>
                      <a:endParaRPr lang="fr-CH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6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dirty="0">
                          <a:effectLst/>
                        </a:rPr>
                        <a:t>Timo </a:t>
                      </a:r>
                      <a:r>
                        <a:rPr lang="fr-CH" dirty="0" err="1">
                          <a:effectLst/>
                        </a:rPr>
                        <a:t>Simac</a:t>
                      </a:r>
                      <a:endParaRPr lang="fr-CH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951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>
                          <a:effectLst/>
                        </a:rPr>
                        <a:t>Simon Volery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0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r-CH" dirty="0">
                        <a:effectLst/>
                      </a:endParaRP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CH" dirty="0">
                          <a:effectLst/>
                        </a:rPr>
                        <a:t>Emile </a:t>
                      </a:r>
                      <a:r>
                        <a:rPr lang="fr-CH" dirty="0" err="1">
                          <a:effectLst/>
                        </a:rPr>
                        <a:t>Vuilleumier</a:t>
                      </a:r>
                      <a:endParaRPr lang="fr-CH" dirty="0">
                        <a:effectLst/>
                      </a:endParaRP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21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3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375" y="812970"/>
            <a:ext cx="10146212" cy="963476"/>
          </a:xfrm>
        </p:spPr>
        <p:txBody>
          <a:bodyPr anchor="t">
            <a:normAutofit/>
          </a:bodyPr>
          <a:lstStyle/>
          <a:p>
            <a:r>
              <a:t>Déroulement de l’activité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057" y="1825625"/>
            <a:ext cx="4812215" cy="4351338"/>
          </a:xfrm>
        </p:spPr>
        <p:txBody>
          <a:bodyPr>
            <a:normAutofit/>
          </a:bodyPr>
          <a:lstStyle/>
          <a:p>
            <a:r>
              <a:rPr lang="fr-CH" b="1" dirty="0"/>
              <a:t>Mise en  situation </a:t>
            </a:r>
          </a:p>
          <a:p>
            <a:endParaRPr lang="fr-CH" b="1" dirty="0"/>
          </a:p>
          <a:p>
            <a:endParaRPr b="1" dirty="0"/>
          </a:p>
          <a:p>
            <a:r>
              <a:rPr lang="fr-CH" noProof="0" dirty="0"/>
              <a:t>Chaque groupe reçoit un objet inconnu, insolite ou ambigu.</a:t>
            </a:r>
          </a:p>
          <a:p>
            <a:endParaRPr lang="fr-CH" noProof="0" dirty="0"/>
          </a:p>
          <a:p>
            <a:r>
              <a:rPr lang="fr-CH" b="1" noProof="0" dirty="0"/>
              <a:t>Mission </a:t>
            </a:r>
            <a:r>
              <a:rPr lang="fr-CH" noProof="0" dirty="0"/>
              <a:t>:</a:t>
            </a:r>
          </a:p>
          <a:p>
            <a:r>
              <a:rPr lang="fr-CH" noProof="0" dirty="0"/>
              <a:t> Enquêter pour comprendre son origine, sa fonction, son contexte d’usage.</a:t>
            </a:r>
          </a:p>
        </p:txBody>
      </p:sp>
      <p:pic>
        <p:nvPicPr>
          <p:cNvPr id="5" name="Image 4" descr="Une image contenant peigne, conception&#10;&#10;Le contenu généré par l’IA peut être incorrect.">
            <a:extLst>
              <a:ext uri="{FF2B5EF4-FFF2-40B4-BE49-F238E27FC236}">
                <a16:creationId xmlns:a16="http://schemas.microsoft.com/office/drawing/2014/main" id="{008870A7-512E-EB3B-24FD-8B14D959A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81" y="2352267"/>
            <a:ext cx="4812213" cy="2153465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14DF345-A5C4-EEA1-1F4B-8716E1A6FABD}"/>
              </a:ext>
            </a:extLst>
          </p:cNvPr>
          <p:cNvSpPr txBox="1"/>
          <p:nvPr/>
        </p:nvSpPr>
        <p:spPr>
          <a:xfrm>
            <a:off x="8368437" y="4387299"/>
            <a:ext cx="2206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hlinkClick r:id="rId4"/>
              </a:rPr>
              <a:t>https://www.facebook.com/photo.php?fbid=10156620326020420&amp;id=225333250419&amp;set=a.495531050419</a:t>
            </a:r>
            <a:endParaRPr lang="fr-FR" sz="800" dirty="0"/>
          </a:p>
          <a:p>
            <a:endParaRPr lang="fr-FR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375" y="812970"/>
            <a:ext cx="10146212" cy="963476"/>
          </a:xfrm>
        </p:spPr>
        <p:txBody>
          <a:bodyPr anchor="t">
            <a:normAutofit/>
          </a:bodyPr>
          <a:lstStyle/>
          <a:p>
            <a:r>
              <a:t>Phase d’exploration (1h30 à 2h)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057" y="1825625"/>
            <a:ext cx="4812215" cy="4351338"/>
          </a:xfrm>
        </p:spPr>
        <p:txBody>
          <a:bodyPr>
            <a:normAutofit/>
          </a:bodyPr>
          <a:lstStyle/>
          <a:p>
            <a:endParaRPr lang="fr-CH" dirty="0"/>
          </a:p>
          <a:p>
            <a:r>
              <a:rPr lang="fr-CH" b="1"/>
              <a:t>Votre mission : </a:t>
            </a:r>
          </a:p>
          <a:p>
            <a:endParaRPr lang="fr-CH" dirty="0"/>
          </a:p>
          <a:p>
            <a:r>
              <a:rPr dirty="0"/>
              <a:t>- </a:t>
            </a:r>
            <a:r>
              <a:rPr lang="fr-CH" noProof="0" dirty="0"/>
              <a:t>Formuler des hypothèses</a:t>
            </a:r>
          </a:p>
          <a:p>
            <a:r>
              <a:rPr lang="fr-CH" noProof="0" dirty="0"/>
              <a:t>- Rechercher des informations (web, bibliothèque, experts, terrain)</a:t>
            </a:r>
          </a:p>
          <a:p>
            <a:pPr marL="285750" indent="-285750">
              <a:buFontTx/>
              <a:buChar char="-"/>
            </a:pPr>
            <a:endParaRPr lang="fr-CH" noProof="0" dirty="0"/>
          </a:p>
          <a:p>
            <a:pPr marL="285750" indent="-285750">
              <a:buFontTx/>
              <a:buChar char="-"/>
            </a:pPr>
            <a:r>
              <a:rPr lang="fr-CH" b="1"/>
              <a:t>Documenter la démarche (photos, notes, croquis, </a:t>
            </a:r>
            <a:r>
              <a:rPr lang="fr-CH" b="1" err="1"/>
              <a:t>etc</a:t>
            </a:r>
            <a:r>
              <a:rPr lang="fr-CH" b="1"/>
              <a:t> …) </a:t>
            </a:r>
          </a:p>
          <a:p>
            <a:pPr marL="285750" indent="-285750">
              <a:buFontTx/>
              <a:buChar char="-"/>
            </a:pPr>
            <a:endParaRPr lang="fr-CH" noProof="0" dirty="0"/>
          </a:p>
          <a:p>
            <a:pPr marL="1885950" lvl="3" indent="-285750">
              <a:buFontTx/>
              <a:buChar char="-"/>
            </a:pPr>
            <a:r>
              <a:rPr lang="fr-CH" noProof="0" dirty="0"/>
              <a:t>5 min de présentation par groupe </a:t>
            </a:r>
          </a:p>
        </p:txBody>
      </p:sp>
      <p:pic>
        <p:nvPicPr>
          <p:cNvPr id="5" name="Image 4" descr="Une image contenant Graphique, graphism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3D5DE66B-3CBC-4154-D429-CE5F99B9B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53" y="1427325"/>
            <a:ext cx="4812213" cy="2370014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45FBA6B-FE93-EB12-B471-4CA9C14F3AB1}"/>
              </a:ext>
            </a:extLst>
          </p:cNvPr>
          <p:cNvSpPr txBox="1"/>
          <p:nvPr/>
        </p:nvSpPr>
        <p:spPr>
          <a:xfrm>
            <a:off x="7885253" y="3832920"/>
            <a:ext cx="2431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https://</a:t>
            </a:r>
            <a:r>
              <a:rPr lang="fr-FR" sz="800" dirty="0" err="1"/>
              <a:t>www.strategy-business.com</a:t>
            </a:r>
            <a:r>
              <a:rPr lang="fr-FR" sz="800" dirty="0"/>
              <a:t>/blog/A-goal-</a:t>
            </a:r>
            <a:r>
              <a:rPr lang="fr-FR" sz="800" dirty="0" err="1"/>
              <a:t>isnt</a:t>
            </a:r>
            <a:r>
              <a:rPr lang="fr-FR" sz="800" dirty="0"/>
              <a:t>-</a:t>
            </a:r>
            <a:r>
              <a:rPr lang="fr-FR" sz="800" dirty="0" err="1"/>
              <a:t>a-mission</a:t>
            </a:r>
            <a:endParaRPr lang="fr-FR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79F63-7F81-1341-8442-AFA29508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ACA4-025C-2CC5-5F40-B949D0EF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Mise en commun 5 min par groupe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D2FFB4-A52A-B903-8806-35E2C2D32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b="1" dirty="0" err="1"/>
              <a:t>Chaque</a:t>
            </a:r>
            <a:r>
              <a:rPr sz="2400" b="1" dirty="0"/>
              <a:t> </a:t>
            </a:r>
            <a:r>
              <a:rPr sz="2400" b="1" dirty="0" err="1"/>
              <a:t>groupe</a:t>
            </a:r>
            <a:r>
              <a:rPr sz="2400" b="1" dirty="0"/>
              <a:t> </a:t>
            </a:r>
            <a:r>
              <a:rPr sz="2400" b="1" dirty="0" err="1"/>
              <a:t>présente</a:t>
            </a:r>
            <a:r>
              <a:rPr sz="2400" b="1" dirty="0"/>
              <a:t> :</a:t>
            </a:r>
            <a:endParaRPr lang="fr-CH" sz="2400" b="1" dirty="0"/>
          </a:p>
          <a:p>
            <a:endParaRPr sz="2400" b="1" dirty="0"/>
          </a:p>
          <a:p>
            <a:r>
              <a:rPr lang="fr-CH" noProof="0" dirty="0"/>
              <a:t>- Son objet</a:t>
            </a:r>
          </a:p>
          <a:p>
            <a:r>
              <a:rPr lang="fr-CH" noProof="0" dirty="0"/>
              <a:t>- Sa démarche de recherche</a:t>
            </a:r>
          </a:p>
          <a:p>
            <a:r>
              <a:rPr lang="fr-CH" noProof="0" dirty="0"/>
              <a:t>- Les hypothèses retenues ou abandonnées</a:t>
            </a:r>
          </a:p>
          <a:p>
            <a:r>
              <a:rPr lang="fr-CH" noProof="0" dirty="0"/>
              <a:t>- Les émotions vécues (doute, excitation, frustration…)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9D4DBE-78C7-C88A-B7C3-77CD61FE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615" y="1112993"/>
            <a:ext cx="5047477" cy="20706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0397EDF-6689-731F-9E81-149DF81DA91E}"/>
              </a:ext>
            </a:extLst>
          </p:cNvPr>
          <p:cNvSpPr txBox="1"/>
          <p:nvPr/>
        </p:nvSpPr>
        <p:spPr>
          <a:xfrm>
            <a:off x="6894854" y="3173277"/>
            <a:ext cx="44662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https://www.bitrix24.fr/articles/12-conseils-puissants-pour-travailler-dans-des-projets-de-groupe.php</a:t>
            </a:r>
          </a:p>
        </p:txBody>
      </p:sp>
    </p:spTree>
    <p:extLst>
      <p:ext uri="{BB962C8B-B14F-4D97-AF65-F5344CB8AC3E}">
        <p14:creationId xmlns:p14="http://schemas.microsoft.com/office/powerpoint/2010/main" val="248374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58AC3-4770-E4FB-6F71-E9D2B40B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7502-06D4-E1F6-3AE7-EDE38867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75" y="812970"/>
            <a:ext cx="10146212" cy="963476"/>
          </a:xfrm>
        </p:spPr>
        <p:txBody>
          <a:bodyPr anchor="t">
            <a:normAutofit/>
          </a:bodyPr>
          <a:lstStyle/>
          <a:p>
            <a:r>
              <a:rPr lang="fr-CH" dirty="0"/>
              <a:t>Débriefing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F802-E743-0BC5-39B3-A9D4F30E9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9057" y="1825625"/>
            <a:ext cx="4812215" cy="4351338"/>
          </a:xfrm>
        </p:spPr>
        <p:txBody>
          <a:bodyPr>
            <a:normAutofit/>
          </a:bodyPr>
          <a:lstStyle/>
          <a:p>
            <a:r>
              <a:rPr lang="fr-CH" b="1"/>
              <a:t>Échange collectif autour de :</a:t>
            </a:r>
          </a:p>
          <a:p>
            <a:endParaRPr lang="fr-CH" b="1"/>
          </a:p>
          <a:p>
            <a:r>
              <a:rPr lang="fr-CH" dirty="0"/>
              <a:t>- Ce que cette expérience révèle sur la posture de </a:t>
            </a:r>
            <a:r>
              <a:rPr lang="fr-CH" dirty="0" err="1"/>
              <a:t>chercheur·euse</a:t>
            </a:r>
            <a:endParaRPr lang="fr-CH" dirty="0"/>
          </a:p>
          <a:p>
            <a:r>
              <a:rPr lang="fr-CH" dirty="0"/>
              <a:t>- Les compétences mobilisées</a:t>
            </a:r>
          </a:p>
          <a:p>
            <a:r>
              <a:rPr lang="fr-CH" dirty="0"/>
              <a:t>- Les liens avec les démarches de projet en ISE, TD, etc.</a:t>
            </a:r>
          </a:p>
          <a:p>
            <a:endParaRPr lang="fr-CH" dirty="0"/>
          </a:p>
        </p:txBody>
      </p:sp>
      <p:pic>
        <p:nvPicPr>
          <p:cNvPr id="5" name="Image 4" descr="Une image contenant Dessin d’enfant, dessin, illustration, Graphique&#10;&#10;Le contenu généré par l’IA peut être incorrect.">
            <a:extLst>
              <a:ext uri="{FF2B5EF4-FFF2-40B4-BE49-F238E27FC236}">
                <a16:creationId xmlns:a16="http://schemas.microsoft.com/office/drawing/2014/main" id="{2355FF45-9251-5B82-E720-5698C40A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77"/>
          <a:stretch>
            <a:fillRect/>
          </a:stretch>
        </p:blipFill>
        <p:spPr>
          <a:xfrm>
            <a:off x="7005577" y="1687796"/>
            <a:ext cx="4812213" cy="3053170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8D373C-5717-D76A-C5B0-5BE39FD006D7}"/>
              </a:ext>
            </a:extLst>
          </p:cNvPr>
          <p:cNvSpPr txBox="1"/>
          <p:nvPr/>
        </p:nvSpPr>
        <p:spPr>
          <a:xfrm>
            <a:off x="7205870" y="4740966"/>
            <a:ext cx="4502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hlinkClick r:id="rId3"/>
              </a:rPr>
              <a:t>https://www.linkedin.com/pulse/travail-et-%C3%A9changes-collaboratifs-intelligence-clefs-de-chlo%C3%A9-racaud/</a:t>
            </a:r>
            <a:endParaRPr lang="fr-FR" sz="800" dirty="0"/>
          </a:p>
          <a:p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880974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000000"/>
      </a:dk1>
      <a:lt1>
        <a:srgbClr val="FFFFFF"/>
      </a:lt1>
      <a:dk2>
        <a:srgbClr val="FEFFFF"/>
      </a:dk2>
      <a:lt2>
        <a:srgbClr val="FEFFFF"/>
      </a:lt2>
      <a:accent1>
        <a:srgbClr val="EB952F"/>
      </a:accent1>
      <a:accent2>
        <a:srgbClr val="575356"/>
      </a:accent2>
      <a:accent3>
        <a:srgbClr val="A5A5A5"/>
      </a:accent3>
      <a:accent4>
        <a:srgbClr val="FEFFFF"/>
      </a:accent4>
      <a:accent5>
        <a:srgbClr val="FEFFFF"/>
      </a:accent5>
      <a:accent6>
        <a:srgbClr val="FEFFFF"/>
      </a:accent6>
      <a:hlink>
        <a:srgbClr val="EB952F"/>
      </a:hlink>
      <a:folHlink>
        <a:srgbClr val="EB952F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PIH_Pres_Bleu" id="{6FFF4B85-CD69-0F47-83F8-D354694A9D4F}" vid="{8AFEF7D2-8403-994F-8115-7FA20E63835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D5DD771A65F429A59670D033C9F4C" ma:contentTypeVersion="13" ma:contentTypeDescription="Crée un document." ma:contentTypeScope="" ma:versionID="8c97b5b968ee014408f467b890dbebfe">
  <xsd:schema xmlns:xsd="http://www.w3.org/2001/XMLSchema" xmlns:xs="http://www.w3.org/2001/XMLSchema" xmlns:p="http://schemas.microsoft.com/office/2006/metadata/properties" xmlns:ns2="fb76b542-16db-4a4d-9b8b-0bd0d6f79a4a" xmlns:ns3="5a798345-c035-4083-9ff4-1a7534719f60" targetNamespace="http://schemas.microsoft.com/office/2006/metadata/properties" ma:root="true" ma:fieldsID="69d2b42bdc43f66df4954c5d84705f11" ns2:_="" ns3:_="">
    <xsd:import namespace="fb76b542-16db-4a4d-9b8b-0bd0d6f79a4a"/>
    <xsd:import namespace="5a798345-c035-4083-9ff4-1a753471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6b542-16db-4a4d-9b8b-0bd0d6f79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28fa14b-4350-403d-8b1b-4d2ec1ba4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98345-c035-4083-9ff4-1a7534719f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12f709b-ef4a-4da7-9398-ea4ff12b11f0}" ma:internalName="TaxCatchAll" ma:showField="CatchAllData" ma:web="5a798345-c035-4083-9ff4-1a7534719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798345-c035-4083-9ff4-1a7534719f60" xsi:nil="true"/>
    <lcf76f155ced4ddcb4097134ff3c332f xmlns="fb76b542-16db-4a4d-9b8b-0bd0d6f79a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A7F758-DFEE-429D-B122-276ABD4651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0DDC2F-B8DF-4E37-86EC-1125438C3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6b542-16db-4a4d-9b8b-0bd0d6f79a4a"/>
    <ds:schemaRef ds:uri="5a798345-c035-4083-9ff4-1a7534719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08CFA4-B401-4FDE-9D82-B42376628583}">
  <ds:schemaRefs>
    <ds:schemaRef ds:uri="http://schemas.microsoft.com/office/2006/metadata/properties"/>
    <ds:schemaRef ds:uri="http://schemas.microsoft.com/office/infopath/2007/PartnerControls"/>
    <ds:schemaRef ds:uri="5a798345-c035-4083-9ff4-1a7534719f60"/>
    <ds:schemaRef ds:uri="fb76b542-16db-4a4d-9b8b-0bd0d6f79a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136</TotalTime>
  <Words>477</Words>
  <Application>Microsoft Office PowerPoint</Application>
  <PresentationFormat>Widescreen</PresentationFormat>
  <Paragraphs>79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Exploration et Recherche</vt:lpstr>
      <vt:lpstr>Intentions </vt:lpstr>
      <vt:lpstr> </vt:lpstr>
      <vt:lpstr>Les Groupes : </vt:lpstr>
      <vt:lpstr>Déroulement de l’activité</vt:lpstr>
      <vt:lpstr>Phase d’exploration (1h30 à 2h)</vt:lpstr>
      <vt:lpstr>Mise en commun 5 min par groupe</vt:lpstr>
      <vt:lpstr>Débriefing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Ioana Delange</cp:lastModifiedBy>
  <cp:revision>10</cp:revision>
  <dcterms:created xsi:type="dcterms:W3CDTF">2020-05-14T12:16:36Z</dcterms:created>
  <dcterms:modified xsi:type="dcterms:W3CDTF">2025-08-26T06:43:44Z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0x010100F8CD5DD771A65F429A59670D033C9F4C</vt:lpwstr>
  </property>
</Properties>
</file>