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3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18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9928F-CD6F-4DC7-A422-AB12025999E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1AB8F-69CD-426B-9AE4-CAF48C2007D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3DF1-E728-440A-A08D-04FDCA32F8C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0833-AD7F-4E8C-9CD0-22FB2284099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3071-28D6-4332-BDA4-F14CCB1B57A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asvt.fr/dorsale-magma/dorsale-magma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viasvt.fr/dorsale-magma/dorsale-magma.html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viasvt.fr/dorsale-magma/dorsale-magma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0"/>
            <a:ext cx="855344" cy="5629275"/>
          </a:xfrm>
          <a:custGeom>
            <a:avLst/>
            <a:gdLst/>
            <a:ahLst/>
            <a:cxnLst/>
            <a:rect l="l" t="t" r="r" b="b"/>
            <a:pathLst>
              <a:path w="855344" h="5629275">
                <a:moveTo>
                  <a:pt x="854963" y="0"/>
                </a:moveTo>
                <a:lnTo>
                  <a:pt x="0" y="0"/>
                </a:lnTo>
                <a:lnTo>
                  <a:pt x="0" y="5628971"/>
                </a:lnTo>
                <a:lnTo>
                  <a:pt x="854963" y="7747"/>
                </a:lnTo>
                <a:lnTo>
                  <a:pt x="854963" y="0"/>
                </a:lnTo>
                <a:close/>
              </a:path>
            </a:pathLst>
          </a:custGeom>
          <a:solidFill>
            <a:srgbClr val="3493B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8540" y="1457020"/>
            <a:ext cx="694626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3493B9"/>
                </a:solidFill>
                <a:latin typeface="Trebuchet MS"/>
                <a:cs typeface="Trebuchet MS"/>
              </a:rPr>
              <a:t>Correction </a:t>
            </a:r>
            <a:r>
              <a:rPr sz="5400" dirty="0">
                <a:solidFill>
                  <a:srgbClr val="3493B9"/>
                </a:solidFill>
                <a:latin typeface="Trebuchet MS"/>
                <a:cs typeface="Trebuchet MS"/>
              </a:rPr>
              <a:t>TP </a:t>
            </a:r>
            <a:r>
              <a:rPr sz="5400" spc="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5400" b="1" dirty="0">
                <a:latin typeface="Trebuchet MS"/>
                <a:cs typeface="Trebuchet MS"/>
              </a:rPr>
              <a:t>Dynamique</a:t>
            </a:r>
            <a:r>
              <a:rPr sz="5400" b="1" spc="-50" dirty="0">
                <a:latin typeface="Trebuchet MS"/>
                <a:cs typeface="Trebuchet MS"/>
              </a:rPr>
              <a:t> </a:t>
            </a:r>
            <a:r>
              <a:rPr sz="5400" b="1" dirty="0">
                <a:latin typeface="Trebuchet MS"/>
                <a:cs typeface="Trebuchet MS"/>
              </a:rPr>
              <a:t>des</a:t>
            </a:r>
            <a:r>
              <a:rPr sz="5400" b="1" spc="-50" dirty="0">
                <a:latin typeface="Trebuchet MS"/>
                <a:cs typeface="Trebuchet MS"/>
              </a:rPr>
              <a:t> </a:t>
            </a:r>
            <a:r>
              <a:rPr sz="5400" b="1" spc="-5" dirty="0">
                <a:latin typeface="Trebuchet MS"/>
                <a:cs typeface="Trebuchet MS"/>
              </a:rPr>
              <a:t>zones </a:t>
            </a:r>
            <a:r>
              <a:rPr sz="5400" b="1" spc="-1610" dirty="0">
                <a:latin typeface="Trebuchet MS"/>
                <a:cs typeface="Trebuchet MS"/>
              </a:rPr>
              <a:t> </a:t>
            </a:r>
            <a:r>
              <a:rPr sz="5400" b="1" dirty="0">
                <a:latin typeface="Trebuchet MS"/>
                <a:cs typeface="Trebuchet MS"/>
              </a:rPr>
              <a:t>de</a:t>
            </a:r>
            <a:r>
              <a:rPr sz="5400" b="1" spc="-10" dirty="0">
                <a:latin typeface="Trebuchet MS"/>
                <a:cs typeface="Trebuchet MS"/>
              </a:rPr>
              <a:t> </a:t>
            </a:r>
            <a:r>
              <a:rPr sz="5400" b="1" spc="-5" dirty="0">
                <a:latin typeface="Trebuchet MS"/>
                <a:cs typeface="Trebuchet MS"/>
              </a:rPr>
              <a:t>divergence</a:t>
            </a:r>
            <a:endParaRPr sz="5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200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3420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r>
              <a:rPr sz="3600" spc="-4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activité</a:t>
            </a:r>
            <a:r>
              <a:rPr sz="3600" spc="-4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1</a:t>
            </a:r>
            <a:r>
              <a:rPr sz="3600" spc="-3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: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14422"/>
            <a:ext cx="7656830" cy="2717800"/>
            <a:chOff x="0" y="1269491"/>
            <a:chExt cx="7656830" cy="2717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9491"/>
              <a:ext cx="7656575" cy="27172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13253" y="3573018"/>
              <a:ext cx="1655445" cy="361315"/>
            </a:xfrm>
            <a:custGeom>
              <a:avLst/>
              <a:gdLst/>
              <a:ahLst/>
              <a:cxnLst/>
              <a:rect l="l" t="t" r="r" b="b"/>
              <a:pathLst>
                <a:path w="1655445" h="361314">
                  <a:moveTo>
                    <a:pt x="0" y="180594"/>
                  </a:moveTo>
                  <a:lnTo>
                    <a:pt x="29557" y="132600"/>
                  </a:lnTo>
                  <a:lnTo>
                    <a:pt x="79670" y="103196"/>
                  </a:lnTo>
                  <a:lnTo>
                    <a:pt x="151384" y="76463"/>
                  </a:lnTo>
                  <a:lnTo>
                    <a:pt x="194612" y="64257"/>
                  </a:lnTo>
                  <a:lnTo>
                    <a:pt x="242363" y="52911"/>
                  </a:lnTo>
                  <a:lnTo>
                    <a:pt x="294347" y="42488"/>
                  </a:lnTo>
                  <a:lnTo>
                    <a:pt x="350271" y="33051"/>
                  </a:lnTo>
                  <a:lnTo>
                    <a:pt x="409843" y="24666"/>
                  </a:lnTo>
                  <a:lnTo>
                    <a:pt x="472771" y="17395"/>
                  </a:lnTo>
                  <a:lnTo>
                    <a:pt x="538763" y="11303"/>
                  </a:lnTo>
                  <a:lnTo>
                    <a:pt x="607527" y="6454"/>
                  </a:lnTo>
                  <a:lnTo>
                    <a:pt x="678771" y="2911"/>
                  </a:lnTo>
                  <a:lnTo>
                    <a:pt x="752203" y="738"/>
                  </a:lnTo>
                  <a:lnTo>
                    <a:pt x="827532" y="0"/>
                  </a:lnTo>
                  <a:lnTo>
                    <a:pt x="902860" y="738"/>
                  </a:lnTo>
                  <a:lnTo>
                    <a:pt x="976292" y="2911"/>
                  </a:lnTo>
                  <a:lnTo>
                    <a:pt x="1047536" y="6454"/>
                  </a:lnTo>
                  <a:lnTo>
                    <a:pt x="1116300" y="11303"/>
                  </a:lnTo>
                  <a:lnTo>
                    <a:pt x="1182292" y="17395"/>
                  </a:lnTo>
                  <a:lnTo>
                    <a:pt x="1245220" y="24666"/>
                  </a:lnTo>
                  <a:lnTo>
                    <a:pt x="1304792" y="33051"/>
                  </a:lnTo>
                  <a:lnTo>
                    <a:pt x="1360716" y="42488"/>
                  </a:lnTo>
                  <a:lnTo>
                    <a:pt x="1412700" y="52911"/>
                  </a:lnTo>
                  <a:lnTo>
                    <a:pt x="1460451" y="64257"/>
                  </a:lnTo>
                  <a:lnTo>
                    <a:pt x="1503679" y="76463"/>
                  </a:lnTo>
                  <a:lnTo>
                    <a:pt x="1542090" y="89464"/>
                  </a:lnTo>
                  <a:lnTo>
                    <a:pt x="1603296" y="117596"/>
                  </a:lnTo>
                  <a:lnTo>
                    <a:pt x="1641732" y="148143"/>
                  </a:lnTo>
                  <a:lnTo>
                    <a:pt x="1655063" y="180594"/>
                  </a:lnTo>
                  <a:lnTo>
                    <a:pt x="1651682" y="197025"/>
                  </a:lnTo>
                  <a:lnTo>
                    <a:pt x="1625506" y="228587"/>
                  </a:lnTo>
                  <a:lnTo>
                    <a:pt x="1575393" y="257991"/>
                  </a:lnTo>
                  <a:lnTo>
                    <a:pt x="1503679" y="284724"/>
                  </a:lnTo>
                  <a:lnTo>
                    <a:pt x="1460451" y="296930"/>
                  </a:lnTo>
                  <a:lnTo>
                    <a:pt x="1412700" y="308276"/>
                  </a:lnTo>
                  <a:lnTo>
                    <a:pt x="1360716" y="318699"/>
                  </a:lnTo>
                  <a:lnTo>
                    <a:pt x="1304792" y="328136"/>
                  </a:lnTo>
                  <a:lnTo>
                    <a:pt x="1245220" y="336521"/>
                  </a:lnTo>
                  <a:lnTo>
                    <a:pt x="1182292" y="343792"/>
                  </a:lnTo>
                  <a:lnTo>
                    <a:pt x="1116300" y="349884"/>
                  </a:lnTo>
                  <a:lnTo>
                    <a:pt x="1047536" y="354733"/>
                  </a:lnTo>
                  <a:lnTo>
                    <a:pt x="976292" y="358276"/>
                  </a:lnTo>
                  <a:lnTo>
                    <a:pt x="902860" y="360449"/>
                  </a:lnTo>
                  <a:lnTo>
                    <a:pt x="827532" y="361188"/>
                  </a:lnTo>
                  <a:lnTo>
                    <a:pt x="752203" y="360449"/>
                  </a:lnTo>
                  <a:lnTo>
                    <a:pt x="678771" y="358276"/>
                  </a:lnTo>
                  <a:lnTo>
                    <a:pt x="607527" y="354733"/>
                  </a:lnTo>
                  <a:lnTo>
                    <a:pt x="538763" y="349884"/>
                  </a:lnTo>
                  <a:lnTo>
                    <a:pt x="472771" y="343792"/>
                  </a:lnTo>
                  <a:lnTo>
                    <a:pt x="409843" y="336521"/>
                  </a:lnTo>
                  <a:lnTo>
                    <a:pt x="350271" y="328136"/>
                  </a:lnTo>
                  <a:lnTo>
                    <a:pt x="294347" y="318699"/>
                  </a:lnTo>
                  <a:lnTo>
                    <a:pt x="242363" y="308276"/>
                  </a:lnTo>
                  <a:lnTo>
                    <a:pt x="194612" y="296930"/>
                  </a:lnTo>
                  <a:lnTo>
                    <a:pt x="151384" y="284724"/>
                  </a:lnTo>
                  <a:lnTo>
                    <a:pt x="112973" y="271723"/>
                  </a:lnTo>
                  <a:lnTo>
                    <a:pt x="51767" y="243591"/>
                  </a:lnTo>
                  <a:lnTo>
                    <a:pt x="13331" y="213044"/>
                  </a:lnTo>
                  <a:lnTo>
                    <a:pt x="0" y="18059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3164" y="3948303"/>
          <a:ext cx="7272654" cy="21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Trebuchet MS"/>
                          <a:cs typeface="Trebuchet MS"/>
                        </a:rPr>
                        <a:t>failles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1249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5" dirty="0">
                          <a:latin typeface="Trebuchet MS"/>
                          <a:cs typeface="Trebuchet MS"/>
                        </a:rPr>
                        <a:t>Failles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normales </a:t>
                      </a:r>
                      <a:r>
                        <a:rPr sz="1800" b="1" spc="-5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nombreuses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Trebuchet MS"/>
                          <a:cs typeface="Trebuchet MS"/>
                        </a:rPr>
                        <a:t>magmatisme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F0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Rare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(peu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production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croute)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F0F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Permanent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Roches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Péridotites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à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l’affleurement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800717-8FE6-49B4-A9FD-2E0C6681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8779676" cy="474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8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51D090-9286-4DA6-9853-B3730E27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475858" cy="43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88820"/>
            <a:ext cx="7443470" cy="4869180"/>
            <a:chOff x="0" y="1988820"/>
            <a:chExt cx="7443470" cy="486918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988820"/>
              <a:ext cx="6986016" cy="343662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739" y="295782"/>
            <a:ext cx="830453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Trebuchet MS"/>
                <a:cs typeface="Trebuchet MS"/>
              </a:rPr>
              <a:t>Act2 </a:t>
            </a:r>
            <a:r>
              <a:rPr sz="3200" b="1" dirty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sz="3200" b="1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Trebuchet MS"/>
                <a:cs typeface="Trebuchet MS"/>
              </a:rPr>
              <a:t>Fonctionnement</a:t>
            </a:r>
            <a:r>
              <a:rPr sz="32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rebuchet MS"/>
                <a:cs typeface="Trebuchet MS"/>
              </a:rPr>
              <a:t>d’une</a:t>
            </a:r>
            <a:r>
              <a:rPr sz="32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rebuchet MS"/>
                <a:cs typeface="Trebuchet MS"/>
              </a:rPr>
              <a:t>dorsale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Profil</a:t>
            </a:r>
            <a:r>
              <a:rPr sz="3200" b="1" spc="-2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sismique</a:t>
            </a:r>
            <a:r>
              <a:rPr sz="3200" b="1" spc="-2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et</a:t>
            </a:r>
            <a:r>
              <a:rPr sz="3200" b="1" spc="-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3493B9"/>
                </a:solidFill>
                <a:latin typeface="Trebuchet MS"/>
                <a:cs typeface="Trebuchet MS"/>
              </a:rPr>
              <a:t>tomographique</a:t>
            </a:r>
            <a:r>
              <a:rPr sz="3200" b="1" spc="-2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au</a:t>
            </a:r>
            <a:r>
              <a:rPr sz="3200" b="1" spc="-2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3493B9"/>
                </a:solidFill>
                <a:latin typeface="Trebuchet MS"/>
                <a:cs typeface="Trebuchet MS"/>
              </a:rPr>
              <a:t>niveau </a:t>
            </a:r>
            <a:r>
              <a:rPr sz="3200" b="1" spc="-9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de</a:t>
            </a:r>
            <a:r>
              <a:rPr sz="3200" b="1" spc="-1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la</a:t>
            </a:r>
            <a:r>
              <a:rPr sz="3200" b="1" spc="-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dorsale</a:t>
            </a:r>
            <a:r>
              <a:rPr sz="3200" b="1" spc="-2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3493B9"/>
                </a:solidFill>
                <a:latin typeface="Trebuchet MS"/>
                <a:cs typeface="Trebuchet MS"/>
              </a:rPr>
              <a:t>est-Pacifique.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8643998" cy="5786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2" y="3571876"/>
            <a:ext cx="5072098" cy="278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1"/>
            <a:ext cx="6072230" cy="403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143512"/>
            <a:ext cx="2143140" cy="142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428604"/>
            <a:ext cx="586341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643314"/>
            <a:ext cx="3357586" cy="221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0523"/>
            <a:ext cx="61429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Répartition</a:t>
            </a:r>
            <a:r>
              <a:rPr sz="3200" b="1" spc="-6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des</a:t>
            </a:r>
            <a:r>
              <a:rPr sz="3200" b="1" spc="-1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3493B9"/>
                </a:solidFill>
                <a:latin typeface="Trebuchet MS"/>
                <a:cs typeface="Trebuchet MS"/>
              </a:rPr>
              <a:t>isothermes</a:t>
            </a:r>
            <a:r>
              <a:rPr sz="3200" b="1" spc="-3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dans </a:t>
            </a:r>
            <a:r>
              <a:rPr sz="3200" b="1" spc="-9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la lithosphère océanique au </a:t>
            </a:r>
            <a:r>
              <a:rPr sz="3200" b="1" spc="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3493B9"/>
                </a:solidFill>
                <a:latin typeface="Trebuchet MS"/>
                <a:cs typeface="Trebuchet MS"/>
              </a:rPr>
              <a:t>niveau</a:t>
            </a:r>
            <a:r>
              <a:rPr sz="3200" b="1" spc="-5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d’une</a:t>
            </a:r>
            <a:r>
              <a:rPr sz="3200" b="1" spc="-2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dorsale</a:t>
            </a:r>
            <a:r>
              <a:rPr sz="3200" b="1" spc="-2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spc="-15" dirty="0">
                <a:solidFill>
                  <a:srgbClr val="3493B9"/>
                </a:solidFill>
                <a:latin typeface="Trebuchet MS"/>
                <a:cs typeface="Trebuchet MS"/>
              </a:rPr>
              <a:t>rapide.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1700783"/>
            <a:ext cx="4823460" cy="27553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0031" y="4429132"/>
            <a:ext cx="7276679" cy="2133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fr-FR" sz="1800" b="0" spc="-5" dirty="0">
                <a:latin typeface="Calibri Light"/>
                <a:cs typeface="Calibri Light"/>
              </a:rPr>
              <a:t>Rappel </a:t>
            </a:r>
            <a:r>
              <a:rPr sz="2000" b="1" spc="-5">
                <a:solidFill>
                  <a:srgbClr val="FF0000"/>
                </a:solidFill>
                <a:latin typeface="Calibri Light"/>
                <a:cs typeface="Calibri Light"/>
              </a:rPr>
              <a:t>On</a:t>
            </a:r>
            <a:r>
              <a:rPr sz="2000" b="1" spc="-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 Light"/>
                <a:cs typeface="Calibri Light"/>
              </a:rPr>
              <a:t>retrouve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 l'isotherme</a:t>
            </a:r>
            <a:r>
              <a:rPr sz="2000" b="1" spc="2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 Light"/>
                <a:cs typeface="Calibri Light"/>
              </a:rPr>
              <a:t>1 300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°</a:t>
            </a:r>
            <a:r>
              <a:rPr sz="2000" b="1" dirty="0">
                <a:solidFill>
                  <a:srgbClr val="FF0000"/>
                </a:solidFill>
                <a:latin typeface="Calibri Light"/>
                <a:cs typeface="Calibri Light"/>
              </a:rPr>
              <a:t>C à la</a:t>
            </a:r>
            <a:r>
              <a:rPr sz="2000" b="1" spc="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surface </a:t>
            </a:r>
            <a:r>
              <a:rPr sz="2000" b="1" dirty="0">
                <a:solidFill>
                  <a:srgbClr val="FF0000"/>
                </a:solidFill>
                <a:latin typeface="Calibri Light"/>
                <a:cs typeface="Calibri Light"/>
              </a:rPr>
              <a:t>au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 niveau </a:t>
            </a:r>
            <a:r>
              <a:rPr sz="2000" b="1" dirty="0">
                <a:solidFill>
                  <a:srgbClr val="FF0000"/>
                </a:solidFill>
                <a:latin typeface="Calibri Light"/>
                <a:cs typeface="Calibri Light"/>
              </a:rPr>
              <a:t>des</a:t>
            </a:r>
            <a:r>
              <a:rPr sz="2000" b="1" spc="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dorsales</a:t>
            </a:r>
            <a:r>
              <a:rPr sz="2000" b="1" spc="-5" dirty="0">
                <a:latin typeface="Calibri Light"/>
                <a:cs typeface="Calibri Light"/>
              </a:rPr>
              <a:t>. </a:t>
            </a:r>
            <a:r>
              <a:rPr sz="2000" b="1" dirty="0">
                <a:latin typeface="Calibri Light"/>
                <a:cs typeface="Calibri Light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Or</a:t>
            </a:r>
            <a:r>
              <a:rPr sz="2000" b="1" spc="-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cet</a:t>
            </a:r>
            <a:r>
              <a:rPr sz="2000" b="1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isotherme</a:t>
            </a:r>
            <a:r>
              <a:rPr sz="2000" b="1" spc="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 Light"/>
                <a:cs typeface="Calibri Light"/>
              </a:rPr>
              <a:t>est</a:t>
            </a:r>
            <a:r>
              <a:rPr sz="2000" b="1" spc="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 Light"/>
                <a:cs typeface="Calibri Light"/>
              </a:rPr>
              <a:t>la</a:t>
            </a:r>
            <a:r>
              <a:rPr sz="2000" b="1" spc="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limite lithosphère-asthénosphère,</a:t>
            </a:r>
            <a:r>
              <a:rPr sz="2000" b="1" spc="2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 Light"/>
                <a:cs typeface="Calibri Light"/>
              </a:rPr>
              <a:t>donc </a:t>
            </a:r>
            <a:r>
              <a:rPr sz="2000" b="1" spc="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l'asthénosphère</a:t>
            </a:r>
            <a:r>
              <a:rPr sz="2000" b="1" spc="2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 Light"/>
                <a:cs typeface="Calibri Light"/>
              </a:rPr>
              <a:t>est</a:t>
            </a:r>
            <a:r>
              <a:rPr sz="2000" b="1" spc="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quasiment</a:t>
            </a:r>
            <a:r>
              <a:rPr sz="2000" b="1" dirty="0">
                <a:solidFill>
                  <a:srgbClr val="FF0000"/>
                </a:solidFill>
                <a:latin typeface="Calibri Light"/>
                <a:cs typeface="Calibri Light"/>
              </a:rPr>
              <a:t> à </a:t>
            </a:r>
            <a:r>
              <a:rPr sz="2000" b="1" spc="-10" dirty="0">
                <a:solidFill>
                  <a:srgbClr val="FF0000"/>
                </a:solidFill>
                <a:latin typeface="Calibri Light"/>
                <a:cs typeface="Calibri Light"/>
              </a:rPr>
              <a:t>l'affleurement</a:t>
            </a:r>
            <a:r>
              <a:rPr sz="2000" b="1" spc="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 Light"/>
                <a:cs typeface="Calibri Light"/>
              </a:rPr>
              <a:t>au 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niveau </a:t>
            </a:r>
            <a:r>
              <a:rPr sz="2000" b="1" dirty="0">
                <a:solidFill>
                  <a:srgbClr val="FF0000"/>
                </a:solidFill>
                <a:latin typeface="Calibri Light"/>
                <a:cs typeface="Calibri Light"/>
              </a:rPr>
              <a:t>des </a:t>
            </a:r>
            <a:r>
              <a:rPr sz="2000" b="1" spc="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 Light"/>
                <a:cs typeface="Calibri Light"/>
              </a:rPr>
              <a:t>dorsales</a:t>
            </a:r>
            <a:r>
              <a:rPr sz="2000" b="1" spc="-5">
                <a:latin typeface="Calibri Light"/>
                <a:cs typeface="Calibri Light"/>
              </a:rPr>
              <a:t>.</a:t>
            </a:r>
            <a:r>
              <a:rPr sz="2000" b="1" spc="15">
                <a:latin typeface="Calibri Light"/>
                <a:cs typeface="Calibri Light"/>
              </a:rPr>
              <a:t> </a:t>
            </a:r>
            <a:endParaRPr lang="fr-FR" sz="2000" b="1" spc="15" dirty="0">
              <a:latin typeface="Calibri Light"/>
              <a:cs typeface="Calibri Light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400" b="1" spc="-10">
                <a:solidFill>
                  <a:srgbClr val="00B050"/>
                </a:solidFill>
                <a:latin typeface="Calibri Light"/>
                <a:cs typeface="Calibri Light"/>
              </a:rPr>
              <a:t>C'est</a:t>
            </a:r>
            <a:r>
              <a:rPr sz="2400" b="1" spc="5">
                <a:solidFill>
                  <a:srgbClr val="00B050"/>
                </a:solidFill>
                <a:latin typeface="Calibri Light"/>
                <a:cs typeface="Calibri Light"/>
              </a:rPr>
              <a:t> </a:t>
            </a:r>
            <a:r>
              <a:rPr sz="2400" b="1" spc="-5" dirty="0">
                <a:solidFill>
                  <a:srgbClr val="00B050"/>
                </a:solidFill>
                <a:latin typeface="Calibri Light"/>
                <a:cs typeface="Calibri Light"/>
              </a:rPr>
              <a:t>l'écartement</a:t>
            </a:r>
            <a:r>
              <a:rPr sz="2400" b="1" spc="-15" dirty="0">
                <a:solidFill>
                  <a:srgbClr val="00B05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B050"/>
                </a:solidFill>
                <a:latin typeface="Calibri Light"/>
                <a:cs typeface="Calibri Light"/>
              </a:rPr>
              <a:t>des</a:t>
            </a:r>
            <a:r>
              <a:rPr sz="2400" b="1" spc="10" dirty="0">
                <a:solidFill>
                  <a:srgbClr val="00B05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B050"/>
                </a:solidFill>
                <a:latin typeface="Calibri Light"/>
                <a:cs typeface="Calibri Light"/>
              </a:rPr>
              <a:t>plaques</a:t>
            </a:r>
            <a:r>
              <a:rPr sz="2400" b="1" spc="10" dirty="0">
                <a:solidFill>
                  <a:srgbClr val="00B050"/>
                </a:solidFill>
                <a:latin typeface="Calibri Light"/>
                <a:cs typeface="Calibri Light"/>
              </a:rPr>
              <a:t> </a:t>
            </a:r>
            <a:r>
              <a:rPr sz="2400" b="1" spc="-5" dirty="0">
                <a:solidFill>
                  <a:srgbClr val="00B050"/>
                </a:solidFill>
                <a:latin typeface="Calibri Light"/>
                <a:cs typeface="Calibri Light"/>
              </a:rPr>
              <a:t>lithosphériques</a:t>
            </a:r>
            <a:r>
              <a:rPr sz="2400" b="1" spc="30" dirty="0">
                <a:solidFill>
                  <a:srgbClr val="00B05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B050"/>
                </a:solidFill>
                <a:latin typeface="Calibri Light"/>
                <a:cs typeface="Calibri Light"/>
              </a:rPr>
              <a:t>qui</a:t>
            </a:r>
            <a:r>
              <a:rPr sz="2400" b="1" spc="10" dirty="0">
                <a:solidFill>
                  <a:srgbClr val="00B050"/>
                </a:solidFill>
                <a:latin typeface="Calibri Light"/>
                <a:cs typeface="Calibri Light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Calibri Light"/>
                <a:cs typeface="Calibri Light"/>
              </a:rPr>
              <a:t>entraîne </a:t>
            </a:r>
            <a:r>
              <a:rPr sz="2400" b="1" spc="-395" dirty="0">
                <a:solidFill>
                  <a:srgbClr val="00B05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B050"/>
                </a:solidFill>
                <a:latin typeface="Calibri Light"/>
                <a:cs typeface="Calibri Light"/>
              </a:rPr>
              <a:t>la</a:t>
            </a:r>
            <a:r>
              <a:rPr sz="2400" b="1" spc="5" dirty="0">
                <a:solidFill>
                  <a:srgbClr val="00B050"/>
                </a:solidFill>
                <a:latin typeface="Calibri Light"/>
                <a:cs typeface="Calibri Light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Calibri Light"/>
                <a:cs typeface="Calibri Light"/>
              </a:rPr>
              <a:t>remontée</a:t>
            </a:r>
            <a:r>
              <a:rPr sz="2400" b="1" spc="-20" dirty="0">
                <a:solidFill>
                  <a:srgbClr val="00B05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B050"/>
                </a:solidFill>
                <a:latin typeface="Calibri Light"/>
                <a:cs typeface="Calibri Light"/>
              </a:rPr>
              <a:t>de </a:t>
            </a:r>
            <a:r>
              <a:rPr sz="2400" b="1" spc="-10" dirty="0">
                <a:solidFill>
                  <a:srgbClr val="00B050"/>
                </a:solidFill>
                <a:latin typeface="Calibri Light"/>
                <a:cs typeface="Calibri Light"/>
              </a:rPr>
              <a:t>l'asthénosphère</a:t>
            </a:r>
            <a:r>
              <a:rPr sz="2000" b="1" spc="-10" dirty="0">
                <a:solidFill>
                  <a:srgbClr val="7030A0"/>
                </a:solidFill>
                <a:latin typeface="Calibri Light"/>
                <a:cs typeface="Calibri Light"/>
              </a:rPr>
              <a:t>.</a:t>
            </a:r>
            <a:endParaRPr sz="2000" b="1">
              <a:solidFill>
                <a:srgbClr val="7030A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5786" y="2214554"/>
            <a:ext cx="6572296" cy="3857652"/>
            <a:chOff x="0" y="777240"/>
            <a:chExt cx="6455663" cy="6080825"/>
          </a:xfrm>
        </p:grpSpPr>
        <p:sp>
          <p:nvSpPr>
            <p:cNvPr id="3" name="object 3"/>
            <p:cNvSpPr/>
            <p:nvPr/>
          </p:nvSpPr>
          <p:spPr>
            <a:xfrm>
              <a:off x="0" y="4069780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777240"/>
              <a:ext cx="6347459" cy="596152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6334" y="136016"/>
            <a:ext cx="7528938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Comparaison</a:t>
            </a:r>
            <a:r>
              <a:rPr sz="3600" spc="-5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des</a:t>
            </a:r>
            <a:r>
              <a:rPr sz="3600" spc="-2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dirty="0" err="1">
                <a:solidFill>
                  <a:srgbClr val="3493B9"/>
                </a:solidFill>
                <a:latin typeface="Trebuchet MS"/>
                <a:cs typeface="Trebuchet MS"/>
              </a:rPr>
              <a:t>géothermes</a:t>
            </a:r>
            <a:br>
              <a:rPr lang="fr-FR" sz="3600" dirty="0">
                <a:solidFill>
                  <a:srgbClr val="3493B9"/>
                </a:solidFill>
                <a:latin typeface="Trebuchet MS"/>
                <a:cs typeface="Trebuchet MS"/>
              </a:rPr>
            </a:br>
            <a:r>
              <a:rPr lang="fr-FR" sz="3600" dirty="0">
                <a:solidFill>
                  <a:srgbClr val="3493B9"/>
                </a:solidFill>
                <a:latin typeface="Trebuchet MS"/>
                <a:cs typeface="Trebuchet MS"/>
                <a:hlinkClick r:id="rId3"/>
              </a:rPr>
              <a:t>http://viasvt.fr/dorsale-magma/dorsale-magma.html</a:t>
            </a:r>
            <a:br>
              <a:rPr lang="fr-FR" sz="3600" dirty="0">
                <a:solidFill>
                  <a:srgbClr val="3493B9"/>
                </a:solidFill>
                <a:latin typeface="Trebuchet MS"/>
                <a:cs typeface="Trebuchet MS"/>
              </a:rPr>
            </a:br>
            <a:endParaRPr sz="3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29158"/>
            <a:ext cx="67811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Act</a:t>
            </a:r>
            <a:r>
              <a:rPr sz="36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- 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Mise</a:t>
            </a:r>
            <a:r>
              <a:rPr sz="36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en</a:t>
            </a:r>
            <a:r>
              <a:rPr sz="36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évidence</a:t>
            </a:r>
            <a:r>
              <a:rPr sz="36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36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deux </a:t>
            </a:r>
            <a:r>
              <a:rPr sz="3600" spc="-10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types</a:t>
            </a:r>
            <a:r>
              <a:rPr sz="36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36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dorsales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160523"/>
            <a:ext cx="3807460" cy="351662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marR="247650" indent="-343535">
              <a:lnSpc>
                <a:spcPct val="90000"/>
              </a:lnSpc>
              <a:spcBef>
                <a:spcPts val="315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Document </a:t>
            </a:r>
            <a:r>
              <a:rPr sz="18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1 :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Vitesse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divergence des plaques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lithosphériques au niveau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Atlantique et de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est-Pacifique.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3493B9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marR="5080" indent="-343535">
              <a:lnSpc>
                <a:spcPct val="90000"/>
              </a:lnSpc>
              <a:spcBef>
                <a:spcPts val="1495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dorsale Atlantique est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qualifiée de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lente,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est- </a:t>
            </a:r>
            <a:r>
              <a:rPr sz="1800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Pacifique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est qualifiée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rapide.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IOP-142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et 209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sont des sites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forages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expéditions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l’integrated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ocean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drilling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program.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3140964"/>
            <a:ext cx="2935224" cy="29001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953516"/>
            <a:ext cx="7623861" cy="449546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95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u="heavy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Trebuchet MS"/>
                <a:cs typeface="Trebuchet MS"/>
                <a:hlinkClick r:id="rId2"/>
              </a:rPr>
              <a:t>http://viasvt.fr/dorsale-magma/dorsale-magma.html</a:t>
            </a:r>
            <a:endParaRPr sz="1800" dirty="0">
              <a:latin typeface="Trebuchet MS"/>
              <a:cs typeface="Trebuchet MS"/>
            </a:endParaRPr>
          </a:p>
          <a:p>
            <a:pPr marL="355600" marR="210820" indent="-343535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Repérez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le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point de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rencontre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des deux courbes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c’est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là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qu’à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lieu le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début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fusion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partielle</a:t>
            </a:r>
            <a:r>
              <a:rPr sz="2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400" b="1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lang="fr-FR" sz="24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>
                <a:solidFill>
                  <a:srgbClr val="404040"/>
                </a:solidFill>
                <a:latin typeface="Trebuchet MS"/>
                <a:cs typeface="Trebuchet MS"/>
              </a:rPr>
              <a:t>péridotite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2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(Notez cette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information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sur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votre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graphique.)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Avant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ce point,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profondeur,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hachurez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domaine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où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péridotite n’est pas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présente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sous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forme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solide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et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notez </a:t>
            </a:r>
            <a:r>
              <a:rPr sz="2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cette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information.</a:t>
            </a:r>
            <a:endParaRPr sz="2400" dirty="0">
              <a:latin typeface="Trebuchet MS"/>
              <a:cs typeface="Trebuchet MS"/>
            </a:endParaRPr>
          </a:p>
          <a:p>
            <a:pPr marL="355600" marR="165735" indent="-343535">
              <a:lnSpc>
                <a:spcPct val="100000"/>
              </a:lnSpc>
              <a:spcBef>
                <a:spcPts val="1005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Puis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en remontant vers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surface, hachurez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domaine où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coexiste de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roche solide et du magma,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notez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cette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également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2"/>
          <p:cNvSpPr txBox="1">
            <a:spLocks noChangeArrowheads="1"/>
          </p:cNvSpPr>
          <p:nvPr/>
        </p:nvSpPr>
        <p:spPr bwMode="auto">
          <a:xfrm>
            <a:off x="0" y="188913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fr-FR" sz="2800" dirty="0">
                <a:latin typeface="Calibri" pitchFamily="34" charset="0"/>
                <a:ea typeface="Times New Roman" pitchFamily="18" charset="0"/>
                <a:cs typeface="Arial" charset="0"/>
              </a:rPr>
              <a:t>Comparaison des courbes expérimentales de fusion d’une péridotite et des </a:t>
            </a:r>
            <a:r>
              <a:rPr lang="fr-FR" sz="2800" dirty="0" err="1">
                <a:latin typeface="Calibri" pitchFamily="34" charset="0"/>
                <a:ea typeface="Times New Roman" pitchFamily="18" charset="0"/>
                <a:cs typeface="Arial" charset="0"/>
              </a:rPr>
              <a:t>géothermes</a:t>
            </a:r>
            <a:endParaRPr lang="fr-FR" sz="28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514350" indent="-514350"/>
            <a:endParaRPr lang="fr-FR" sz="3200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435600" y="3789363"/>
            <a:ext cx="649288" cy="431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7" name="Connecteur droit 6"/>
          <p:cNvCxnSpPr>
            <a:endCxn id="5" idx="2"/>
          </p:cNvCxnSpPr>
          <p:nvPr/>
        </p:nvCxnSpPr>
        <p:spPr>
          <a:xfrm>
            <a:off x="1116013" y="4005263"/>
            <a:ext cx="43195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1" descr="solidus 001"/>
          <p:cNvPicPr>
            <a:picLocks noChangeAspect="1" noChangeArrowheads="1"/>
          </p:cNvPicPr>
          <p:nvPr/>
        </p:nvPicPr>
        <p:blipFill>
          <a:blip r:embed="rId2"/>
          <a:srcRect t="2438"/>
          <a:stretch>
            <a:fillRect/>
          </a:stretch>
        </p:blipFill>
        <p:spPr bwMode="auto">
          <a:xfrm>
            <a:off x="2555875" y="1382713"/>
            <a:ext cx="624840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 flipV="1">
            <a:off x="3492500" y="3348038"/>
            <a:ext cx="3095625" cy="0"/>
          </a:xfrm>
          <a:prstGeom prst="line">
            <a:avLst/>
          </a:prstGeom>
          <a:ln w="28575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492500" y="2205038"/>
            <a:ext cx="2519363" cy="0"/>
          </a:xfrm>
          <a:prstGeom prst="line">
            <a:avLst/>
          </a:prstGeom>
          <a:ln w="28575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492500" y="2205038"/>
            <a:ext cx="0" cy="1152525"/>
          </a:xfrm>
          <a:prstGeom prst="straightConnector1">
            <a:avLst/>
          </a:prstGeom>
          <a:ln w="28575">
            <a:solidFill>
              <a:srgbClr val="FF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libre 17"/>
          <p:cNvSpPr/>
          <p:nvPr/>
        </p:nvSpPr>
        <p:spPr>
          <a:xfrm>
            <a:off x="6034088" y="2200275"/>
            <a:ext cx="557212" cy="1076325"/>
          </a:xfrm>
          <a:custGeom>
            <a:avLst/>
            <a:gdLst>
              <a:gd name="connsiteX0" fmla="*/ 0 w 557212"/>
              <a:gd name="connsiteY0" fmla="*/ 0 h 1076325"/>
              <a:gd name="connsiteX1" fmla="*/ 557212 w 557212"/>
              <a:gd name="connsiteY1" fmla="*/ 1076325 h 1076325"/>
              <a:gd name="connsiteX2" fmla="*/ 504825 w 557212"/>
              <a:gd name="connsiteY2" fmla="*/ 757238 h 1076325"/>
              <a:gd name="connsiteX3" fmla="*/ 457200 w 557212"/>
              <a:gd name="connsiteY3" fmla="*/ 576263 h 1076325"/>
              <a:gd name="connsiteX4" fmla="*/ 381000 w 557212"/>
              <a:gd name="connsiteY4" fmla="*/ 309563 h 1076325"/>
              <a:gd name="connsiteX5" fmla="*/ 319087 w 557212"/>
              <a:gd name="connsiteY5" fmla="*/ 176213 h 1076325"/>
              <a:gd name="connsiteX6" fmla="*/ 219075 w 557212"/>
              <a:gd name="connsiteY6" fmla="*/ 90488 h 1076325"/>
              <a:gd name="connsiteX7" fmla="*/ 133350 w 557212"/>
              <a:gd name="connsiteY7" fmla="*/ 52388 h 1076325"/>
              <a:gd name="connsiteX8" fmla="*/ 57150 w 557212"/>
              <a:gd name="connsiteY8" fmla="*/ 23813 h 1076325"/>
              <a:gd name="connsiteX9" fmla="*/ 0 w 557212"/>
              <a:gd name="connsiteY9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212" h="1076325">
                <a:moveTo>
                  <a:pt x="0" y="0"/>
                </a:moveTo>
                <a:lnTo>
                  <a:pt x="557212" y="1076325"/>
                </a:lnTo>
                <a:lnTo>
                  <a:pt x="504825" y="757238"/>
                </a:lnTo>
                <a:lnTo>
                  <a:pt x="457200" y="576263"/>
                </a:lnTo>
                <a:lnTo>
                  <a:pt x="381000" y="309563"/>
                </a:lnTo>
                <a:lnTo>
                  <a:pt x="319087" y="176213"/>
                </a:lnTo>
                <a:lnTo>
                  <a:pt x="219075" y="90488"/>
                </a:lnTo>
                <a:lnTo>
                  <a:pt x="133350" y="52388"/>
                </a:lnTo>
                <a:lnTo>
                  <a:pt x="57150" y="2381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1619250" y="2492375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6600"/>
                </a:solidFill>
              </a:rPr>
              <a:t>fusion partielle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6156325" y="2205038"/>
            <a:ext cx="0" cy="107950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5651500" y="1341438"/>
            <a:ext cx="1008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9900"/>
                </a:solidFill>
              </a:rPr>
              <a:t>1300°C</a:t>
            </a:r>
          </a:p>
        </p:txBody>
      </p:sp>
      <p:cxnSp>
        <p:nvCxnSpPr>
          <p:cNvPr id="31" name="Connecteur droit 30"/>
          <p:cNvCxnSpPr>
            <a:endCxn id="18" idx="7"/>
          </p:cNvCxnSpPr>
          <p:nvPr/>
        </p:nvCxnSpPr>
        <p:spPr>
          <a:xfrm>
            <a:off x="6156325" y="1844675"/>
            <a:ext cx="0" cy="407988"/>
          </a:xfrm>
          <a:prstGeom prst="line">
            <a:avLst/>
          </a:prstGeom>
          <a:ln w="28575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411413" y="3213100"/>
            <a:ext cx="100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6600"/>
                </a:solidFill>
              </a:rPr>
              <a:t>100 km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555875" y="1989138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6600"/>
                </a:solidFill>
              </a:rPr>
              <a:t>20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642918"/>
            <a:ext cx="6929486" cy="5214974"/>
          </a:xfrm>
          <a:prstGeom prst="rect">
            <a:avLst/>
          </a:prstGeom>
        </p:spPr>
      </p:pic>
      <p:sp>
        <p:nvSpPr>
          <p:cNvPr id="3" name="Forme libre 2"/>
          <p:cNvSpPr/>
          <p:nvPr/>
        </p:nvSpPr>
        <p:spPr>
          <a:xfrm rot="169755">
            <a:off x="4072282" y="1414631"/>
            <a:ext cx="542903" cy="1158179"/>
          </a:xfrm>
          <a:custGeom>
            <a:avLst/>
            <a:gdLst>
              <a:gd name="connsiteX0" fmla="*/ 0 w 557212"/>
              <a:gd name="connsiteY0" fmla="*/ 0 h 1076325"/>
              <a:gd name="connsiteX1" fmla="*/ 557212 w 557212"/>
              <a:gd name="connsiteY1" fmla="*/ 1076325 h 1076325"/>
              <a:gd name="connsiteX2" fmla="*/ 504825 w 557212"/>
              <a:gd name="connsiteY2" fmla="*/ 757238 h 1076325"/>
              <a:gd name="connsiteX3" fmla="*/ 457200 w 557212"/>
              <a:gd name="connsiteY3" fmla="*/ 576263 h 1076325"/>
              <a:gd name="connsiteX4" fmla="*/ 381000 w 557212"/>
              <a:gd name="connsiteY4" fmla="*/ 309563 h 1076325"/>
              <a:gd name="connsiteX5" fmla="*/ 319087 w 557212"/>
              <a:gd name="connsiteY5" fmla="*/ 176213 h 1076325"/>
              <a:gd name="connsiteX6" fmla="*/ 219075 w 557212"/>
              <a:gd name="connsiteY6" fmla="*/ 90488 h 1076325"/>
              <a:gd name="connsiteX7" fmla="*/ 133350 w 557212"/>
              <a:gd name="connsiteY7" fmla="*/ 52388 h 1076325"/>
              <a:gd name="connsiteX8" fmla="*/ 57150 w 557212"/>
              <a:gd name="connsiteY8" fmla="*/ 23813 h 1076325"/>
              <a:gd name="connsiteX9" fmla="*/ 0 w 557212"/>
              <a:gd name="connsiteY9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212" h="1076325">
                <a:moveTo>
                  <a:pt x="0" y="0"/>
                </a:moveTo>
                <a:lnTo>
                  <a:pt x="557212" y="1076325"/>
                </a:lnTo>
                <a:lnTo>
                  <a:pt x="504825" y="757238"/>
                </a:lnTo>
                <a:lnTo>
                  <a:pt x="457200" y="576263"/>
                </a:lnTo>
                <a:lnTo>
                  <a:pt x="381000" y="309563"/>
                </a:lnTo>
                <a:lnTo>
                  <a:pt x="319087" y="176213"/>
                </a:lnTo>
                <a:lnTo>
                  <a:pt x="219075" y="90488"/>
                </a:lnTo>
                <a:lnTo>
                  <a:pt x="133350" y="52388"/>
                </a:lnTo>
                <a:lnTo>
                  <a:pt x="57150" y="2381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143504" y="1500174"/>
            <a:ext cx="3714776" cy="1571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Sous l’axe de la dorsale, les conditions de P et T°C entrainent  </a:t>
            </a:r>
            <a:r>
              <a:rPr lang="fr-FR" dirty="0">
                <a:solidFill>
                  <a:srgbClr val="FF0000"/>
                </a:solidFill>
              </a:rPr>
              <a:t>la fusion partielle de la péridotite </a:t>
            </a:r>
            <a:r>
              <a:rPr lang="fr-FR" dirty="0"/>
              <a:t>(le géotherme de la dorsale coupe le solidus)</a:t>
            </a:r>
          </a:p>
        </p:txBody>
      </p:sp>
      <p:cxnSp>
        <p:nvCxnSpPr>
          <p:cNvPr id="6" name="Connecteur droit 5"/>
          <p:cNvCxnSpPr>
            <a:stCxn id="3" idx="4"/>
          </p:cNvCxnSpPr>
          <p:nvPr/>
        </p:nvCxnSpPr>
        <p:spPr>
          <a:xfrm flipV="1">
            <a:off x="4455518" y="1714492"/>
            <a:ext cx="687986" cy="3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09245"/>
            <a:ext cx="53543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3493B9"/>
                </a:solidFill>
                <a:latin typeface="Trebuchet MS"/>
                <a:cs typeface="Trebuchet MS"/>
              </a:rPr>
              <a:t>Diagramme</a:t>
            </a:r>
            <a:r>
              <a:rPr sz="3200" b="1" spc="-4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de</a:t>
            </a:r>
            <a:r>
              <a:rPr sz="3200" b="1" spc="-2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3493B9"/>
                </a:solidFill>
                <a:latin typeface="Trebuchet MS"/>
                <a:cs typeface="Trebuchet MS"/>
              </a:rPr>
              <a:t>phases</a:t>
            </a:r>
            <a:r>
              <a:rPr sz="3200" b="1" spc="-3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d’une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493B9"/>
                </a:solidFill>
                <a:latin typeface="Trebuchet MS"/>
                <a:cs typeface="Trebuchet MS"/>
              </a:rPr>
              <a:t>péridotite.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720" y="1285860"/>
            <a:ext cx="737870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Lorsque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les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conditions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de pression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et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température changent, une </a:t>
            </a:r>
            <a:r>
              <a:rPr sz="2400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péridotite peut commencer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à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fondre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parle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fusion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partielle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Sur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le diagramme,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le solidus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sépare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un domaine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où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la péridotite est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solide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celui où coexistent liquide et solide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suite à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la fusion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partielle.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Lorsqu’une roche franchit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son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solidus,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les minéraux </a:t>
            </a:r>
            <a:r>
              <a:rPr sz="2400" spc="-10" dirty="0">
                <a:solidFill>
                  <a:srgbClr val="FF0000"/>
                </a:solidFill>
                <a:latin typeface="Trebuchet MS"/>
                <a:cs typeface="Trebuchet MS"/>
              </a:rPr>
              <a:t>les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plus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fusibles fondent, formant un magma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les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autres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restent à l’état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solide.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Lorsque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roche</a:t>
            </a:r>
            <a:r>
              <a:rPr sz="240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franchit</a:t>
            </a:r>
            <a:r>
              <a:rPr sz="240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son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 liquidus</a:t>
            </a:r>
            <a:r>
              <a:rPr sz="24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(pas</a:t>
            </a:r>
            <a:r>
              <a:rPr sz="24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représenté</a:t>
            </a:r>
            <a:r>
              <a:rPr sz="240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sur</a:t>
            </a:r>
            <a:r>
              <a:rPr sz="24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le </a:t>
            </a:r>
            <a:r>
              <a:rPr sz="24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diagramme),</a:t>
            </a:r>
            <a:r>
              <a:rPr sz="24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elle est totalement</a:t>
            </a:r>
            <a:r>
              <a:rPr sz="24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fondue</a:t>
            </a:r>
            <a:endParaRPr sz="240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8429684" cy="5478423"/>
          </a:xfrm>
        </p:spPr>
        <p:txBody>
          <a:bodyPr>
            <a:normAutofit lnSpcReduction="10000"/>
          </a:bodyPr>
          <a:lstStyle/>
          <a:p>
            <a:r>
              <a:rPr lang="fr-FR" sz="2400" b="1" dirty="0">
                <a:solidFill>
                  <a:srgbClr val="FF0000"/>
                </a:solidFill>
                <a:hlinkClick r:id="rId2"/>
              </a:rPr>
              <a:t>http://viasvt.fr/dorsale-magma/dorsale-magma.html</a:t>
            </a:r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u="sng" dirty="0">
                <a:solidFill>
                  <a:srgbClr val="FF0000"/>
                </a:solidFill>
              </a:rPr>
              <a:t>BILAN :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Le géotherme océanique </a:t>
            </a:r>
            <a:r>
              <a:rPr lang="fr-FR" sz="2400" b="1" dirty="0"/>
              <a:t>montre que dans les conditions habituelles, la </a:t>
            </a:r>
            <a:r>
              <a:rPr lang="fr-FR" sz="2400" b="1" dirty="0">
                <a:solidFill>
                  <a:srgbClr val="FF0000"/>
                </a:solidFill>
              </a:rPr>
              <a:t>fusion de la péridotite </a:t>
            </a:r>
            <a:r>
              <a:rPr lang="fr-FR" sz="2400" b="1" dirty="0"/>
              <a:t>est impossible car </a:t>
            </a:r>
            <a:r>
              <a:rPr lang="fr-FR" sz="2400" b="1" dirty="0">
                <a:solidFill>
                  <a:srgbClr val="FF0000"/>
                </a:solidFill>
              </a:rPr>
              <a:t>le géotherme ne recoupe pas le solidus.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Le géotherme de dorsale </a:t>
            </a:r>
            <a:r>
              <a:rPr lang="fr-FR" sz="2400" b="1" dirty="0"/>
              <a:t>montre que la limite supérieure de l’asthénosphère (1300°C) </a:t>
            </a:r>
            <a:r>
              <a:rPr lang="fr-FR" sz="2400" b="1" dirty="0">
                <a:solidFill>
                  <a:srgbClr val="FF0000"/>
                </a:solidFill>
              </a:rPr>
              <a:t>remonte et passe de 100 à 20km</a:t>
            </a:r>
            <a:r>
              <a:rPr lang="fr-FR" sz="2400" b="1" dirty="0"/>
              <a:t>, </a:t>
            </a:r>
            <a:r>
              <a:rPr lang="fr-FR" sz="2400" b="1" dirty="0">
                <a:solidFill>
                  <a:srgbClr val="FF0000"/>
                </a:solidFill>
              </a:rPr>
              <a:t>la péridotite de l’asthénosphère remonte vers la surface ce qui entraîne une diminution de la pression qui s’exerce sur elle. 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b="1" dirty="0"/>
              <a:t>Une </a:t>
            </a:r>
            <a:r>
              <a:rPr lang="fr-FR" sz="2400" b="1" dirty="0">
                <a:solidFill>
                  <a:srgbClr val="FF0000"/>
                </a:solidFill>
              </a:rPr>
              <a:t>fusion partielle de la péridotite est possible </a:t>
            </a:r>
            <a:r>
              <a:rPr lang="fr-FR" sz="2400" b="1" dirty="0"/>
              <a:t>entre 100 et 20 km de profondeur </a:t>
            </a:r>
            <a:r>
              <a:rPr lang="fr-FR" sz="2400" b="1" dirty="0">
                <a:solidFill>
                  <a:srgbClr val="FF0000"/>
                </a:solidFill>
              </a:rPr>
              <a:t>car le géotherme de </a:t>
            </a:r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dorsale recoupe le solidus à ces profondeurs.</a:t>
            </a:r>
            <a:endParaRPr lang="fr-FR" sz="24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66" y="428604"/>
            <a:ext cx="5518809" cy="56691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7B75D89-1817-4DE8-9F31-2DD85B6C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" y="152400"/>
            <a:ext cx="7934325" cy="37528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92EB5D5-7D06-4C0A-A06B-552401F6A1D1}"/>
              </a:ext>
            </a:extLst>
          </p:cNvPr>
          <p:cNvSpPr txBox="1"/>
          <p:nvPr/>
        </p:nvSpPr>
        <p:spPr>
          <a:xfrm>
            <a:off x="533400" y="3733800"/>
            <a:ext cx="74334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>
                <a:solidFill>
                  <a:srgbClr val="FF0000"/>
                </a:solidFill>
                <a:latin typeface="Calibri"/>
                <a:cs typeface="Calibri"/>
              </a:rPr>
              <a:t>Sous</a:t>
            </a:r>
            <a:r>
              <a:rPr lang="fr-FR"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35" dirty="0">
                <a:solidFill>
                  <a:srgbClr val="FF0000"/>
                </a:solidFill>
                <a:latin typeface="Calibri"/>
                <a:cs typeface="Calibri"/>
              </a:rPr>
              <a:t>l’axe</a:t>
            </a:r>
            <a:r>
              <a:rPr lang="fr-FR"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lang="fr-FR" sz="2000" b="1" spc="-5" dirty="0">
                <a:solidFill>
                  <a:srgbClr val="FF0000"/>
                </a:solidFill>
                <a:latin typeface="Calibri"/>
                <a:cs typeface="Calibri"/>
              </a:rPr>
              <a:t>dorsale,</a:t>
            </a:r>
            <a:r>
              <a:rPr lang="fr-FR"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>
                <a:solidFill>
                  <a:srgbClr val="FF0000"/>
                </a:solidFill>
                <a:latin typeface="Calibri"/>
                <a:cs typeface="Calibri"/>
              </a:rPr>
              <a:t>l’isotherme</a:t>
            </a:r>
            <a:r>
              <a:rPr lang="fr-FR"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Calibri"/>
                <a:cs typeface="Calibri"/>
              </a:rPr>
              <a:t>1300°C</a:t>
            </a:r>
            <a:r>
              <a:rPr lang="fr-FR"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qui</a:t>
            </a:r>
            <a:r>
              <a:rPr lang="fr-FR"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marque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lang="fr-FR"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10" dirty="0">
                <a:solidFill>
                  <a:srgbClr val="FF0000"/>
                </a:solidFill>
                <a:latin typeface="Calibri"/>
                <a:cs typeface="Calibri"/>
              </a:rPr>
              <a:t>limite</a:t>
            </a:r>
            <a:r>
              <a:rPr lang="fr-FR"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10" dirty="0">
                <a:solidFill>
                  <a:srgbClr val="FF0000"/>
                </a:solidFill>
                <a:latin typeface="Calibri"/>
                <a:cs typeface="Calibri"/>
              </a:rPr>
              <a:t>entre</a:t>
            </a:r>
            <a:r>
              <a:rPr lang="fr-FR"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la lithosphère </a:t>
            </a:r>
            <a:r>
              <a:rPr lang="fr-FR" sz="2000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15" dirty="0">
                <a:solidFill>
                  <a:srgbClr val="FF0000"/>
                </a:solidFill>
                <a:latin typeface="Calibri"/>
                <a:cs typeface="Calibri"/>
              </a:rPr>
              <a:t>l’asthénosphère</a:t>
            </a:r>
            <a:r>
              <a:rPr lang="fr-FR"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15" dirty="0">
                <a:solidFill>
                  <a:srgbClr val="FF0000"/>
                </a:solidFill>
                <a:latin typeface="Calibri"/>
                <a:cs typeface="Calibri"/>
              </a:rPr>
              <a:t>remonte</a:t>
            </a:r>
            <a:r>
              <a:rPr lang="fr-FR" sz="2000" b="1" spc="-10" dirty="0">
                <a:solidFill>
                  <a:srgbClr val="FF0000"/>
                </a:solidFill>
                <a:latin typeface="Calibri"/>
                <a:cs typeface="Calibri"/>
              </a:rPr>
              <a:t> presque </a:t>
            </a:r>
            <a:r>
              <a:rPr lang="fr-FR" sz="200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lang="fr-FR"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>
                <a:solidFill>
                  <a:srgbClr val="FF0000"/>
                </a:solidFill>
                <a:latin typeface="Calibri"/>
                <a:cs typeface="Calibri"/>
              </a:rPr>
              <a:t>surface 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15" dirty="0">
                <a:solidFill>
                  <a:srgbClr val="FF0000"/>
                </a:solidFill>
                <a:latin typeface="Calibri"/>
                <a:cs typeface="Calibri"/>
              </a:rPr>
              <a:t>l’asthénosphère</a:t>
            </a:r>
            <a:r>
              <a:rPr lang="fr-FR"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10" dirty="0">
                <a:solidFill>
                  <a:srgbClr val="FF0000"/>
                </a:solidFill>
                <a:latin typeface="Calibri"/>
                <a:cs typeface="Calibri"/>
              </a:rPr>
              <a:t>affleure</a:t>
            </a:r>
            <a:r>
              <a:rPr lang="fr-FR"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donc 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presque.</a:t>
            </a:r>
            <a:endParaRPr lang="fr-FR"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lang="fr-FR" sz="2000" spc="-15" dirty="0">
                <a:solidFill>
                  <a:srgbClr val="FF0000"/>
                </a:solidFill>
                <a:latin typeface="Calibri"/>
                <a:cs typeface="Calibri"/>
              </a:rPr>
              <a:t>Par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conséquent,</a:t>
            </a:r>
            <a:r>
              <a:rPr lang="fr-FR"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lang="fr-FR"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10" dirty="0">
                <a:solidFill>
                  <a:srgbClr val="FF0000"/>
                </a:solidFill>
                <a:latin typeface="Calibri"/>
                <a:cs typeface="Calibri"/>
              </a:rPr>
              <a:t>péridotite</a:t>
            </a:r>
            <a:r>
              <a:rPr lang="fr-FR"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10" dirty="0">
                <a:solidFill>
                  <a:srgbClr val="FF0000"/>
                </a:solidFill>
                <a:latin typeface="Calibri"/>
                <a:cs typeface="Calibri"/>
              </a:rPr>
              <a:t>asthénosphérique</a:t>
            </a:r>
            <a:r>
              <a:rPr lang="fr-FR"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qui</a:t>
            </a:r>
            <a:r>
              <a:rPr lang="fr-FR"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10" dirty="0">
                <a:solidFill>
                  <a:srgbClr val="FF0000"/>
                </a:solidFill>
                <a:latin typeface="Calibri"/>
                <a:cs typeface="Calibri"/>
              </a:rPr>
              <a:t>remonte</a:t>
            </a:r>
            <a:r>
              <a:rPr lang="fr-FR"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lang="fr-FR"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30" dirty="0">
                <a:solidFill>
                  <a:srgbClr val="FF0000"/>
                </a:solidFill>
                <a:latin typeface="Calibri"/>
                <a:cs typeface="Calibri"/>
              </a:rPr>
              <a:t>l’état</a:t>
            </a:r>
            <a:r>
              <a:rPr lang="fr-FR"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Calibri"/>
                <a:cs typeface="Calibri"/>
              </a:rPr>
              <a:t>solide</a:t>
            </a:r>
            <a:r>
              <a:rPr lang="fr-FR"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par 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10" dirty="0">
                <a:solidFill>
                  <a:srgbClr val="FF0000"/>
                </a:solidFill>
                <a:latin typeface="Calibri"/>
                <a:cs typeface="Calibri"/>
              </a:rPr>
              <a:t>convectio</a:t>
            </a:r>
            <a:r>
              <a:rPr lang="fr-FR" sz="20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lang="fr-FR"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sous</a:t>
            </a:r>
            <a:r>
              <a:rPr lang="fr-FR"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45" dirty="0">
                <a:solidFill>
                  <a:srgbClr val="FF0000"/>
                </a:solidFill>
                <a:latin typeface="Calibri"/>
                <a:cs typeface="Calibri"/>
              </a:rPr>
              <a:t>l’axe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lang="fr-FR"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lang="fr-FR" sz="2000" spc="-10" dirty="0">
                <a:solidFill>
                  <a:srgbClr val="FF0000"/>
                </a:solidFill>
                <a:latin typeface="Calibri"/>
                <a:cs typeface="Calibri"/>
              </a:rPr>
              <a:t>dorsale</a:t>
            </a:r>
            <a:r>
              <a:rPr lang="fr-FR"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10" dirty="0">
                <a:solidFill>
                  <a:srgbClr val="FF0000"/>
                </a:solidFill>
                <a:latin typeface="Calibri"/>
                <a:cs typeface="Calibri"/>
              </a:rPr>
              <a:t>franchit</a:t>
            </a:r>
            <a:r>
              <a:rPr lang="fr-FR"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son</a:t>
            </a:r>
            <a:r>
              <a:rPr lang="fr-FR"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solidus</a:t>
            </a:r>
            <a:r>
              <a:rPr lang="fr-FR"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lang="fr-FR"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lang="fr-FR"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 donc</a:t>
            </a:r>
            <a:r>
              <a:rPr lang="fr-FR" sz="20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>
                <a:solidFill>
                  <a:srgbClr val="FF0000"/>
                </a:solidFill>
                <a:latin typeface="Calibri"/>
                <a:cs typeface="Calibri"/>
              </a:rPr>
              <a:t>fusion</a:t>
            </a:r>
            <a:r>
              <a:rPr lang="fr-FR"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Calibri"/>
                <a:cs typeface="Calibri"/>
              </a:rPr>
              <a:t>partielle</a:t>
            </a:r>
            <a:r>
              <a:rPr lang="fr-FR"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et </a:t>
            </a:r>
            <a:r>
              <a:rPr lang="fr-FR" sz="2000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>
                <a:solidFill>
                  <a:srgbClr val="FF0000"/>
                </a:solidFill>
                <a:latin typeface="Calibri"/>
                <a:cs typeface="Calibri"/>
              </a:rPr>
              <a:t>genèse</a:t>
            </a:r>
            <a:r>
              <a:rPr lang="fr-FR"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10" dirty="0">
                <a:solidFill>
                  <a:srgbClr val="FF0000"/>
                </a:solidFill>
                <a:latin typeface="Calibri"/>
                <a:cs typeface="Calibri"/>
              </a:rPr>
              <a:t>d’un</a:t>
            </a:r>
            <a:r>
              <a:rPr lang="fr-FR"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>
                <a:solidFill>
                  <a:srgbClr val="FF0000"/>
                </a:solidFill>
                <a:latin typeface="Calibri"/>
                <a:cs typeface="Calibri"/>
              </a:rPr>
              <a:t>magma</a:t>
            </a:r>
            <a:r>
              <a:rPr lang="fr-FR" sz="2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qui</a:t>
            </a:r>
            <a:r>
              <a:rPr lang="fr-FR"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15" dirty="0">
                <a:solidFill>
                  <a:srgbClr val="FF0000"/>
                </a:solidFill>
                <a:latin typeface="Calibri"/>
                <a:cs typeface="Calibri"/>
              </a:rPr>
              <a:t>va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10" dirty="0">
                <a:solidFill>
                  <a:srgbClr val="FF0000"/>
                </a:solidFill>
                <a:latin typeface="Calibri"/>
                <a:cs typeface="Calibri"/>
              </a:rPr>
              <a:t>remonter</a:t>
            </a:r>
            <a:r>
              <a:rPr lang="fr-FR"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spc="-5" dirty="0">
                <a:solidFill>
                  <a:srgbClr val="FF0000"/>
                </a:solidFill>
                <a:latin typeface="Calibri"/>
                <a:cs typeface="Calibri"/>
              </a:rPr>
              <a:t>ensuite</a:t>
            </a:r>
            <a:r>
              <a:rPr lang="fr-FR" sz="2000" dirty="0">
                <a:solidFill>
                  <a:srgbClr val="FF0000"/>
                </a:solidFill>
                <a:latin typeface="Calibri"/>
                <a:cs typeface="Calibri"/>
              </a:rPr>
              <a:t> dans la</a:t>
            </a:r>
            <a:r>
              <a:rPr lang="fr-FR"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5" dirty="0">
                <a:solidFill>
                  <a:srgbClr val="FF0000"/>
                </a:solidFill>
                <a:latin typeface="Calibri"/>
                <a:cs typeface="Calibri"/>
              </a:rPr>
              <a:t>chambre</a:t>
            </a:r>
            <a:endParaRPr lang="fr-FR"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fr-FR" sz="2000" b="1" spc="-5" dirty="0">
                <a:solidFill>
                  <a:srgbClr val="FF0000"/>
                </a:solidFill>
                <a:latin typeface="Calibri"/>
                <a:cs typeface="Calibri"/>
              </a:rPr>
              <a:t>magmatique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54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92735"/>
            <a:ext cx="86163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2)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Utilisation</a:t>
            </a:r>
            <a:r>
              <a:rPr sz="3600" spc="-10" dirty="0">
                <a:solidFill>
                  <a:srgbClr val="FF0000"/>
                </a:solidFill>
              </a:rPr>
              <a:t> </a:t>
            </a:r>
            <a:r>
              <a:rPr sz="3600" spc="-25" dirty="0">
                <a:solidFill>
                  <a:srgbClr val="FF0000"/>
                </a:solidFill>
              </a:rPr>
              <a:t>d’un </a:t>
            </a:r>
            <a:r>
              <a:rPr sz="3600" dirty="0">
                <a:solidFill>
                  <a:srgbClr val="FF0000"/>
                </a:solidFill>
              </a:rPr>
              <a:t>modèle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pour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15" dirty="0">
                <a:solidFill>
                  <a:srgbClr val="FF0000"/>
                </a:solidFill>
              </a:rPr>
              <a:t>comprendre</a:t>
            </a:r>
            <a:r>
              <a:rPr sz="3600" spc="-5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la</a:t>
            </a:r>
            <a:endParaRPr sz="3600"/>
          </a:p>
          <a:p>
            <a:pPr marL="116205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solidFill>
                  <a:srgbClr val="FF0000"/>
                </a:solidFill>
              </a:rPr>
              <a:t>fusion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partielle</a:t>
            </a:r>
            <a:r>
              <a:rPr sz="3600" spc="-40" dirty="0">
                <a:solidFill>
                  <a:srgbClr val="FF0000"/>
                </a:solidFill>
              </a:rPr>
              <a:t> </a:t>
            </a:r>
            <a:r>
              <a:rPr sz="3600" spc="-15" dirty="0">
                <a:solidFill>
                  <a:srgbClr val="FF0000"/>
                </a:solidFill>
              </a:rPr>
              <a:t>et</a:t>
            </a:r>
            <a:r>
              <a:rPr sz="3600" spc="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la </a:t>
            </a:r>
            <a:r>
              <a:rPr sz="3600" spc="-10" dirty="0">
                <a:solidFill>
                  <a:srgbClr val="FF0000"/>
                </a:solidFill>
              </a:rPr>
              <a:t>cristallisation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fractionnée</a:t>
            </a:r>
            <a:endParaRPr sz="3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286258"/>
            <a:ext cx="827976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3830" algn="just">
              <a:lnSpc>
                <a:spcPct val="100000"/>
              </a:lnSpc>
            </a:pPr>
            <a:r>
              <a:rPr sz="1800" spc="-5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bonbons de deux couleurs </a:t>
            </a:r>
            <a:r>
              <a:rPr sz="1800" spc="-5" dirty="0">
                <a:latin typeface="Times New Roman"/>
                <a:cs typeface="Times New Roman"/>
              </a:rPr>
              <a:t>différentes </a:t>
            </a:r>
            <a:r>
              <a:rPr sz="1800" dirty="0">
                <a:latin typeface="Times New Roman"/>
                <a:cs typeface="Times New Roman"/>
              </a:rPr>
              <a:t>représentent deux éléments chimiques entrant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dans la </a:t>
            </a:r>
            <a:r>
              <a:rPr sz="1800" spc="-5" dirty="0">
                <a:latin typeface="Times New Roman"/>
                <a:cs typeface="Times New Roman"/>
              </a:rPr>
              <a:t>composition </a:t>
            </a:r>
            <a:r>
              <a:rPr sz="1800" dirty="0">
                <a:latin typeface="Times New Roman"/>
                <a:cs typeface="Times New Roman"/>
              </a:rPr>
              <a:t>des </a:t>
            </a:r>
            <a:r>
              <a:rPr sz="1800" spc="-5" dirty="0">
                <a:latin typeface="Times New Roman"/>
                <a:cs typeface="Times New Roman"/>
              </a:rPr>
              <a:t>minéraux. Une </a:t>
            </a:r>
            <a:r>
              <a:rPr sz="1800" dirty="0">
                <a:latin typeface="Times New Roman"/>
                <a:cs typeface="Times New Roman"/>
              </a:rPr>
              <a:t>couleur </a:t>
            </a:r>
            <a:r>
              <a:rPr sz="1800" spc="-5" dirty="0">
                <a:latin typeface="Times New Roman"/>
                <a:cs typeface="Times New Roman"/>
              </a:rPr>
              <a:t>représente </a:t>
            </a:r>
            <a:r>
              <a:rPr sz="1800" dirty="0">
                <a:latin typeface="Times New Roman"/>
                <a:cs typeface="Times New Roman"/>
              </a:rPr>
              <a:t>l’élément </a:t>
            </a:r>
            <a:r>
              <a:rPr sz="1800" spc="-5" dirty="0">
                <a:latin typeface="Times New Roman"/>
                <a:cs typeface="Times New Roman"/>
              </a:rPr>
              <a:t>Mg, </a:t>
            </a:r>
            <a:r>
              <a:rPr sz="1800" dirty="0">
                <a:latin typeface="Times New Roman"/>
                <a:cs typeface="Times New Roman"/>
              </a:rPr>
              <a:t>l’autre couleur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l’élément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Al, </a:t>
            </a:r>
            <a:r>
              <a:rPr sz="1800" dirty="0">
                <a:latin typeface="Times New Roman"/>
                <a:cs typeface="Times New Roman"/>
              </a:rPr>
              <a:t>il faut 8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 8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Les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minéraux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sont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représentés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façon</a:t>
            </a:r>
            <a:r>
              <a:rPr sz="1800" spc="-5" dirty="0">
                <a:latin typeface="Times New Roman"/>
                <a:cs typeface="Times New Roman"/>
              </a:rPr>
              <a:t> suivante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 olivine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Mg,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pyroxène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 Mg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+ 2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Al,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plagioclase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construction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péridotite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source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Construire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péridotite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source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façon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à utiliser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16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éléments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noter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0562" y="2357430"/>
            <a:ext cx="350046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*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nombre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de</a:t>
            </a:r>
            <a:r>
              <a:rPr sz="1800" spc="-1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pyroxènes</a:t>
            </a:r>
            <a:r>
              <a:rPr lang="fr-FR" sz="1800" dirty="0">
                <a:solidFill>
                  <a:srgbClr val="FF0000"/>
                </a:solidFill>
                <a:latin typeface="Times New Roman"/>
                <a:cs typeface="Times New Roman"/>
              </a:rPr>
              <a:t>:4</a:t>
            </a:r>
            <a:endParaRPr sz="18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596" y="2357430"/>
            <a:ext cx="3968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*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nombre </a:t>
            </a:r>
            <a:r>
              <a:rPr sz="1800" dirty="0">
                <a:latin typeface="Times New Roman"/>
                <a:cs typeface="Times New Roman"/>
              </a:rPr>
              <a:t>d’olivines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obtenues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3429001"/>
            <a:ext cx="789114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fr-FR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lang="fr-FR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</a:t>
            </a:r>
            <a:r>
              <a:rPr lang="fr-FR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fusion</a:t>
            </a:r>
            <a:r>
              <a:rPr lang="fr-FR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partielle</a:t>
            </a:r>
            <a:r>
              <a:rPr lang="fr-FR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lang="fr-FR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</a:t>
            </a:r>
            <a:r>
              <a:rPr lang="fr-FR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péridotite</a:t>
            </a:r>
            <a:r>
              <a:rPr lang="fr-FR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obtenue</a:t>
            </a:r>
            <a:endParaRPr lang="fr-FR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>
                <a:latin typeface="Times New Roman"/>
                <a:cs typeface="Times New Roman"/>
              </a:rPr>
              <a:t>Faire </a:t>
            </a:r>
            <a:r>
              <a:rPr sz="1800" dirty="0">
                <a:latin typeface="Times New Roman"/>
                <a:cs typeface="Times New Roman"/>
              </a:rPr>
              <a:t>fondre 75% des pyroxènes </a:t>
            </a:r>
            <a:r>
              <a:rPr sz="1800" spc="-5" dirty="0">
                <a:latin typeface="Times New Roman"/>
                <a:cs typeface="Times New Roman"/>
              </a:rPr>
              <a:t>sans </a:t>
            </a:r>
            <a:r>
              <a:rPr sz="1800" dirty="0">
                <a:latin typeface="Times New Roman"/>
                <a:cs typeface="Times New Roman"/>
              </a:rPr>
              <a:t>faire fondre d’olivine et noter la </a:t>
            </a:r>
            <a:r>
              <a:rPr sz="1800" spc="-5" dirty="0">
                <a:latin typeface="Times New Roman"/>
                <a:cs typeface="Times New Roman"/>
              </a:rPr>
              <a:t>composition </a:t>
            </a:r>
            <a:r>
              <a:rPr sz="1800" dirty="0">
                <a:latin typeface="Times New Roman"/>
                <a:cs typeface="Times New Roman"/>
              </a:rPr>
              <a:t>du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magma</a:t>
            </a:r>
            <a:r>
              <a:rPr sz="1800" dirty="0">
                <a:latin typeface="Times New Roman"/>
                <a:cs typeface="Times New Roman"/>
              </a:rPr>
              <a:t> produit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4034" y="4287392"/>
            <a:ext cx="2470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*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nombre</a:t>
            </a:r>
            <a:r>
              <a:rPr sz="1800" dirty="0">
                <a:latin typeface="Times New Roman"/>
                <a:cs typeface="Times New Roman"/>
              </a:rPr>
              <a:t> de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 présents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6981" y="5260847"/>
            <a:ext cx="3688079" cy="10795"/>
          </a:xfrm>
          <a:custGeom>
            <a:avLst/>
            <a:gdLst/>
            <a:ahLst/>
            <a:cxnLst/>
            <a:rect l="l" t="t" r="r" b="b"/>
            <a:pathLst>
              <a:path w="3688079" h="10795">
                <a:moveTo>
                  <a:pt x="3688016" y="0"/>
                </a:moveTo>
                <a:lnTo>
                  <a:pt x="0" y="0"/>
                </a:lnTo>
                <a:lnTo>
                  <a:pt x="0" y="10667"/>
                </a:lnTo>
                <a:lnTo>
                  <a:pt x="3688016" y="10667"/>
                </a:lnTo>
                <a:lnTo>
                  <a:pt x="3688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4370" y="4287392"/>
            <a:ext cx="4293235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*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 </a:t>
            </a:r>
            <a:r>
              <a:rPr sz="1800" spc="-5" dirty="0">
                <a:latin typeface="Times New Roman"/>
                <a:cs typeface="Times New Roman"/>
              </a:rPr>
              <a:t>nombre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Mg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présents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dans le </a:t>
            </a:r>
            <a:r>
              <a:rPr sz="1800" spc="-5" dirty="0">
                <a:latin typeface="Times New Roman"/>
                <a:cs typeface="Times New Roman"/>
              </a:rPr>
              <a:t>magma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dans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magma</a:t>
            </a:r>
            <a:r>
              <a:rPr sz="1800" dirty="0">
                <a:latin typeface="Times New Roman"/>
                <a:cs typeface="Times New Roman"/>
              </a:rPr>
              <a:t> :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cristallisation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fractionnée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magma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6521" y="5535167"/>
            <a:ext cx="789940" cy="21590"/>
          </a:xfrm>
          <a:custGeom>
            <a:avLst/>
            <a:gdLst/>
            <a:ahLst/>
            <a:cxnLst/>
            <a:rect l="l" t="t" r="r" b="b"/>
            <a:pathLst>
              <a:path w="789939" h="21589">
                <a:moveTo>
                  <a:pt x="789431" y="0"/>
                </a:moveTo>
                <a:lnTo>
                  <a:pt x="0" y="0"/>
                </a:lnTo>
                <a:lnTo>
                  <a:pt x="0" y="21336"/>
                </a:lnTo>
                <a:lnTo>
                  <a:pt x="789431" y="21336"/>
                </a:lnTo>
                <a:lnTo>
                  <a:pt x="789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4370" y="5270753"/>
            <a:ext cx="84220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Le </a:t>
            </a:r>
            <a:r>
              <a:rPr sz="1800" spc="-5" dirty="0">
                <a:latin typeface="Times New Roman"/>
                <a:cs typeface="Times New Roman"/>
              </a:rPr>
              <a:t>minéral</a:t>
            </a:r>
            <a:r>
              <a:rPr sz="1800" dirty="0">
                <a:latin typeface="Times New Roman"/>
                <a:cs typeface="Times New Roman"/>
              </a:rPr>
              <a:t> qui cristallise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premier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l’olivine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combien peut-on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 produire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?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-5" dirty="0">
                <a:latin typeface="Times New Roman"/>
                <a:cs typeface="Times New Roman"/>
              </a:rPr>
              <a:t> minéral</a:t>
            </a:r>
            <a:r>
              <a:rPr sz="1800" dirty="0">
                <a:latin typeface="Times New Roman"/>
                <a:cs typeface="Times New Roman"/>
              </a:rPr>
              <a:t> qui cristallise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ensuite </a:t>
            </a:r>
            <a:r>
              <a:rPr sz="1800" spc="-5" dirty="0">
                <a:latin typeface="Times New Roman"/>
                <a:cs typeface="Times New Roman"/>
              </a:rPr>
              <a:t>est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le </a:t>
            </a: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pyroxène</a:t>
            </a:r>
            <a:r>
              <a:rPr sz="1800" spc="-5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combien peut-on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produire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?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Quel minéral </a:t>
            </a:r>
            <a:r>
              <a:rPr sz="1800" dirty="0">
                <a:latin typeface="Times New Roman"/>
                <a:cs typeface="Times New Roman"/>
              </a:rPr>
              <a:t>peut-on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produire avec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éléments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qui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restent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dans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-5" dirty="0">
                <a:latin typeface="Times New Roman"/>
                <a:cs typeface="Times New Roman"/>
              </a:rPr>
              <a:t> magma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?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le</a:t>
            </a:r>
            <a:r>
              <a:rPr sz="1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plagioclase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combien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?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12747"/>
            <a:ext cx="4863465" cy="5445760"/>
            <a:chOff x="0" y="1412747"/>
            <a:chExt cx="4863465" cy="5445760"/>
          </a:xfrm>
        </p:grpSpPr>
        <p:sp>
          <p:nvSpPr>
            <p:cNvPr id="3" name="object 3"/>
            <p:cNvSpPr/>
            <p:nvPr/>
          </p:nvSpPr>
          <p:spPr>
            <a:xfrm>
              <a:off x="0" y="4069780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79" y="1412747"/>
              <a:ext cx="4718304" cy="469087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1664" y="0"/>
            <a:ext cx="3855720" cy="29641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3291" y="3893819"/>
            <a:ext cx="3857244" cy="296417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626870" y="3884167"/>
            <a:ext cx="2058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rebuchet MS"/>
                <a:cs typeface="Trebuchet MS"/>
              </a:rPr>
              <a:t>4</a:t>
            </a:r>
            <a:r>
              <a:rPr sz="2800" b="1" spc="-8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Pyroxènes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235953" y="0"/>
            <a:ext cx="1151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  <a:latin typeface="Trebuchet MS"/>
                <a:cs typeface="Trebuchet MS"/>
              </a:rPr>
              <a:t>Magma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04153" y="5756249"/>
            <a:ext cx="2313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B1FF7"/>
                </a:solidFill>
                <a:latin typeface="Trebuchet MS"/>
                <a:cs typeface="Trebuchet MS"/>
              </a:rPr>
              <a:t>2</a:t>
            </a:r>
            <a:r>
              <a:rPr sz="2800" b="1" spc="-60" dirty="0">
                <a:solidFill>
                  <a:srgbClr val="1B1FF7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1B1FF7"/>
                </a:solidFill>
                <a:latin typeface="Trebuchet MS"/>
                <a:cs typeface="Trebuchet MS"/>
              </a:rPr>
              <a:t>Plagioclases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7817" y="1003808"/>
            <a:ext cx="2178050" cy="1963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9584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Trebuchet MS"/>
                <a:cs typeface="Trebuchet MS"/>
              </a:rPr>
              <a:t>Pé</a:t>
            </a:r>
            <a:r>
              <a:rPr sz="2800" b="1" dirty="0">
                <a:solidFill>
                  <a:srgbClr val="00AF50"/>
                </a:solidFill>
                <a:latin typeface="Trebuchet MS"/>
                <a:cs typeface="Trebuchet MS"/>
              </a:rPr>
              <a:t>r</a:t>
            </a:r>
            <a:r>
              <a:rPr sz="2800" b="1" spc="-10" dirty="0">
                <a:solidFill>
                  <a:srgbClr val="00AF50"/>
                </a:solidFill>
                <a:latin typeface="Trebuchet MS"/>
                <a:cs typeface="Trebuchet MS"/>
              </a:rPr>
              <a:t>idotite  </a:t>
            </a:r>
            <a:r>
              <a:rPr sz="2800" b="1" spc="-5" dirty="0">
                <a:solidFill>
                  <a:srgbClr val="00AF50"/>
                </a:solidFill>
                <a:latin typeface="Trebuchet MS"/>
                <a:cs typeface="Trebuchet MS"/>
              </a:rPr>
              <a:t>source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50">
              <a:latin typeface="Trebuchet MS"/>
              <a:cs typeface="Trebuchet MS"/>
            </a:endParaRPr>
          </a:p>
          <a:p>
            <a:pPr marL="517525">
              <a:lnSpc>
                <a:spcPct val="100000"/>
              </a:lnSpc>
            </a:pPr>
            <a:r>
              <a:rPr sz="2800" b="1" spc="-5" dirty="0">
                <a:solidFill>
                  <a:srgbClr val="009900"/>
                </a:solidFill>
                <a:latin typeface="Trebuchet MS"/>
                <a:cs typeface="Trebuchet MS"/>
              </a:rPr>
              <a:t>2</a:t>
            </a:r>
            <a:r>
              <a:rPr sz="2800" b="1" spc="-75" dirty="0">
                <a:solidFill>
                  <a:srgbClr val="009900"/>
                </a:solidFill>
                <a:latin typeface="Trebuchet MS"/>
                <a:cs typeface="Trebuchet MS"/>
              </a:rPr>
              <a:t> </a:t>
            </a:r>
            <a:r>
              <a:rPr sz="2800" b="1" spc="5" dirty="0">
                <a:solidFill>
                  <a:srgbClr val="009900"/>
                </a:solidFill>
                <a:latin typeface="Trebuchet MS"/>
                <a:cs typeface="Trebuchet MS"/>
              </a:rPr>
              <a:t>Olivines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38776" y="3452240"/>
            <a:ext cx="3008630" cy="15316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8895" marR="5080">
              <a:lnSpc>
                <a:spcPct val="101200"/>
              </a:lnSpc>
              <a:spcBef>
                <a:spcPts val="55"/>
              </a:spcBef>
            </a:pPr>
            <a:r>
              <a:rPr sz="2800" b="1" spc="-5" dirty="0">
                <a:solidFill>
                  <a:srgbClr val="1B1FF7"/>
                </a:solidFill>
                <a:latin typeface="Trebuchet MS"/>
                <a:cs typeface="Trebuchet MS"/>
              </a:rPr>
              <a:t>Croûte</a:t>
            </a:r>
            <a:r>
              <a:rPr sz="2800" b="1" spc="-55" dirty="0">
                <a:solidFill>
                  <a:srgbClr val="1B1FF7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1B1FF7"/>
                </a:solidFill>
                <a:latin typeface="Trebuchet MS"/>
                <a:cs typeface="Trebuchet MS"/>
              </a:rPr>
              <a:t>océanique </a:t>
            </a:r>
            <a:r>
              <a:rPr sz="2800" b="1" spc="-825" dirty="0">
                <a:solidFill>
                  <a:srgbClr val="1B1FF7"/>
                </a:solidFill>
                <a:latin typeface="Trebuchet MS"/>
                <a:cs typeface="Trebuchet MS"/>
              </a:rPr>
              <a:t> </a:t>
            </a:r>
            <a:r>
              <a:rPr sz="2800" b="1" spc="-60" dirty="0">
                <a:solidFill>
                  <a:srgbClr val="1B1FF7"/>
                </a:solidFill>
                <a:latin typeface="Trebuchet MS"/>
                <a:cs typeface="Trebuchet MS"/>
              </a:rPr>
              <a:t>(gabbro)</a:t>
            </a:r>
            <a:r>
              <a:rPr sz="2800" b="1" spc="-60" dirty="0">
                <a:solidFill>
                  <a:srgbClr val="009900"/>
                </a:solidFill>
                <a:latin typeface="Trebuchet MS"/>
                <a:cs typeface="Trebuchet MS"/>
              </a:rPr>
              <a:t>1</a:t>
            </a:r>
            <a:r>
              <a:rPr sz="2800" b="1" spc="-35" dirty="0">
                <a:solidFill>
                  <a:srgbClr val="009900"/>
                </a:solidFill>
                <a:latin typeface="Trebuchet MS"/>
                <a:cs typeface="Trebuchet MS"/>
              </a:rPr>
              <a:t> </a:t>
            </a:r>
            <a:r>
              <a:rPr sz="2800" b="1" spc="5" dirty="0">
                <a:solidFill>
                  <a:srgbClr val="009900"/>
                </a:solidFill>
                <a:latin typeface="Trebuchet MS"/>
                <a:cs typeface="Trebuchet MS"/>
              </a:rPr>
              <a:t>Olivine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800" b="1" spc="-5" dirty="0">
                <a:latin typeface="Trebuchet MS"/>
                <a:cs typeface="Trebuchet MS"/>
              </a:rPr>
              <a:t>1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Pyroxène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41165" y="1629791"/>
            <a:ext cx="4700270" cy="4133850"/>
            <a:chOff x="1241165" y="1629791"/>
            <a:chExt cx="4700270" cy="4133850"/>
          </a:xfrm>
        </p:grpSpPr>
        <p:sp>
          <p:nvSpPr>
            <p:cNvPr id="22" name="object 22"/>
            <p:cNvSpPr/>
            <p:nvPr/>
          </p:nvSpPr>
          <p:spPr>
            <a:xfrm>
              <a:off x="1260215" y="4353871"/>
              <a:ext cx="3088640" cy="1390650"/>
            </a:xfrm>
            <a:custGeom>
              <a:avLst/>
              <a:gdLst/>
              <a:ahLst/>
              <a:cxnLst/>
              <a:rect l="l" t="t" r="r" b="b"/>
              <a:pathLst>
                <a:path w="3088640" h="1390650">
                  <a:moveTo>
                    <a:pt x="1110" y="826967"/>
                  </a:moveTo>
                  <a:lnTo>
                    <a:pt x="1586" y="769111"/>
                  </a:lnTo>
                  <a:lnTo>
                    <a:pt x="12647" y="711677"/>
                  </a:lnTo>
                  <a:lnTo>
                    <a:pt x="33879" y="654889"/>
                  </a:lnTo>
                  <a:lnTo>
                    <a:pt x="64871" y="598974"/>
                  </a:lnTo>
                  <a:lnTo>
                    <a:pt x="105211" y="544158"/>
                  </a:lnTo>
                  <a:lnTo>
                    <a:pt x="154485" y="490667"/>
                  </a:lnTo>
                  <a:lnTo>
                    <a:pt x="182344" y="464490"/>
                  </a:lnTo>
                  <a:lnTo>
                    <a:pt x="212283" y="438728"/>
                  </a:lnTo>
                  <a:lnTo>
                    <a:pt x="244249" y="413411"/>
                  </a:lnTo>
                  <a:lnTo>
                    <a:pt x="278191" y="388567"/>
                  </a:lnTo>
                  <a:lnTo>
                    <a:pt x="314058" y="364224"/>
                  </a:lnTo>
                  <a:lnTo>
                    <a:pt x="351798" y="340410"/>
                  </a:lnTo>
                  <a:lnTo>
                    <a:pt x="391360" y="317153"/>
                  </a:lnTo>
                  <a:lnTo>
                    <a:pt x="432691" y="294482"/>
                  </a:lnTo>
                  <a:lnTo>
                    <a:pt x="475742" y="272426"/>
                  </a:lnTo>
                  <a:lnTo>
                    <a:pt x="520459" y="251011"/>
                  </a:lnTo>
                  <a:lnTo>
                    <a:pt x="566792" y="230267"/>
                  </a:lnTo>
                  <a:lnTo>
                    <a:pt x="614688" y="210223"/>
                  </a:lnTo>
                  <a:lnTo>
                    <a:pt x="664098" y="190905"/>
                  </a:lnTo>
                  <a:lnTo>
                    <a:pt x="714968" y="172343"/>
                  </a:lnTo>
                  <a:lnTo>
                    <a:pt x="767247" y="154564"/>
                  </a:lnTo>
                  <a:lnTo>
                    <a:pt x="820884" y="137598"/>
                  </a:lnTo>
                  <a:lnTo>
                    <a:pt x="875828" y="121471"/>
                  </a:lnTo>
                  <a:lnTo>
                    <a:pt x="932027" y="106214"/>
                  </a:lnTo>
                  <a:lnTo>
                    <a:pt x="989429" y="91853"/>
                  </a:lnTo>
                  <a:lnTo>
                    <a:pt x="1047982" y="78417"/>
                  </a:lnTo>
                  <a:lnTo>
                    <a:pt x="1107636" y="65934"/>
                  </a:lnTo>
                  <a:lnTo>
                    <a:pt x="1168338" y="54433"/>
                  </a:lnTo>
                  <a:lnTo>
                    <a:pt x="1230038" y="43942"/>
                  </a:lnTo>
                  <a:lnTo>
                    <a:pt x="1292683" y="34489"/>
                  </a:lnTo>
                  <a:lnTo>
                    <a:pt x="1356223" y="26103"/>
                  </a:lnTo>
                  <a:lnTo>
                    <a:pt x="1420605" y="18811"/>
                  </a:lnTo>
                  <a:lnTo>
                    <a:pt x="1485778" y="12643"/>
                  </a:lnTo>
                  <a:lnTo>
                    <a:pt x="1551054" y="7671"/>
                  </a:lnTo>
                  <a:lnTo>
                    <a:pt x="1615740" y="3941"/>
                  </a:lnTo>
                  <a:lnTo>
                    <a:pt x="1679782" y="1431"/>
                  </a:lnTo>
                  <a:lnTo>
                    <a:pt x="1743123" y="124"/>
                  </a:lnTo>
                  <a:lnTo>
                    <a:pt x="1805709" y="0"/>
                  </a:lnTo>
                  <a:lnTo>
                    <a:pt x="1867483" y="1039"/>
                  </a:lnTo>
                  <a:lnTo>
                    <a:pt x="1928390" y="3224"/>
                  </a:lnTo>
                  <a:lnTo>
                    <a:pt x="1988375" y="6535"/>
                  </a:lnTo>
                  <a:lnTo>
                    <a:pt x="2047381" y="10952"/>
                  </a:lnTo>
                  <a:lnTo>
                    <a:pt x="2105354" y="16457"/>
                  </a:lnTo>
                  <a:lnTo>
                    <a:pt x="2162238" y="23031"/>
                  </a:lnTo>
                  <a:lnTo>
                    <a:pt x="2217977" y="30654"/>
                  </a:lnTo>
                  <a:lnTo>
                    <a:pt x="2272515" y="39308"/>
                  </a:lnTo>
                  <a:lnTo>
                    <a:pt x="2325797" y="48973"/>
                  </a:lnTo>
                  <a:lnTo>
                    <a:pt x="2377768" y="59630"/>
                  </a:lnTo>
                  <a:lnTo>
                    <a:pt x="2428372" y="71260"/>
                  </a:lnTo>
                  <a:lnTo>
                    <a:pt x="2477553" y="83845"/>
                  </a:lnTo>
                  <a:lnTo>
                    <a:pt x="2525256" y="97364"/>
                  </a:lnTo>
                  <a:lnTo>
                    <a:pt x="2571425" y="111799"/>
                  </a:lnTo>
                  <a:lnTo>
                    <a:pt x="2616004" y="127131"/>
                  </a:lnTo>
                  <a:lnTo>
                    <a:pt x="2658939" y="143341"/>
                  </a:lnTo>
                  <a:lnTo>
                    <a:pt x="2700173" y="160409"/>
                  </a:lnTo>
                  <a:lnTo>
                    <a:pt x="2739651" y="178317"/>
                  </a:lnTo>
                  <a:lnTo>
                    <a:pt x="2777317" y="197045"/>
                  </a:lnTo>
                  <a:lnTo>
                    <a:pt x="2813116" y="216575"/>
                  </a:lnTo>
                  <a:lnTo>
                    <a:pt x="2846992" y="236887"/>
                  </a:lnTo>
                  <a:lnTo>
                    <a:pt x="2878890" y="257962"/>
                  </a:lnTo>
                  <a:lnTo>
                    <a:pt x="2936528" y="302325"/>
                  </a:lnTo>
                  <a:lnTo>
                    <a:pt x="2985586" y="349512"/>
                  </a:lnTo>
                  <a:lnTo>
                    <a:pt x="3025619" y="399370"/>
                  </a:lnTo>
                  <a:lnTo>
                    <a:pt x="3056182" y="451746"/>
                  </a:lnTo>
                  <a:lnTo>
                    <a:pt x="3076831" y="506487"/>
                  </a:lnTo>
                  <a:lnTo>
                    <a:pt x="3087121" y="563442"/>
                  </a:lnTo>
                  <a:lnTo>
                    <a:pt x="3088227" y="592407"/>
                  </a:lnTo>
                  <a:lnTo>
                    <a:pt x="3086635" y="621296"/>
                  </a:lnTo>
                  <a:lnTo>
                    <a:pt x="3075566" y="678729"/>
                  </a:lnTo>
                  <a:lnTo>
                    <a:pt x="3054325" y="735514"/>
                  </a:lnTo>
                  <a:lnTo>
                    <a:pt x="3023326" y="791425"/>
                  </a:lnTo>
                  <a:lnTo>
                    <a:pt x="2982979" y="846236"/>
                  </a:lnTo>
                  <a:lnTo>
                    <a:pt x="2933698" y="899721"/>
                  </a:lnTo>
                  <a:lnTo>
                    <a:pt x="2905836" y="925896"/>
                  </a:lnTo>
                  <a:lnTo>
                    <a:pt x="2875894" y="951654"/>
                  </a:lnTo>
                  <a:lnTo>
                    <a:pt x="2843925" y="976968"/>
                  </a:lnTo>
                  <a:lnTo>
                    <a:pt x="2809980" y="1001809"/>
                  </a:lnTo>
                  <a:lnTo>
                    <a:pt x="2774111" y="1026150"/>
                  </a:lnTo>
                  <a:lnTo>
                    <a:pt x="2736368" y="1049960"/>
                  </a:lnTo>
                  <a:lnTo>
                    <a:pt x="2696804" y="1073214"/>
                  </a:lnTo>
                  <a:lnTo>
                    <a:pt x="2655471" y="1095881"/>
                  </a:lnTo>
                  <a:lnTo>
                    <a:pt x="2612418" y="1117935"/>
                  </a:lnTo>
                  <a:lnTo>
                    <a:pt x="2567699" y="1139346"/>
                  </a:lnTo>
                  <a:lnTo>
                    <a:pt x="2521364" y="1160087"/>
                  </a:lnTo>
                  <a:lnTo>
                    <a:pt x="2473466" y="1180129"/>
                  </a:lnTo>
                  <a:lnTo>
                    <a:pt x="2424055" y="1199444"/>
                  </a:lnTo>
                  <a:lnTo>
                    <a:pt x="2373184" y="1218003"/>
                  </a:lnTo>
                  <a:lnTo>
                    <a:pt x="2320903" y="1235779"/>
                  </a:lnTo>
                  <a:lnTo>
                    <a:pt x="2267264" y="1252744"/>
                  </a:lnTo>
                  <a:lnTo>
                    <a:pt x="2212319" y="1268868"/>
                  </a:lnTo>
                  <a:lnTo>
                    <a:pt x="2156120" y="1284123"/>
                  </a:lnTo>
                  <a:lnTo>
                    <a:pt x="2098717" y="1298483"/>
                  </a:lnTo>
                  <a:lnTo>
                    <a:pt x="2040163" y="1311917"/>
                  </a:lnTo>
                  <a:lnTo>
                    <a:pt x="1980508" y="1324398"/>
                  </a:lnTo>
                  <a:lnTo>
                    <a:pt x="1919805" y="1335898"/>
                  </a:lnTo>
                  <a:lnTo>
                    <a:pt x="1858105" y="1346389"/>
                  </a:lnTo>
                  <a:lnTo>
                    <a:pt x="1795459" y="1355841"/>
                  </a:lnTo>
                  <a:lnTo>
                    <a:pt x="1731920" y="1364228"/>
                  </a:lnTo>
                  <a:lnTo>
                    <a:pt x="1667537" y="1371520"/>
                  </a:lnTo>
                  <a:lnTo>
                    <a:pt x="1602364" y="1377689"/>
                  </a:lnTo>
                  <a:lnTo>
                    <a:pt x="1537089" y="1382662"/>
                  </a:lnTo>
                  <a:lnTo>
                    <a:pt x="1472402" y="1386395"/>
                  </a:lnTo>
                  <a:lnTo>
                    <a:pt x="1408361" y="1388905"/>
                  </a:lnTo>
                  <a:lnTo>
                    <a:pt x="1345019" y="1390213"/>
                  </a:lnTo>
                  <a:lnTo>
                    <a:pt x="1282434" y="1390338"/>
                  </a:lnTo>
                  <a:lnTo>
                    <a:pt x="1220660" y="1389298"/>
                  </a:lnTo>
                  <a:lnTo>
                    <a:pt x="1159753" y="1387113"/>
                  </a:lnTo>
                  <a:lnTo>
                    <a:pt x="1099768" y="1383803"/>
                  </a:lnTo>
                  <a:lnTo>
                    <a:pt x="1040762" y="1379385"/>
                  </a:lnTo>
                  <a:lnTo>
                    <a:pt x="982790" y="1373879"/>
                  </a:lnTo>
                  <a:lnTo>
                    <a:pt x="925907" y="1367305"/>
                  </a:lnTo>
                  <a:lnTo>
                    <a:pt x="870168" y="1359681"/>
                  </a:lnTo>
                  <a:lnTo>
                    <a:pt x="815631" y="1351027"/>
                  </a:lnTo>
                  <a:lnTo>
                    <a:pt x="762349" y="1341361"/>
                  </a:lnTo>
                  <a:lnTo>
                    <a:pt x="710379" y="1330704"/>
                  </a:lnTo>
                  <a:lnTo>
                    <a:pt x="659777" y="1319073"/>
                  </a:lnTo>
                  <a:lnTo>
                    <a:pt x="610597" y="1306488"/>
                  </a:lnTo>
                  <a:lnTo>
                    <a:pt x="562895" y="1292968"/>
                  </a:lnTo>
                  <a:lnTo>
                    <a:pt x="516728" y="1278533"/>
                  </a:lnTo>
                  <a:lnTo>
                    <a:pt x="472150" y="1263201"/>
                  </a:lnTo>
                  <a:lnTo>
                    <a:pt x="429217" y="1246991"/>
                  </a:lnTo>
                  <a:lnTo>
                    <a:pt x="387985" y="1229923"/>
                  </a:lnTo>
                  <a:lnTo>
                    <a:pt x="348510" y="1212016"/>
                  </a:lnTo>
                  <a:lnTo>
                    <a:pt x="310846" y="1193289"/>
                  </a:lnTo>
                  <a:lnTo>
                    <a:pt x="275050" y="1173761"/>
                  </a:lnTo>
                  <a:lnTo>
                    <a:pt x="241176" y="1153451"/>
                  </a:lnTo>
                  <a:lnTo>
                    <a:pt x="209282" y="1132378"/>
                  </a:lnTo>
                  <a:lnTo>
                    <a:pt x="151651" y="1088020"/>
                  </a:lnTo>
                  <a:lnTo>
                    <a:pt x="102601" y="1040841"/>
                  </a:lnTo>
                  <a:lnTo>
                    <a:pt x="62577" y="990993"/>
                  </a:lnTo>
                  <a:lnTo>
                    <a:pt x="32025" y="938629"/>
                  </a:lnTo>
                  <a:lnTo>
                    <a:pt x="11387" y="883903"/>
                  </a:lnTo>
                  <a:lnTo>
                    <a:pt x="1110" y="82696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33050" y="1629791"/>
              <a:ext cx="2108200" cy="2863850"/>
            </a:xfrm>
            <a:custGeom>
              <a:avLst/>
              <a:gdLst/>
              <a:ahLst/>
              <a:cxnLst/>
              <a:rect l="l" t="t" r="r" b="b"/>
              <a:pathLst>
                <a:path w="2108200" h="2863850">
                  <a:moveTo>
                    <a:pt x="2063289" y="61023"/>
                  </a:moveTo>
                  <a:lnTo>
                    <a:pt x="2028638" y="76065"/>
                  </a:lnTo>
                  <a:lnTo>
                    <a:pt x="3492" y="2833624"/>
                  </a:lnTo>
                  <a:lnTo>
                    <a:pt x="305" y="2840505"/>
                  </a:lnTo>
                  <a:lnTo>
                    <a:pt x="0" y="2847816"/>
                  </a:lnTo>
                  <a:lnTo>
                    <a:pt x="2456" y="2854698"/>
                  </a:lnTo>
                  <a:lnTo>
                    <a:pt x="7556" y="2860294"/>
                  </a:lnTo>
                  <a:lnTo>
                    <a:pt x="14438" y="2863480"/>
                  </a:lnTo>
                  <a:lnTo>
                    <a:pt x="21748" y="2863786"/>
                  </a:lnTo>
                  <a:lnTo>
                    <a:pt x="28630" y="2861329"/>
                  </a:lnTo>
                  <a:lnTo>
                    <a:pt x="34226" y="2856230"/>
                  </a:lnTo>
                  <a:lnTo>
                    <a:pt x="2059299" y="98602"/>
                  </a:lnTo>
                  <a:lnTo>
                    <a:pt x="2063289" y="61023"/>
                  </a:lnTo>
                  <a:close/>
                </a:path>
                <a:path w="2108200" h="2863850">
                  <a:moveTo>
                    <a:pt x="2106781" y="11668"/>
                  </a:moveTo>
                  <a:lnTo>
                    <a:pt x="2082831" y="11668"/>
                  </a:lnTo>
                  <a:lnTo>
                    <a:pt x="2090098" y="11943"/>
                  </a:lnTo>
                  <a:lnTo>
                    <a:pt x="2096960" y="15112"/>
                  </a:lnTo>
                  <a:lnTo>
                    <a:pt x="2102060" y="20708"/>
                  </a:lnTo>
                  <a:lnTo>
                    <a:pt x="2104517" y="27590"/>
                  </a:lnTo>
                  <a:lnTo>
                    <a:pt x="2104211" y="34901"/>
                  </a:lnTo>
                  <a:lnTo>
                    <a:pt x="2101024" y="41783"/>
                  </a:lnTo>
                  <a:lnTo>
                    <a:pt x="2059299" y="98602"/>
                  </a:lnTo>
                  <a:lnTo>
                    <a:pt x="2052764" y="160147"/>
                  </a:lnTo>
                  <a:lnTo>
                    <a:pt x="2053512" y="167653"/>
                  </a:lnTo>
                  <a:lnTo>
                    <a:pt x="2056939" y="174101"/>
                  </a:lnTo>
                  <a:lnTo>
                    <a:pt x="2062533" y="178810"/>
                  </a:lnTo>
                  <a:lnTo>
                    <a:pt x="2069782" y="181101"/>
                  </a:lnTo>
                  <a:lnTo>
                    <a:pt x="2077289" y="180353"/>
                  </a:lnTo>
                  <a:lnTo>
                    <a:pt x="2083736" y="176926"/>
                  </a:lnTo>
                  <a:lnTo>
                    <a:pt x="2088445" y="171332"/>
                  </a:lnTo>
                  <a:lnTo>
                    <a:pt x="2090737" y="164084"/>
                  </a:lnTo>
                  <a:lnTo>
                    <a:pt x="2106781" y="11668"/>
                  </a:lnTo>
                  <a:close/>
                </a:path>
                <a:path w="2108200" h="2863850">
                  <a:moveTo>
                    <a:pt x="2108009" y="0"/>
                  </a:moveTo>
                  <a:lnTo>
                    <a:pt x="1956752" y="65659"/>
                  </a:lnTo>
                  <a:lnTo>
                    <a:pt x="1950543" y="69998"/>
                  </a:lnTo>
                  <a:lnTo>
                    <a:pt x="1946608" y="76184"/>
                  </a:lnTo>
                  <a:lnTo>
                    <a:pt x="1945268" y="83393"/>
                  </a:lnTo>
                  <a:lnTo>
                    <a:pt x="1946846" y="90805"/>
                  </a:lnTo>
                  <a:lnTo>
                    <a:pt x="1951166" y="97014"/>
                  </a:lnTo>
                  <a:lnTo>
                    <a:pt x="1957308" y="100949"/>
                  </a:lnTo>
                  <a:lnTo>
                    <a:pt x="1964473" y="102288"/>
                  </a:lnTo>
                  <a:lnTo>
                    <a:pt x="1971865" y="100711"/>
                  </a:lnTo>
                  <a:lnTo>
                    <a:pt x="2028638" y="76065"/>
                  </a:lnTo>
                  <a:lnTo>
                    <a:pt x="2070417" y="19176"/>
                  </a:lnTo>
                  <a:lnTo>
                    <a:pt x="2075993" y="14130"/>
                  </a:lnTo>
                  <a:lnTo>
                    <a:pt x="2082831" y="11668"/>
                  </a:lnTo>
                  <a:lnTo>
                    <a:pt x="2106781" y="11668"/>
                  </a:lnTo>
                  <a:lnTo>
                    <a:pt x="2108009" y="0"/>
                  </a:lnTo>
                  <a:close/>
                </a:path>
                <a:path w="2108200" h="2863850">
                  <a:moveTo>
                    <a:pt x="2104475" y="28575"/>
                  </a:moveTo>
                  <a:lnTo>
                    <a:pt x="2066734" y="28575"/>
                  </a:lnTo>
                  <a:lnTo>
                    <a:pt x="2093277" y="48006"/>
                  </a:lnTo>
                  <a:lnTo>
                    <a:pt x="2063289" y="61023"/>
                  </a:lnTo>
                  <a:lnTo>
                    <a:pt x="2059299" y="98602"/>
                  </a:lnTo>
                  <a:lnTo>
                    <a:pt x="2101024" y="41783"/>
                  </a:lnTo>
                  <a:lnTo>
                    <a:pt x="2104211" y="34901"/>
                  </a:lnTo>
                  <a:lnTo>
                    <a:pt x="2104475" y="28575"/>
                  </a:lnTo>
                  <a:close/>
                </a:path>
                <a:path w="2108200" h="2863850">
                  <a:moveTo>
                    <a:pt x="2082831" y="11668"/>
                  </a:moveTo>
                  <a:lnTo>
                    <a:pt x="2075993" y="14130"/>
                  </a:lnTo>
                  <a:lnTo>
                    <a:pt x="2070417" y="19176"/>
                  </a:lnTo>
                  <a:lnTo>
                    <a:pt x="2028638" y="76065"/>
                  </a:lnTo>
                  <a:lnTo>
                    <a:pt x="2063289" y="61023"/>
                  </a:lnTo>
                  <a:lnTo>
                    <a:pt x="2066734" y="28575"/>
                  </a:lnTo>
                  <a:lnTo>
                    <a:pt x="2104475" y="28575"/>
                  </a:lnTo>
                  <a:lnTo>
                    <a:pt x="2104517" y="27590"/>
                  </a:lnTo>
                  <a:lnTo>
                    <a:pt x="2102060" y="20708"/>
                  </a:lnTo>
                  <a:lnTo>
                    <a:pt x="2096960" y="15112"/>
                  </a:lnTo>
                  <a:lnTo>
                    <a:pt x="2090098" y="11943"/>
                  </a:lnTo>
                  <a:lnTo>
                    <a:pt x="2082831" y="11668"/>
                  </a:lnTo>
                  <a:close/>
                </a:path>
                <a:path w="2108200" h="2863850">
                  <a:moveTo>
                    <a:pt x="2066734" y="28575"/>
                  </a:moveTo>
                  <a:lnTo>
                    <a:pt x="2063289" y="61023"/>
                  </a:lnTo>
                  <a:lnTo>
                    <a:pt x="2093277" y="48006"/>
                  </a:lnTo>
                  <a:lnTo>
                    <a:pt x="2066734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6789947" y="2403348"/>
            <a:ext cx="171450" cy="1099185"/>
          </a:xfrm>
          <a:custGeom>
            <a:avLst/>
            <a:gdLst/>
            <a:ahLst/>
            <a:cxnLst/>
            <a:rect l="l" t="t" r="r" b="b"/>
            <a:pathLst>
              <a:path w="171450" h="1099185">
                <a:moveTo>
                  <a:pt x="23760" y="928116"/>
                </a:moveTo>
                <a:lnTo>
                  <a:pt x="14978" y="928116"/>
                </a:lnTo>
                <a:lnTo>
                  <a:pt x="9251" y="930021"/>
                </a:lnTo>
                <a:lnTo>
                  <a:pt x="3643" y="935073"/>
                </a:lnTo>
                <a:lnTo>
                  <a:pt x="488" y="941673"/>
                </a:lnTo>
                <a:lnTo>
                  <a:pt x="0" y="948987"/>
                </a:lnTo>
                <a:lnTo>
                  <a:pt x="2393" y="956182"/>
                </a:lnTo>
                <a:lnTo>
                  <a:pt x="85578" y="1098677"/>
                </a:lnTo>
                <a:lnTo>
                  <a:pt x="96550" y="1079880"/>
                </a:lnTo>
                <a:lnTo>
                  <a:pt x="85578" y="1079880"/>
                </a:lnTo>
                <a:lnTo>
                  <a:pt x="78154" y="1078386"/>
                </a:lnTo>
                <a:lnTo>
                  <a:pt x="72100" y="1074308"/>
                </a:lnTo>
                <a:lnTo>
                  <a:pt x="68022" y="1068254"/>
                </a:lnTo>
                <a:lnTo>
                  <a:pt x="66528" y="1060830"/>
                </a:lnTo>
                <a:lnTo>
                  <a:pt x="66528" y="990219"/>
                </a:lnTo>
                <a:lnTo>
                  <a:pt x="35413" y="936878"/>
                </a:lnTo>
                <a:lnTo>
                  <a:pt x="30360" y="931271"/>
                </a:lnTo>
                <a:lnTo>
                  <a:pt x="23760" y="928116"/>
                </a:lnTo>
                <a:close/>
              </a:path>
              <a:path w="171450" h="1099185">
                <a:moveTo>
                  <a:pt x="66528" y="990219"/>
                </a:moveTo>
                <a:lnTo>
                  <a:pt x="66528" y="1060830"/>
                </a:lnTo>
                <a:lnTo>
                  <a:pt x="68022" y="1068254"/>
                </a:lnTo>
                <a:lnTo>
                  <a:pt x="72100" y="1074308"/>
                </a:lnTo>
                <a:lnTo>
                  <a:pt x="78154" y="1078386"/>
                </a:lnTo>
                <a:lnTo>
                  <a:pt x="85578" y="1079880"/>
                </a:lnTo>
                <a:lnTo>
                  <a:pt x="93001" y="1078386"/>
                </a:lnTo>
                <a:lnTo>
                  <a:pt x="99056" y="1074308"/>
                </a:lnTo>
                <a:lnTo>
                  <a:pt x="103133" y="1068254"/>
                </a:lnTo>
                <a:lnTo>
                  <a:pt x="104628" y="1060830"/>
                </a:lnTo>
                <a:lnTo>
                  <a:pt x="104628" y="1051178"/>
                </a:lnTo>
                <a:lnTo>
                  <a:pt x="69068" y="1051178"/>
                </a:lnTo>
                <a:lnTo>
                  <a:pt x="85578" y="1022876"/>
                </a:lnTo>
                <a:lnTo>
                  <a:pt x="66528" y="990219"/>
                </a:lnTo>
                <a:close/>
              </a:path>
              <a:path w="171450" h="1099185">
                <a:moveTo>
                  <a:pt x="154709" y="927627"/>
                </a:moveTo>
                <a:lnTo>
                  <a:pt x="147395" y="928116"/>
                </a:lnTo>
                <a:lnTo>
                  <a:pt x="140795" y="931271"/>
                </a:lnTo>
                <a:lnTo>
                  <a:pt x="135743" y="936878"/>
                </a:lnTo>
                <a:lnTo>
                  <a:pt x="104628" y="990219"/>
                </a:lnTo>
                <a:lnTo>
                  <a:pt x="104628" y="1060830"/>
                </a:lnTo>
                <a:lnTo>
                  <a:pt x="103133" y="1068254"/>
                </a:lnTo>
                <a:lnTo>
                  <a:pt x="99056" y="1074308"/>
                </a:lnTo>
                <a:lnTo>
                  <a:pt x="93001" y="1078386"/>
                </a:lnTo>
                <a:lnTo>
                  <a:pt x="85578" y="1079880"/>
                </a:lnTo>
                <a:lnTo>
                  <a:pt x="96550" y="1079880"/>
                </a:lnTo>
                <a:lnTo>
                  <a:pt x="168763" y="956182"/>
                </a:lnTo>
                <a:lnTo>
                  <a:pt x="171156" y="948987"/>
                </a:lnTo>
                <a:lnTo>
                  <a:pt x="170668" y="941673"/>
                </a:lnTo>
                <a:lnTo>
                  <a:pt x="167513" y="935073"/>
                </a:lnTo>
                <a:lnTo>
                  <a:pt x="161905" y="930021"/>
                </a:lnTo>
                <a:lnTo>
                  <a:pt x="154709" y="927627"/>
                </a:lnTo>
                <a:close/>
              </a:path>
              <a:path w="171450" h="1099185">
                <a:moveTo>
                  <a:pt x="85578" y="1022876"/>
                </a:moveTo>
                <a:lnTo>
                  <a:pt x="69068" y="1051178"/>
                </a:lnTo>
                <a:lnTo>
                  <a:pt x="102088" y="1051178"/>
                </a:lnTo>
                <a:lnTo>
                  <a:pt x="85578" y="1022876"/>
                </a:lnTo>
                <a:close/>
              </a:path>
              <a:path w="171450" h="1099185">
                <a:moveTo>
                  <a:pt x="104628" y="990219"/>
                </a:moveTo>
                <a:lnTo>
                  <a:pt x="85578" y="1022876"/>
                </a:lnTo>
                <a:lnTo>
                  <a:pt x="102088" y="1051178"/>
                </a:lnTo>
                <a:lnTo>
                  <a:pt x="104628" y="1051178"/>
                </a:lnTo>
                <a:lnTo>
                  <a:pt x="104628" y="990219"/>
                </a:lnTo>
                <a:close/>
              </a:path>
              <a:path w="171450" h="1099185">
                <a:moveTo>
                  <a:pt x="85578" y="0"/>
                </a:moveTo>
                <a:lnTo>
                  <a:pt x="78154" y="1494"/>
                </a:lnTo>
                <a:lnTo>
                  <a:pt x="72100" y="5572"/>
                </a:lnTo>
                <a:lnTo>
                  <a:pt x="68022" y="11626"/>
                </a:lnTo>
                <a:lnTo>
                  <a:pt x="66528" y="19050"/>
                </a:lnTo>
                <a:lnTo>
                  <a:pt x="66528" y="990219"/>
                </a:lnTo>
                <a:lnTo>
                  <a:pt x="85578" y="1022876"/>
                </a:lnTo>
                <a:lnTo>
                  <a:pt x="104628" y="990219"/>
                </a:lnTo>
                <a:lnTo>
                  <a:pt x="104628" y="19050"/>
                </a:lnTo>
                <a:lnTo>
                  <a:pt x="103133" y="11626"/>
                </a:lnTo>
                <a:lnTo>
                  <a:pt x="99056" y="5572"/>
                </a:lnTo>
                <a:lnTo>
                  <a:pt x="93001" y="1494"/>
                </a:lnTo>
                <a:lnTo>
                  <a:pt x="85578" y="0"/>
                </a:lnTo>
                <a:close/>
              </a:path>
              <a:path w="171450" h="1099185">
                <a:moveTo>
                  <a:pt x="16446" y="927627"/>
                </a:moveTo>
                <a:lnTo>
                  <a:pt x="23760" y="928116"/>
                </a:lnTo>
                <a:lnTo>
                  <a:pt x="14978" y="928116"/>
                </a:lnTo>
                <a:lnTo>
                  <a:pt x="16446" y="9276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7540"/>
            <a:ext cx="659574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3493B9"/>
                </a:solidFill>
                <a:latin typeface="Trebuchet MS"/>
                <a:cs typeface="Trebuchet MS"/>
              </a:rPr>
              <a:t>Reconstitution</a:t>
            </a:r>
            <a:r>
              <a:rPr sz="3200" spc="-1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de</a:t>
            </a:r>
            <a:r>
              <a:rPr sz="3200" spc="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la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succession </a:t>
            </a:r>
            <a:r>
              <a:rPr sz="3200" spc="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verticale 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des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roches au niveau de la </a:t>
            </a:r>
            <a:r>
              <a:rPr sz="3200" spc="-9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rebuchet MS"/>
                <a:cs typeface="Trebuchet MS"/>
              </a:rPr>
              <a:t>dorsale 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Atlantique 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et de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la 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dorsale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Trebuchet MS"/>
                <a:cs typeface="Trebuchet MS"/>
              </a:rPr>
              <a:t>est-Pacifique.</a:t>
            </a:r>
            <a:endParaRPr sz="320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596" y="2276855"/>
            <a:ext cx="5039867" cy="40325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5BD0F75-5CA9-42E2-9720-096871FFD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0" y="785794"/>
            <a:ext cx="8760822" cy="49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38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49908"/>
            <a:ext cx="7887334" cy="5808345"/>
            <a:chOff x="0" y="1049908"/>
            <a:chExt cx="7887334" cy="5808345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59" y="1615439"/>
              <a:ext cx="1254760" cy="3846829"/>
            </a:xfrm>
            <a:custGeom>
              <a:avLst/>
              <a:gdLst/>
              <a:ahLst/>
              <a:cxnLst/>
              <a:rect l="l" t="t" r="r" b="b"/>
              <a:pathLst>
                <a:path w="1254760" h="3846829">
                  <a:moveTo>
                    <a:pt x="1254252" y="0"/>
                  </a:moveTo>
                  <a:lnTo>
                    <a:pt x="0" y="0"/>
                  </a:lnTo>
                  <a:lnTo>
                    <a:pt x="0" y="3846576"/>
                  </a:lnTo>
                  <a:lnTo>
                    <a:pt x="1254252" y="3846576"/>
                  </a:lnTo>
                  <a:lnTo>
                    <a:pt x="12542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1615439"/>
              <a:ext cx="1254760" cy="3846829"/>
            </a:xfrm>
            <a:custGeom>
              <a:avLst/>
              <a:gdLst/>
              <a:ahLst/>
              <a:cxnLst/>
              <a:rect l="l" t="t" r="r" b="b"/>
              <a:pathLst>
                <a:path w="1254760" h="3846829">
                  <a:moveTo>
                    <a:pt x="0" y="3846576"/>
                  </a:moveTo>
                  <a:lnTo>
                    <a:pt x="1254252" y="3846576"/>
                  </a:lnTo>
                  <a:lnTo>
                    <a:pt x="1254252" y="0"/>
                  </a:lnTo>
                  <a:lnTo>
                    <a:pt x="0" y="0"/>
                  </a:lnTo>
                  <a:lnTo>
                    <a:pt x="0" y="384657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4188" y="1615439"/>
              <a:ext cx="6379845" cy="923925"/>
            </a:xfrm>
            <a:custGeom>
              <a:avLst/>
              <a:gdLst/>
              <a:ahLst/>
              <a:cxnLst/>
              <a:rect l="l" t="t" r="r" b="b"/>
              <a:pathLst>
                <a:path w="6379845" h="923925">
                  <a:moveTo>
                    <a:pt x="6379464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6379464" y="923543"/>
                  </a:lnTo>
                  <a:lnTo>
                    <a:pt x="6379464" y="0"/>
                  </a:lnTo>
                  <a:close/>
                </a:path>
              </a:pathLst>
            </a:custGeom>
            <a:solidFill>
              <a:srgbClr val="AA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4188" y="1615439"/>
              <a:ext cx="6379845" cy="923925"/>
            </a:xfrm>
            <a:custGeom>
              <a:avLst/>
              <a:gdLst/>
              <a:ahLst/>
              <a:cxnLst/>
              <a:rect l="l" t="t" r="r" b="b"/>
              <a:pathLst>
                <a:path w="6379845" h="923925">
                  <a:moveTo>
                    <a:pt x="0" y="923543"/>
                  </a:moveTo>
                  <a:lnTo>
                    <a:pt x="6379464" y="923543"/>
                  </a:lnTo>
                  <a:lnTo>
                    <a:pt x="6379464" y="0"/>
                  </a:lnTo>
                  <a:lnTo>
                    <a:pt x="0" y="0"/>
                  </a:lnTo>
                  <a:lnTo>
                    <a:pt x="0" y="923543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4188" y="2538983"/>
              <a:ext cx="6379845" cy="657225"/>
            </a:xfrm>
            <a:custGeom>
              <a:avLst/>
              <a:gdLst/>
              <a:ahLst/>
              <a:cxnLst/>
              <a:rect l="l" t="t" r="r" b="b"/>
              <a:pathLst>
                <a:path w="6379845" h="657225">
                  <a:moveTo>
                    <a:pt x="6379464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6379464" y="656844"/>
                  </a:lnTo>
                  <a:lnTo>
                    <a:pt x="6379464" y="0"/>
                  </a:lnTo>
                  <a:close/>
                </a:path>
              </a:pathLst>
            </a:custGeom>
            <a:solidFill>
              <a:srgbClr val="FFFF0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4188" y="2538983"/>
              <a:ext cx="6379845" cy="657225"/>
            </a:xfrm>
            <a:custGeom>
              <a:avLst/>
              <a:gdLst/>
              <a:ahLst/>
              <a:cxnLst/>
              <a:rect l="l" t="t" r="r" b="b"/>
              <a:pathLst>
                <a:path w="6379845" h="657225">
                  <a:moveTo>
                    <a:pt x="0" y="656844"/>
                  </a:moveTo>
                  <a:lnTo>
                    <a:pt x="6379464" y="656844"/>
                  </a:lnTo>
                  <a:lnTo>
                    <a:pt x="6379464" y="0"/>
                  </a:lnTo>
                  <a:lnTo>
                    <a:pt x="0" y="0"/>
                  </a:lnTo>
                  <a:lnTo>
                    <a:pt x="0" y="65684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04188" y="3195827"/>
              <a:ext cx="6379845" cy="1007744"/>
            </a:xfrm>
            <a:custGeom>
              <a:avLst/>
              <a:gdLst/>
              <a:ahLst/>
              <a:cxnLst/>
              <a:rect l="l" t="t" r="r" b="b"/>
              <a:pathLst>
                <a:path w="6379845" h="1007745">
                  <a:moveTo>
                    <a:pt x="6379464" y="0"/>
                  </a:moveTo>
                  <a:lnTo>
                    <a:pt x="0" y="0"/>
                  </a:lnTo>
                  <a:lnTo>
                    <a:pt x="0" y="1007364"/>
                  </a:lnTo>
                  <a:lnTo>
                    <a:pt x="6379464" y="1007364"/>
                  </a:lnTo>
                  <a:lnTo>
                    <a:pt x="6379464" y="0"/>
                  </a:lnTo>
                  <a:close/>
                </a:path>
              </a:pathLst>
            </a:custGeom>
            <a:solidFill>
              <a:srgbClr val="FFFF99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4188" y="3195827"/>
              <a:ext cx="6379845" cy="1007744"/>
            </a:xfrm>
            <a:custGeom>
              <a:avLst/>
              <a:gdLst/>
              <a:ahLst/>
              <a:cxnLst/>
              <a:rect l="l" t="t" r="r" b="b"/>
              <a:pathLst>
                <a:path w="6379845" h="1007745">
                  <a:moveTo>
                    <a:pt x="0" y="1007364"/>
                  </a:moveTo>
                  <a:lnTo>
                    <a:pt x="6379464" y="1007364"/>
                  </a:lnTo>
                  <a:lnTo>
                    <a:pt x="6379464" y="0"/>
                  </a:lnTo>
                  <a:lnTo>
                    <a:pt x="0" y="0"/>
                  </a:lnTo>
                  <a:lnTo>
                    <a:pt x="0" y="100736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4188" y="4203191"/>
              <a:ext cx="6379845" cy="1259205"/>
            </a:xfrm>
            <a:custGeom>
              <a:avLst/>
              <a:gdLst/>
              <a:ahLst/>
              <a:cxnLst/>
              <a:rect l="l" t="t" r="r" b="b"/>
              <a:pathLst>
                <a:path w="6379845" h="1259204">
                  <a:moveTo>
                    <a:pt x="6379464" y="0"/>
                  </a:moveTo>
                  <a:lnTo>
                    <a:pt x="0" y="0"/>
                  </a:lnTo>
                  <a:lnTo>
                    <a:pt x="0" y="1258824"/>
                  </a:lnTo>
                  <a:lnTo>
                    <a:pt x="6379464" y="1258824"/>
                  </a:lnTo>
                  <a:lnTo>
                    <a:pt x="6379464" y="0"/>
                  </a:lnTo>
                  <a:close/>
                </a:path>
              </a:pathLst>
            </a:custGeom>
            <a:solidFill>
              <a:srgbClr val="FF99CC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459" y="1053083"/>
              <a:ext cx="7632700" cy="4409440"/>
            </a:xfrm>
            <a:custGeom>
              <a:avLst/>
              <a:gdLst/>
              <a:ahLst/>
              <a:cxnLst/>
              <a:rect l="l" t="t" r="r" b="b"/>
              <a:pathLst>
                <a:path w="7632700" h="4409440">
                  <a:moveTo>
                    <a:pt x="1252728" y="4408932"/>
                  </a:moveTo>
                  <a:lnTo>
                    <a:pt x="7632192" y="4408932"/>
                  </a:lnTo>
                  <a:lnTo>
                    <a:pt x="7632192" y="3150108"/>
                  </a:lnTo>
                  <a:lnTo>
                    <a:pt x="1252728" y="3150108"/>
                  </a:lnTo>
                  <a:lnTo>
                    <a:pt x="1252728" y="4408932"/>
                  </a:lnTo>
                  <a:close/>
                </a:path>
                <a:path w="7632700" h="4409440">
                  <a:moveTo>
                    <a:pt x="0" y="562356"/>
                  </a:moveTo>
                  <a:lnTo>
                    <a:pt x="1251204" y="562356"/>
                  </a:lnTo>
                  <a:lnTo>
                    <a:pt x="1251204" y="0"/>
                  </a:lnTo>
                  <a:lnTo>
                    <a:pt x="0" y="0"/>
                  </a:lnTo>
                  <a:lnTo>
                    <a:pt x="0" y="56235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9219" y="2299716"/>
              <a:ext cx="123825" cy="2554605"/>
            </a:xfrm>
            <a:custGeom>
              <a:avLst/>
              <a:gdLst/>
              <a:ahLst/>
              <a:cxnLst/>
              <a:rect l="l" t="t" r="r" b="b"/>
              <a:pathLst>
                <a:path w="123825" h="2554604">
                  <a:moveTo>
                    <a:pt x="123443" y="2554224"/>
                  </a:moveTo>
                  <a:lnTo>
                    <a:pt x="0" y="2554224"/>
                  </a:lnTo>
                </a:path>
                <a:path w="123825" h="2554604">
                  <a:moveTo>
                    <a:pt x="123443" y="1281684"/>
                  </a:moveTo>
                  <a:lnTo>
                    <a:pt x="0" y="1281684"/>
                  </a:lnTo>
                </a:path>
                <a:path w="123825" h="2554604">
                  <a:moveTo>
                    <a:pt x="1234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2663" y="1053083"/>
              <a:ext cx="6369050" cy="562610"/>
            </a:xfrm>
            <a:custGeom>
              <a:avLst/>
              <a:gdLst/>
              <a:ahLst/>
              <a:cxnLst/>
              <a:rect l="l" t="t" r="r" b="b"/>
              <a:pathLst>
                <a:path w="6369050" h="562610">
                  <a:moveTo>
                    <a:pt x="6368795" y="0"/>
                  </a:moveTo>
                  <a:lnTo>
                    <a:pt x="0" y="0"/>
                  </a:lnTo>
                  <a:lnTo>
                    <a:pt x="0" y="562356"/>
                  </a:lnTo>
                  <a:lnTo>
                    <a:pt x="6368795" y="562356"/>
                  </a:lnTo>
                  <a:lnTo>
                    <a:pt x="6368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02663" y="1053083"/>
              <a:ext cx="6369050" cy="562610"/>
            </a:xfrm>
            <a:custGeom>
              <a:avLst/>
              <a:gdLst/>
              <a:ahLst/>
              <a:cxnLst/>
              <a:rect l="l" t="t" r="r" b="b"/>
              <a:pathLst>
                <a:path w="6369050" h="562610">
                  <a:moveTo>
                    <a:pt x="0" y="562356"/>
                  </a:moveTo>
                  <a:lnTo>
                    <a:pt x="6368795" y="562356"/>
                  </a:lnTo>
                  <a:lnTo>
                    <a:pt x="6368795" y="0"/>
                  </a:lnTo>
                  <a:lnTo>
                    <a:pt x="0" y="0"/>
                  </a:lnTo>
                  <a:lnTo>
                    <a:pt x="0" y="56235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18" name="object 18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58876" y="1035558"/>
            <a:ext cx="6230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6520" algn="l"/>
              </a:tabLst>
            </a:pPr>
            <a:r>
              <a:rPr sz="1600" b="1" spc="-15" dirty="0">
                <a:latin typeface="Arial"/>
                <a:cs typeface="Arial"/>
              </a:rPr>
              <a:t>Température	</a:t>
            </a:r>
            <a:r>
              <a:rPr sz="1600" b="1" spc="-5" dirty="0">
                <a:latin typeface="Arial"/>
                <a:cs typeface="Arial"/>
              </a:rPr>
              <a:t>Ordre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cristallisation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minéraux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868284" y="1049908"/>
            <a:ext cx="908685" cy="568960"/>
            <a:chOff x="7868284" y="1049908"/>
            <a:chExt cx="908685" cy="568960"/>
          </a:xfrm>
        </p:grpSpPr>
        <p:sp>
          <p:nvSpPr>
            <p:cNvPr id="28" name="object 28"/>
            <p:cNvSpPr/>
            <p:nvPr/>
          </p:nvSpPr>
          <p:spPr>
            <a:xfrm>
              <a:off x="7871459" y="1053083"/>
              <a:ext cx="902335" cy="562610"/>
            </a:xfrm>
            <a:custGeom>
              <a:avLst/>
              <a:gdLst/>
              <a:ahLst/>
              <a:cxnLst/>
              <a:rect l="l" t="t" r="r" b="b"/>
              <a:pathLst>
                <a:path w="902334" h="562610">
                  <a:moveTo>
                    <a:pt x="902207" y="0"/>
                  </a:moveTo>
                  <a:lnTo>
                    <a:pt x="0" y="0"/>
                  </a:lnTo>
                  <a:lnTo>
                    <a:pt x="0" y="562356"/>
                  </a:lnTo>
                  <a:lnTo>
                    <a:pt x="902207" y="562356"/>
                  </a:lnTo>
                  <a:lnTo>
                    <a:pt x="902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71459" y="1053083"/>
              <a:ext cx="902335" cy="562610"/>
            </a:xfrm>
            <a:custGeom>
              <a:avLst/>
              <a:gdLst/>
              <a:ahLst/>
              <a:cxnLst/>
              <a:rect l="l" t="t" r="r" b="b"/>
              <a:pathLst>
                <a:path w="902334" h="562610">
                  <a:moveTo>
                    <a:pt x="0" y="562356"/>
                  </a:moveTo>
                  <a:lnTo>
                    <a:pt x="902207" y="562356"/>
                  </a:lnTo>
                  <a:lnTo>
                    <a:pt x="902207" y="0"/>
                  </a:lnTo>
                  <a:lnTo>
                    <a:pt x="0" y="0"/>
                  </a:lnTo>
                  <a:lnTo>
                    <a:pt x="0" y="56235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910830" y="1035558"/>
            <a:ext cx="82676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Teneur 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silice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869808" y="1612264"/>
            <a:ext cx="907415" cy="3853179"/>
            <a:chOff x="7869808" y="1612264"/>
            <a:chExt cx="907415" cy="3853179"/>
          </a:xfrm>
        </p:grpSpPr>
        <p:sp>
          <p:nvSpPr>
            <p:cNvPr id="32" name="object 32"/>
            <p:cNvSpPr/>
            <p:nvPr/>
          </p:nvSpPr>
          <p:spPr>
            <a:xfrm>
              <a:off x="7872983" y="1615439"/>
              <a:ext cx="901065" cy="3846829"/>
            </a:xfrm>
            <a:custGeom>
              <a:avLst/>
              <a:gdLst/>
              <a:ahLst/>
              <a:cxnLst/>
              <a:rect l="l" t="t" r="r" b="b"/>
              <a:pathLst>
                <a:path w="901065" h="3846829">
                  <a:moveTo>
                    <a:pt x="900683" y="0"/>
                  </a:moveTo>
                  <a:lnTo>
                    <a:pt x="0" y="0"/>
                  </a:lnTo>
                  <a:lnTo>
                    <a:pt x="0" y="3846576"/>
                  </a:lnTo>
                  <a:lnTo>
                    <a:pt x="900683" y="3846576"/>
                  </a:lnTo>
                  <a:lnTo>
                    <a:pt x="900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72983" y="1615439"/>
              <a:ext cx="901065" cy="3846829"/>
            </a:xfrm>
            <a:custGeom>
              <a:avLst/>
              <a:gdLst/>
              <a:ahLst/>
              <a:cxnLst/>
              <a:rect l="l" t="t" r="r" b="b"/>
              <a:pathLst>
                <a:path w="901065" h="3846829">
                  <a:moveTo>
                    <a:pt x="0" y="3846576"/>
                  </a:moveTo>
                  <a:lnTo>
                    <a:pt x="900683" y="3846576"/>
                  </a:lnTo>
                  <a:lnTo>
                    <a:pt x="900683" y="0"/>
                  </a:lnTo>
                  <a:lnTo>
                    <a:pt x="0" y="0"/>
                  </a:lnTo>
                  <a:lnTo>
                    <a:pt x="0" y="3846576"/>
                  </a:lnTo>
                  <a:close/>
                </a:path>
                <a:path w="901065" h="3846829">
                  <a:moveTo>
                    <a:pt x="121920" y="498348"/>
                  </a:moveTo>
                  <a:lnTo>
                    <a:pt x="601979" y="498348"/>
                  </a:lnTo>
                  <a:lnTo>
                    <a:pt x="601979" y="254508"/>
                  </a:lnTo>
                  <a:lnTo>
                    <a:pt x="121920" y="254508"/>
                  </a:lnTo>
                  <a:lnTo>
                    <a:pt x="121920" y="49834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022717" y="1852929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45%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865109" y="1991614"/>
            <a:ext cx="613410" cy="3306445"/>
            <a:chOff x="7865109" y="1991614"/>
            <a:chExt cx="613410" cy="3306445"/>
          </a:xfrm>
        </p:grpSpPr>
        <p:sp>
          <p:nvSpPr>
            <p:cNvPr id="36" name="object 36"/>
            <p:cNvSpPr/>
            <p:nvPr/>
          </p:nvSpPr>
          <p:spPr>
            <a:xfrm>
              <a:off x="7871459" y="1997964"/>
              <a:ext cx="123825" cy="3177540"/>
            </a:xfrm>
            <a:custGeom>
              <a:avLst/>
              <a:gdLst/>
              <a:ahLst/>
              <a:cxnLst/>
              <a:rect l="l" t="t" r="r" b="b"/>
              <a:pathLst>
                <a:path w="123825" h="3177540">
                  <a:moveTo>
                    <a:pt x="123444" y="3177540"/>
                  </a:moveTo>
                  <a:lnTo>
                    <a:pt x="1524" y="3177540"/>
                  </a:lnTo>
                </a:path>
                <a:path w="123825" h="3177540">
                  <a:moveTo>
                    <a:pt x="1234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94903" y="5050536"/>
              <a:ext cx="480059" cy="243840"/>
            </a:xfrm>
            <a:custGeom>
              <a:avLst/>
              <a:gdLst/>
              <a:ahLst/>
              <a:cxnLst/>
              <a:rect l="l" t="t" r="r" b="b"/>
              <a:pathLst>
                <a:path w="480059" h="243839">
                  <a:moveTo>
                    <a:pt x="0" y="243839"/>
                  </a:moveTo>
                  <a:lnTo>
                    <a:pt x="480059" y="243839"/>
                  </a:lnTo>
                  <a:lnTo>
                    <a:pt x="480059" y="0"/>
                  </a:lnTo>
                  <a:lnTo>
                    <a:pt x="0" y="0"/>
                  </a:lnTo>
                  <a:lnTo>
                    <a:pt x="0" y="24383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022717" y="5034533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75%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74028" y="2683891"/>
            <a:ext cx="934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</a:t>
            </a:r>
            <a:r>
              <a:rPr sz="1600" b="1" spc="-40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roxène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429755" y="2128901"/>
            <a:ext cx="679450" cy="1144905"/>
          </a:xfrm>
          <a:custGeom>
            <a:avLst/>
            <a:gdLst/>
            <a:ahLst/>
            <a:cxnLst/>
            <a:rect l="l" t="t" r="r" b="b"/>
            <a:pathLst>
              <a:path w="679450" h="1144904">
                <a:moveTo>
                  <a:pt x="5969" y="1059688"/>
                </a:moveTo>
                <a:lnTo>
                  <a:pt x="0" y="1144651"/>
                </a:lnTo>
                <a:lnTo>
                  <a:pt x="71501" y="1098423"/>
                </a:lnTo>
                <a:lnTo>
                  <a:pt x="62691" y="1093215"/>
                </a:lnTo>
                <a:lnTo>
                  <a:pt x="37719" y="1093215"/>
                </a:lnTo>
                <a:lnTo>
                  <a:pt x="26797" y="1086739"/>
                </a:lnTo>
                <a:lnTo>
                  <a:pt x="33246" y="1075811"/>
                </a:lnTo>
                <a:lnTo>
                  <a:pt x="5969" y="1059688"/>
                </a:lnTo>
                <a:close/>
              </a:path>
              <a:path w="679450" h="1144904">
                <a:moveTo>
                  <a:pt x="33246" y="1075811"/>
                </a:moveTo>
                <a:lnTo>
                  <a:pt x="26797" y="1086739"/>
                </a:lnTo>
                <a:lnTo>
                  <a:pt x="37719" y="1093215"/>
                </a:lnTo>
                <a:lnTo>
                  <a:pt x="44176" y="1082272"/>
                </a:lnTo>
                <a:lnTo>
                  <a:pt x="33246" y="1075811"/>
                </a:lnTo>
                <a:close/>
              </a:path>
              <a:path w="679450" h="1144904">
                <a:moveTo>
                  <a:pt x="44176" y="1082272"/>
                </a:moveTo>
                <a:lnTo>
                  <a:pt x="37719" y="1093215"/>
                </a:lnTo>
                <a:lnTo>
                  <a:pt x="62691" y="1093215"/>
                </a:lnTo>
                <a:lnTo>
                  <a:pt x="44176" y="1082272"/>
                </a:lnTo>
                <a:close/>
              </a:path>
              <a:path w="679450" h="1144904">
                <a:moveTo>
                  <a:pt x="668147" y="0"/>
                </a:moveTo>
                <a:lnTo>
                  <a:pt x="33246" y="1075811"/>
                </a:lnTo>
                <a:lnTo>
                  <a:pt x="44176" y="1082272"/>
                </a:lnTo>
                <a:lnTo>
                  <a:pt x="679069" y="6350"/>
                </a:lnTo>
                <a:lnTo>
                  <a:pt x="668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110476" y="1799920"/>
            <a:ext cx="697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li</a:t>
            </a:r>
            <a:r>
              <a:rPr sz="1600" b="1" spc="-35" dirty="0">
                <a:latin typeface="Arial"/>
                <a:cs typeface="Arial"/>
              </a:rPr>
              <a:t>v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668011" y="1721866"/>
            <a:ext cx="2930525" cy="3587750"/>
            <a:chOff x="4668011" y="1721866"/>
            <a:chExt cx="2930525" cy="3587750"/>
          </a:xfrm>
        </p:grpSpPr>
        <p:sp>
          <p:nvSpPr>
            <p:cNvPr id="43" name="object 43"/>
            <p:cNvSpPr/>
            <p:nvPr/>
          </p:nvSpPr>
          <p:spPr>
            <a:xfrm>
              <a:off x="7060691" y="1721866"/>
              <a:ext cx="537845" cy="885825"/>
            </a:xfrm>
            <a:custGeom>
              <a:avLst/>
              <a:gdLst/>
              <a:ahLst/>
              <a:cxnLst/>
              <a:rect l="l" t="t" r="r" b="b"/>
              <a:pathLst>
                <a:path w="537845" h="885825">
                  <a:moveTo>
                    <a:pt x="6730" y="800735"/>
                  </a:moveTo>
                  <a:lnTo>
                    <a:pt x="0" y="885698"/>
                  </a:lnTo>
                  <a:lnTo>
                    <a:pt x="72008" y="840105"/>
                  </a:lnTo>
                  <a:lnTo>
                    <a:pt x="62954" y="834644"/>
                  </a:lnTo>
                  <a:lnTo>
                    <a:pt x="38226" y="834644"/>
                  </a:lnTo>
                  <a:lnTo>
                    <a:pt x="27304" y="828039"/>
                  </a:lnTo>
                  <a:lnTo>
                    <a:pt x="33890" y="817115"/>
                  </a:lnTo>
                  <a:lnTo>
                    <a:pt x="6730" y="800735"/>
                  </a:lnTo>
                  <a:close/>
                </a:path>
                <a:path w="537845" h="885825">
                  <a:moveTo>
                    <a:pt x="33890" y="817115"/>
                  </a:moveTo>
                  <a:lnTo>
                    <a:pt x="27304" y="828039"/>
                  </a:lnTo>
                  <a:lnTo>
                    <a:pt x="38226" y="834644"/>
                  </a:lnTo>
                  <a:lnTo>
                    <a:pt x="44819" y="823706"/>
                  </a:lnTo>
                  <a:lnTo>
                    <a:pt x="33890" y="817115"/>
                  </a:lnTo>
                  <a:close/>
                </a:path>
                <a:path w="537845" h="885825">
                  <a:moveTo>
                    <a:pt x="44819" y="823706"/>
                  </a:moveTo>
                  <a:lnTo>
                    <a:pt x="38226" y="834644"/>
                  </a:lnTo>
                  <a:lnTo>
                    <a:pt x="62954" y="834644"/>
                  </a:lnTo>
                  <a:lnTo>
                    <a:pt x="44819" y="823706"/>
                  </a:lnTo>
                  <a:close/>
                </a:path>
                <a:path w="537845" h="885825">
                  <a:moveTo>
                    <a:pt x="526414" y="0"/>
                  </a:moveTo>
                  <a:lnTo>
                    <a:pt x="33890" y="817115"/>
                  </a:lnTo>
                  <a:lnTo>
                    <a:pt x="44819" y="823706"/>
                  </a:lnTo>
                  <a:lnTo>
                    <a:pt x="537336" y="6604"/>
                  </a:lnTo>
                  <a:lnTo>
                    <a:pt x="526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68011" y="3374008"/>
              <a:ext cx="1124585" cy="1936114"/>
            </a:xfrm>
            <a:custGeom>
              <a:avLst/>
              <a:gdLst/>
              <a:ahLst/>
              <a:cxnLst/>
              <a:rect l="l" t="t" r="r" b="b"/>
              <a:pathLst>
                <a:path w="1124585" h="1936114">
                  <a:moveTo>
                    <a:pt x="5207" y="1850516"/>
                  </a:moveTo>
                  <a:lnTo>
                    <a:pt x="0" y="1935606"/>
                  </a:lnTo>
                  <a:lnTo>
                    <a:pt x="71120" y="1888743"/>
                  </a:lnTo>
                  <a:lnTo>
                    <a:pt x="62579" y="1883790"/>
                  </a:lnTo>
                  <a:lnTo>
                    <a:pt x="37337" y="1883790"/>
                  </a:lnTo>
                  <a:lnTo>
                    <a:pt x="26288" y="1877440"/>
                  </a:lnTo>
                  <a:lnTo>
                    <a:pt x="32658" y="1866437"/>
                  </a:lnTo>
                  <a:lnTo>
                    <a:pt x="5207" y="1850516"/>
                  </a:lnTo>
                  <a:close/>
                </a:path>
                <a:path w="1124585" h="1936114">
                  <a:moveTo>
                    <a:pt x="32658" y="1866437"/>
                  </a:moveTo>
                  <a:lnTo>
                    <a:pt x="26288" y="1877440"/>
                  </a:lnTo>
                  <a:lnTo>
                    <a:pt x="37337" y="1883790"/>
                  </a:lnTo>
                  <a:lnTo>
                    <a:pt x="43682" y="1872831"/>
                  </a:lnTo>
                  <a:lnTo>
                    <a:pt x="32658" y="1866437"/>
                  </a:lnTo>
                  <a:close/>
                </a:path>
                <a:path w="1124585" h="1936114">
                  <a:moveTo>
                    <a:pt x="43682" y="1872831"/>
                  </a:moveTo>
                  <a:lnTo>
                    <a:pt x="37337" y="1883790"/>
                  </a:lnTo>
                  <a:lnTo>
                    <a:pt x="62579" y="1883790"/>
                  </a:lnTo>
                  <a:lnTo>
                    <a:pt x="43682" y="1872831"/>
                  </a:lnTo>
                  <a:close/>
                </a:path>
                <a:path w="1124585" h="1936114">
                  <a:moveTo>
                    <a:pt x="1113154" y="0"/>
                  </a:moveTo>
                  <a:lnTo>
                    <a:pt x="32658" y="1866437"/>
                  </a:lnTo>
                  <a:lnTo>
                    <a:pt x="43682" y="1872831"/>
                  </a:lnTo>
                  <a:lnTo>
                    <a:pt x="1124077" y="6350"/>
                  </a:lnTo>
                  <a:lnTo>
                    <a:pt x="111315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143505" y="3268217"/>
            <a:ext cx="1242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Feldspaths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plagioclases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84147" y="2612898"/>
            <a:ext cx="284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83307" y="5117414"/>
            <a:ext cx="284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84071" y="2676017"/>
            <a:ext cx="1503680" cy="2633980"/>
          </a:xfrm>
          <a:custGeom>
            <a:avLst/>
            <a:gdLst/>
            <a:ahLst/>
            <a:cxnLst/>
            <a:rect l="l" t="t" r="r" b="b"/>
            <a:pathLst>
              <a:path w="1503680" h="2633979">
                <a:moveTo>
                  <a:pt x="1460318" y="2570506"/>
                </a:moveTo>
                <a:lnTo>
                  <a:pt x="1432686" y="2586228"/>
                </a:lnTo>
                <a:lnTo>
                  <a:pt x="1503553" y="2633599"/>
                </a:lnTo>
                <a:lnTo>
                  <a:pt x="1500755" y="2581529"/>
                </a:lnTo>
                <a:lnTo>
                  <a:pt x="1466596" y="2581529"/>
                </a:lnTo>
                <a:lnTo>
                  <a:pt x="1460318" y="2570506"/>
                </a:lnTo>
                <a:close/>
              </a:path>
              <a:path w="1503680" h="2633979">
                <a:moveTo>
                  <a:pt x="1471340" y="2564235"/>
                </a:moveTo>
                <a:lnTo>
                  <a:pt x="1460318" y="2570506"/>
                </a:lnTo>
                <a:lnTo>
                  <a:pt x="1466596" y="2581529"/>
                </a:lnTo>
                <a:lnTo>
                  <a:pt x="1477645" y="2575306"/>
                </a:lnTo>
                <a:lnTo>
                  <a:pt x="1471340" y="2564235"/>
                </a:lnTo>
                <a:close/>
              </a:path>
              <a:path w="1503680" h="2633979">
                <a:moveTo>
                  <a:pt x="1498980" y="2548509"/>
                </a:moveTo>
                <a:lnTo>
                  <a:pt x="1471340" y="2564235"/>
                </a:lnTo>
                <a:lnTo>
                  <a:pt x="1477645" y="2575306"/>
                </a:lnTo>
                <a:lnTo>
                  <a:pt x="1466596" y="2581529"/>
                </a:lnTo>
                <a:lnTo>
                  <a:pt x="1500755" y="2581529"/>
                </a:lnTo>
                <a:lnTo>
                  <a:pt x="1498980" y="2548509"/>
                </a:lnTo>
                <a:close/>
              </a:path>
              <a:path w="1503680" h="2633979">
                <a:moveTo>
                  <a:pt x="10921" y="0"/>
                </a:moveTo>
                <a:lnTo>
                  <a:pt x="0" y="6350"/>
                </a:lnTo>
                <a:lnTo>
                  <a:pt x="1460318" y="2570506"/>
                </a:lnTo>
                <a:lnTo>
                  <a:pt x="1471340" y="2564235"/>
                </a:lnTo>
                <a:lnTo>
                  <a:pt x="10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278884" y="4746497"/>
            <a:ext cx="666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800000"/>
                </a:solidFill>
                <a:latin typeface="Arial"/>
                <a:cs typeface="Arial"/>
              </a:rPr>
              <a:t>Q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uartz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332732" y="3640582"/>
            <a:ext cx="985519" cy="1640205"/>
          </a:xfrm>
          <a:custGeom>
            <a:avLst/>
            <a:gdLst/>
            <a:ahLst/>
            <a:cxnLst/>
            <a:rect l="l" t="t" r="r" b="b"/>
            <a:pathLst>
              <a:path w="985520" h="1640204">
                <a:moveTo>
                  <a:pt x="6476" y="1555115"/>
                </a:moveTo>
                <a:lnTo>
                  <a:pt x="0" y="1640078"/>
                </a:lnTo>
                <a:lnTo>
                  <a:pt x="71881" y="1594231"/>
                </a:lnTo>
                <a:lnTo>
                  <a:pt x="62963" y="1588897"/>
                </a:lnTo>
                <a:lnTo>
                  <a:pt x="38100" y="1588897"/>
                </a:lnTo>
                <a:lnTo>
                  <a:pt x="27177" y="1582293"/>
                </a:lnTo>
                <a:lnTo>
                  <a:pt x="33701" y="1571396"/>
                </a:lnTo>
                <a:lnTo>
                  <a:pt x="6476" y="1555115"/>
                </a:lnTo>
                <a:close/>
              </a:path>
              <a:path w="985520" h="1640204">
                <a:moveTo>
                  <a:pt x="33701" y="1571396"/>
                </a:moveTo>
                <a:lnTo>
                  <a:pt x="27177" y="1582293"/>
                </a:lnTo>
                <a:lnTo>
                  <a:pt x="38100" y="1588897"/>
                </a:lnTo>
                <a:lnTo>
                  <a:pt x="44655" y="1577947"/>
                </a:lnTo>
                <a:lnTo>
                  <a:pt x="33701" y="1571396"/>
                </a:lnTo>
                <a:close/>
              </a:path>
              <a:path w="985520" h="1640204">
                <a:moveTo>
                  <a:pt x="44655" y="1577947"/>
                </a:moveTo>
                <a:lnTo>
                  <a:pt x="38100" y="1588897"/>
                </a:lnTo>
                <a:lnTo>
                  <a:pt x="62963" y="1588897"/>
                </a:lnTo>
                <a:lnTo>
                  <a:pt x="44655" y="1577947"/>
                </a:lnTo>
                <a:close/>
              </a:path>
              <a:path w="985520" h="1640204">
                <a:moveTo>
                  <a:pt x="974470" y="0"/>
                </a:moveTo>
                <a:lnTo>
                  <a:pt x="33701" y="1571396"/>
                </a:lnTo>
                <a:lnTo>
                  <a:pt x="44655" y="1577947"/>
                </a:lnTo>
                <a:lnTo>
                  <a:pt x="985392" y="6604"/>
                </a:lnTo>
                <a:lnTo>
                  <a:pt x="97447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829939" y="3742461"/>
            <a:ext cx="2110105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7135">
              <a:lnSpc>
                <a:spcPct val="1581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Biotite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Feldspath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potassique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621024" y="4131309"/>
            <a:ext cx="1010285" cy="1178560"/>
          </a:xfrm>
          <a:custGeom>
            <a:avLst/>
            <a:gdLst/>
            <a:ahLst/>
            <a:cxnLst/>
            <a:rect l="l" t="t" r="r" b="b"/>
            <a:pathLst>
              <a:path w="1010285" h="1178560">
                <a:moveTo>
                  <a:pt x="214249" y="788289"/>
                </a:moveTo>
                <a:lnTo>
                  <a:pt x="203327" y="781939"/>
                </a:lnTo>
                <a:lnTo>
                  <a:pt x="32334" y="1080058"/>
                </a:lnTo>
                <a:lnTo>
                  <a:pt x="4826" y="1064260"/>
                </a:lnTo>
                <a:lnTo>
                  <a:pt x="0" y="1149350"/>
                </a:lnTo>
                <a:lnTo>
                  <a:pt x="70993" y="1102233"/>
                </a:lnTo>
                <a:lnTo>
                  <a:pt x="62572" y="1097419"/>
                </a:lnTo>
                <a:lnTo>
                  <a:pt x="43383" y="1086396"/>
                </a:lnTo>
                <a:lnTo>
                  <a:pt x="214249" y="788289"/>
                </a:lnTo>
                <a:close/>
              </a:path>
              <a:path w="1010285" h="1178560">
                <a:moveTo>
                  <a:pt x="1009777" y="6604"/>
                </a:moveTo>
                <a:lnTo>
                  <a:pt x="998855" y="0"/>
                </a:lnTo>
                <a:lnTo>
                  <a:pt x="312064" y="1110183"/>
                </a:lnTo>
                <a:lnTo>
                  <a:pt x="285115" y="1093470"/>
                </a:lnTo>
                <a:lnTo>
                  <a:pt x="277368" y="1178306"/>
                </a:lnTo>
                <a:lnTo>
                  <a:pt x="349885" y="1133602"/>
                </a:lnTo>
                <a:lnTo>
                  <a:pt x="340245" y="1127633"/>
                </a:lnTo>
                <a:lnTo>
                  <a:pt x="322884" y="1116876"/>
                </a:lnTo>
                <a:lnTo>
                  <a:pt x="1009777" y="6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862954" y="3466846"/>
            <a:ext cx="1067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m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dirty="0">
                <a:latin typeface="Arial"/>
                <a:cs typeface="Arial"/>
              </a:rPr>
              <a:t>h</a:t>
            </a:r>
            <a:r>
              <a:rPr sz="1600" b="1" spc="-5" dirty="0">
                <a:latin typeface="Arial"/>
                <a:cs typeface="Arial"/>
              </a:rPr>
              <a:t>ibole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46048" y="2898520"/>
            <a:ext cx="5734685" cy="2105025"/>
            <a:chOff x="646048" y="2898520"/>
            <a:chExt cx="5734685" cy="2105025"/>
          </a:xfrm>
        </p:grpSpPr>
        <p:sp>
          <p:nvSpPr>
            <p:cNvPr id="55" name="object 55"/>
            <p:cNvSpPr/>
            <p:nvPr/>
          </p:nvSpPr>
          <p:spPr>
            <a:xfrm>
              <a:off x="5283708" y="2898520"/>
              <a:ext cx="1096645" cy="1864360"/>
            </a:xfrm>
            <a:custGeom>
              <a:avLst/>
              <a:gdLst/>
              <a:ahLst/>
              <a:cxnLst/>
              <a:rect l="l" t="t" r="r" b="b"/>
              <a:pathLst>
                <a:path w="1096645" h="1864360">
                  <a:moveTo>
                    <a:pt x="5714" y="1779015"/>
                  </a:moveTo>
                  <a:lnTo>
                    <a:pt x="0" y="1863978"/>
                  </a:lnTo>
                  <a:lnTo>
                    <a:pt x="71374" y="1817496"/>
                  </a:lnTo>
                  <a:lnTo>
                    <a:pt x="62706" y="1812416"/>
                  </a:lnTo>
                  <a:lnTo>
                    <a:pt x="37591" y="1812416"/>
                  </a:lnTo>
                  <a:lnTo>
                    <a:pt x="26669" y="1805939"/>
                  </a:lnTo>
                  <a:lnTo>
                    <a:pt x="33060" y="1795042"/>
                  </a:lnTo>
                  <a:lnTo>
                    <a:pt x="5714" y="1779015"/>
                  </a:lnTo>
                  <a:close/>
                </a:path>
                <a:path w="1096645" h="1864360">
                  <a:moveTo>
                    <a:pt x="33060" y="1795042"/>
                  </a:moveTo>
                  <a:lnTo>
                    <a:pt x="26669" y="1805939"/>
                  </a:lnTo>
                  <a:lnTo>
                    <a:pt x="37591" y="1812416"/>
                  </a:lnTo>
                  <a:lnTo>
                    <a:pt x="44015" y="1801462"/>
                  </a:lnTo>
                  <a:lnTo>
                    <a:pt x="33060" y="1795042"/>
                  </a:lnTo>
                  <a:close/>
                </a:path>
                <a:path w="1096645" h="1864360">
                  <a:moveTo>
                    <a:pt x="44015" y="1801462"/>
                  </a:moveTo>
                  <a:lnTo>
                    <a:pt x="37591" y="1812416"/>
                  </a:lnTo>
                  <a:lnTo>
                    <a:pt x="62706" y="1812416"/>
                  </a:lnTo>
                  <a:lnTo>
                    <a:pt x="44015" y="1801462"/>
                  </a:lnTo>
                  <a:close/>
                </a:path>
                <a:path w="1096645" h="1864360">
                  <a:moveTo>
                    <a:pt x="1085722" y="0"/>
                  </a:moveTo>
                  <a:lnTo>
                    <a:pt x="33060" y="1795042"/>
                  </a:lnTo>
                  <a:lnTo>
                    <a:pt x="44015" y="1801462"/>
                  </a:lnTo>
                  <a:lnTo>
                    <a:pt x="1096644" y="6350"/>
                  </a:lnTo>
                  <a:lnTo>
                    <a:pt x="10857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223" y="4756403"/>
              <a:ext cx="730250" cy="243840"/>
            </a:xfrm>
            <a:custGeom>
              <a:avLst/>
              <a:gdLst/>
              <a:ahLst/>
              <a:cxnLst/>
              <a:rect l="l" t="t" r="r" b="b"/>
              <a:pathLst>
                <a:path w="730250" h="243839">
                  <a:moveTo>
                    <a:pt x="0" y="243840"/>
                  </a:moveTo>
                  <a:lnTo>
                    <a:pt x="729996" y="243840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24384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051175" y="4601336"/>
            <a:ext cx="1012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Muscovite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7133" y="4738497"/>
            <a:ext cx="593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600</a:t>
            </a:r>
            <a:r>
              <a:rPr sz="1600" b="1" spc="-10" dirty="0">
                <a:latin typeface="Microsoft JhengHei"/>
                <a:cs typeface="Microsoft JhengHei"/>
              </a:rPr>
              <a:t>°</a:t>
            </a:r>
            <a:r>
              <a:rPr sz="1600" b="1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49223" y="3483864"/>
            <a:ext cx="730250" cy="215265"/>
          </a:xfrm>
          <a:custGeom>
            <a:avLst/>
            <a:gdLst/>
            <a:ahLst/>
            <a:cxnLst/>
            <a:rect l="l" t="t" r="r" b="b"/>
            <a:pathLst>
              <a:path w="730250" h="215264">
                <a:moveTo>
                  <a:pt x="0" y="214884"/>
                </a:moveTo>
                <a:lnTo>
                  <a:pt x="729996" y="214884"/>
                </a:lnTo>
                <a:lnTo>
                  <a:pt x="729996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37133" y="3465322"/>
            <a:ext cx="593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900</a:t>
            </a:r>
            <a:r>
              <a:rPr sz="1600" b="1" spc="-10" dirty="0">
                <a:latin typeface="Microsoft JhengHei"/>
                <a:cs typeface="Microsoft JhengHei"/>
              </a:rPr>
              <a:t>°</a:t>
            </a:r>
            <a:r>
              <a:rPr sz="1600" b="1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9223" y="2180844"/>
            <a:ext cx="730250" cy="245745"/>
          </a:xfrm>
          <a:custGeom>
            <a:avLst/>
            <a:gdLst/>
            <a:ahLst/>
            <a:cxnLst/>
            <a:rect l="l" t="t" r="r" b="b"/>
            <a:pathLst>
              <a:path w="730250" h="245744">
                <a:moveTo>
                  <a:pt x="0" y="245363"/>
                </a:moveTo>
                <a:lnTo>
                  <a:pt x="729996" y="245363"/>
                </a:lnTo>
                <a:lnTo>
                  <a:pt x="729996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37133" y="2163317"/>
            <a:ext cx="705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1200</a:t>
            </a:r>
            <a:r>
              <a:rPr sz="1600" b="1" spc="-10" dirty="0">
                <a:latin typeface="Microsoft JhengHei"/>
                <a:cs typeface="Microsoft JhengHei"/>
              </a:rPr>
              <a:t>°</a:t>
            </a:r>
            <a:r>
              <a:rPr sz="1600" b="1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315569" y="270763"/>
            <a:ext cx="8512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</a:t>
            </a:r>
            <a:r>
              <a:rPr spc="-10" dirty="0"/>
              <a:t> cristallisation</a:t>
            </a:r>
            <a:r>
              <a:rPr spc="20" dirty="0"/>
              <a:t> </a:t>
            </a:r>
            <a:r>
              <a:rPr spc="-10" dirty="0"/>
              <a:t>fractionnée</a:t>
            </a:r>
            <a:r>
              <a:rPr spc="5" dirty="0"/>
              <a:t> </a:t>
            </a:r>
            <a:r>
              <a:rPr spc="-5" dirty="0"/>
              <a:t>:</a:t>
            </a:r>
            <a:r>
              <a:rPr spc="30" dirty="0"/>
              <a:t> </a:t>
            </a:r>
            <a:r>
              <a:rPr spc="-10" dirty="0"/>
              <a:t>série</a:t>
            </a:r>
            <a:r>
              <a:rPr dirty="0"/>
              <a:t> </a:t>
            </a:r>
            <a:r>
              <a:rPr spc="-10" dirty="0"/>
              <a:t>réactionnelle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10" dirty="0"/>
              <a:t>Bowen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84375"/>
            <a:ext cx="7381240" cy="5374005"/>
            <a:chOff x="0" y="1484375"/>
            <a:chExt cx="7381240" cy="5374005"/>
          </a:xfrm>
        </p:grpSpPr>
        <p:sp>
          <p:nvSpPr>
            <p:cNvPr id="3" name="object 3"/>
            <p:cNvSpPr/>
            <p:nvPr/>
          </p:nvSpPr>
          <p:spPr>
            <a:xfrm>
              <a:off x="0" y="4069780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1484375"/>
              <a:ext cx="6984492" cy="46085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4110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r>
              <a:rPr sz="3600" spc="-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dorsale</a:t>
            </a:r>
            <a:r>
              <a:rPr sz="3600" spc="-3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rapide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20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368044"/>
            <a:ext cx="7089140" cy="3551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niveau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dorsales,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suite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du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mouvement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DIVERGENCE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………………………..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L'asthénosphère</a:t>
            </a:r>
            <a:endParaRPr sz="1800">
              <a:latin typeface="Trebuchet MS"/>
              <a:cs typeface="Trebuchet MS"/>
            </a:endParaRPr>
          </a:p>
          <a:p>
            <a:pPr marL="355600" marR="29845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………………………….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quasiment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à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l'affleurement.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remontée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l'asthénosphère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entraîne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une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………………………………….</a:t>
            </a:r>
            <a:r>
              <a:rPr sz="1800" spc="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brutale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pression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 qui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amène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péridotites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à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franchir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………………………..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Elles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fondent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 ………………………………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(15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%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environ).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magma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donnera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les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roches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lent,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gabbros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forment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 rapide,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basaltes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forment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C’est</a:t>
            </a: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l’accrétion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océanique.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20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368044"/>
            <a:ext cx="7066280" cy="327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604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 niveau des dorsales, par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suite du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mouvement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divergence,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amincie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L'asthénosphère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………………………….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quasiment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à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l'affleurement.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remontée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l'asthénosphère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entraîne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une ………………………………….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brutale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pression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qui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péridotites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à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franchir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le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………………………..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Elles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fondent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 ………………………………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(15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%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environ).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magma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 donnera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lent,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gabbros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forment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 rapide,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basaltes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forment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C’est</a:t>
            </a: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l’accrétion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océanique.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20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368044"/>
            <a:ext cx="7073900" cy="327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 niveau des dorsales, par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suite du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mouvement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divergence,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est amincie.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L'asthénosphère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remonte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quasiment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à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l'affleurement.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remontée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l'asthénosphère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entraîne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une</a:t>
            </a:r>
            <a:endParaRPr sz="1800">
              <a:latin typeface="Trebuchet MS"/>
              <a:cs typeface="Trebuchet MS"/>
            </a:endParaRPr>
          </a:p>
          <a:p>
            <a:pPr marL="355600" marR="343535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………………………………….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brutale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pression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qui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amène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péridotites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à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franchir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………………………..</a:t>
            </a:r>
            <a:endParaRPr sz="1800">
              <a:latin typeface="Trebuchet MS"/>
              <a:cs typeface="Trebuchet MS"/>
            </a:endParaRPr>
          </a:p>
          <a:p>
            <a:pPr marL="355600" marR="12700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Elles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fondent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 ………………………………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(15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%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environ).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magma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 donnera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lent,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gabbros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forment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 rapide,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basaltes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forment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C’est</a:t>
            </a: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l’accrétion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océanique.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20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368044"/>
            <a:ext cx="7071995" cy="327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 niveau des dorsales, par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suite du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mouvement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divergence,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est amincie.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L'asthénosphère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remonte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quasiment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à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l'affleurement.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remontée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l'asthénosphère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entraîne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diminution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brutale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pression ce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qui amène les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péridotites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à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franchir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le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………………………..</a:t>
            </a:r>
            <a:endParaRPr sz="1800">
              <a:latin typeface="Trebuchet MS"/>
              <a:cs typeface="Trebuchet MS"/>
            </a:endParaRPr>
          </a:p>
          <a:p>
            <a:pPr marL="355600" marR="10160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Elles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fondent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 ………………………………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(15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%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environ).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magma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 donnera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lent,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gabbros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forment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 rapide,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basaltes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forment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C’est</a:t>
            </a: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l’accrétion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océanique.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20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368044"/>
            <a:ext cx="7071995" cy="327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 niveau des dorsales, par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suite du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mouvement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divergence,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est amincie.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L'asthénosphère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remonte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quasiment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à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l'affleurement.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remontée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l'asthénosphère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entraîne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diminution brutale de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pression ce qui amène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péridotites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à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franchir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le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 solidus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355600" marR="10160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Elles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fondent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 ………………………………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(15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%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environ).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magma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 donnera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lent,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gabbros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forment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 rapide,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basaltes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forment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C’est</a:t>
            </a: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l’accrétion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océanique.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0" y="17317"/>
            <a:ext cx="120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528" y="404664"/>
            <a:ext cx="7071995" cy="5696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Au niveau des dorsales, par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suite du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mouvement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divergence,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la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est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amincie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L'asthénosphère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remonte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quasiment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à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l'affleurement.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remontée</a:t>
            </a:r>
            <a:r>
              <a:rPr sz="24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l'asthénosphère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entraîne</a:t>
            </a:r>
            <a:r>
              <a:rPr sz="24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une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diminution brutale de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pression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ce qui amène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les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péridotites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à 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franchir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le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 solidus.</a:t>
            </a:r>
            <a:endParaRPr sz="2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marR="216535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Elles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fondent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donc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partiellement</a:t>
            </a:r>
            <a:r>
              <a:rPr sz="24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(15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%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environ).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magma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par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donnera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roches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croûte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</a:t>
            </a:r>
            <a:r>
              <a:rPr sz="24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lent,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les gabbros</a:t>
            </a:r>
            <a:r>
              <a:rPr sz="24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se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forment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refroidissement rapide,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les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basaltes</a:t>
            </a:r>
            <a:r>
              <a:rPr sz="24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forment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C’est</a:t>
            </a:r>
            <a:r>
              <a:rPr sz="2400" b="1" u="sng" spc="-35" dirty="0">
                <a:solidFill>
                  <a:srgbClr val="FF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400" b="1" u="sng" spc="-5" dirty="0">
                <a:solidFill>
                  <a:srgbClr val="FF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l’accrétion</a:t>
            </a:r>
            <a:r>
              <a:rPr sz="2400" b="1" u="sng" spc="-30" dirty="0">
                <a:solidFill>
                  <a:srgbClr val="FF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océanique</a:t>
            </a:r>
            <a:r>
              <a:rPr sz="2400" b="1" dirty="0">
                <a:solidFill>
                  <a:srgbClr val="FF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.</a:t>
            </a:r>
            <a:endParaRPr sz="2400" dirty="0">
              <a:highlight>
                <a:srgbClr val="FFFF00"/>
              </a:highlight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8225" y="1484784"/>
            <a:ext cx="2682240" cy="5151222"/>
            <a:chOff x="0" y="1146047"/>
            <a:chExt cx="3258820" cy="5712460"/>
          </a:xfrm>
        </p:grpSpPr>
        <p:sp>
          <p:nvSpPr>
            <p:cNvPr id="3" name="object 3"/>
            <p:cNvSpPr/>
            <p:nvPr/>
          </p:nvSpPr>
          <p:spPr>
            <a:xfrm>
              <a:off x="0" y="4069780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146047"/>
              <a:ext cx="3108960" cy="458114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02437" y="137540"/>
            <a:ext cx="594550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Activité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3 :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Maturation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de la </a:t>
            </a:r>
            <a:r>
              <a:rPr sz="32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lithosphère</a:t>
            </a:r>
            <a:r>
              <a:rPr sz="32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au</a:t>
            </a:r>
            <a:r>
              <a:rPr sz="32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cours</a:t>
            </a:r>
            <a:r>
              <a:rPr sz="32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du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temps.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9392" y="1484784"/>
            <a:ext cx="2682240" cy="3279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r="2845" b="32822"/>
          <a:stretch>
            <a:fillRect/>
          </a:stretch>
        </p:blipFill>
        <p:spPr>
          <a:xfrm>
            <a:off x="857224" y="214290"/>
            <a:ext cx="6215106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6">
            <a:extLst>
              <a:ext uri="{FF2B5EF4-FFF2-40B4-BE49-F238E27FC236}">
                <a16:creationId xmlns:a16="http://schemas.microsoft.com/office/drawing/2014/main" id="{EF0004BF-D93B-4FA0-A2DA-F6AB845820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1188640" y="116632"/>
            <a:ext cx="9973616" cy="45439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2145" marR="177165" algn="just">
              <a:lnSpc>
                <a:spcPct val="100000"/>
              </a:lnSpc>
              <a:spcBef>
                <a:spcPts val="105"/>
              </a:spcBef>
            </a:pPr>
            <a:r>
              <a:rPr b="1" spc="-30" dirty="0"/>
              <a:t>L’</a:t>
            </a:r>
            <a:r>
              <a:rPr b="1" spc="-30" dirty="0">
                <a:highlight>
                  <a:srgbClr val="FFFF00"/>
                </a:highlight>
              </a:rPr>
              <a:t>hydrothermalisme</a:t>
            </a:r>
            <a:r>
              <a:rPr b="1" spc="-30" dirty="0"/>
              <a:t> </a:t>
            </a:r>
            <a:r>
              <a:rPr b="1" spc="-15" dirty="0"/>
              <a:t>est responsable </a:t>
            </a:r>
            <a:r>
              <a:rPr b="1" spc="-5" dirty="0"/>
              <a:t>de </a:t>
            </a:r>
            <a:r>
              <a:rPr b="1" dirty="0"/>
              <a:t> </a:t>
            </a:r>
            <a:r>
              <a:rPr b="1" spc="-25" dirty="0"/>
              <a:t>profondes</a:t>
            </a:r>
            <a:r>
              <a:rPr b="1" spc="-65" dirty="0"/>
              <a:t> </a:t>
            </a:r>
            <a:r>
              <a:rPr b="1" spc="-15" dirty="0"/>
              <a:t>modifications</a:t>
            </a:r>
            <a:r>
              <a:rPr b="1" spc="-60" dirty="0"/>
              <a:t> </a:t>
            </a:r>
            <a:r>
              <a:rPr b="1" spc="-5" dirty="0"/>
              <a:t>des</a:t>
            </a:r>
            <a:r>
              <a:rPr b="1" spc="-40" dirty="0"/>
              <a:t> </a:t>
            </a:r>
            <a:r>
              <a:rPr b="1" spc="-15" dirty="0"/>
              <a:t>roches</a:t>
            </a:r>
            <a:r>
              <a:rPr b="1" spc="-60" dirty="0"/>
              <a:t> </a:t>
            </a:r>
            <a:r>
              <a:rPr b="1" spc="-5" dirty="0"/>
              <a:t>de</a:t>
            </a:r>
            <a:r>
              <a:rPr b="1" spc="-35" dirty="0"/>
              <a:t> </a:t>
            </a:r>
            <a:r>
              <a:rPr b="1" dirty="0"/>
              <a:t>la </a:t>
            </a:r>
            <a:r>
              <a:rPr b="1" spc="-434" dirty="0"/>
              <a:t> </a:t>
            </a:r>
            <a:r>
              <a:rPr b="1" spc="-50" dirty="0"/>
              <a:t>L</a:t>
            </a:r>
            <a:r>
              <a:rPr b="1" spc="-40" dirty="0"/>
              <a:t>O</a:t>
            </a:r>
            <a:r>
              <a:rPr b="1" dirty="0"/>
              <a:t>.</a:t>
            </a:r>
            <a:r>
              <a:rPr b="1" spc="-45" dirty="0"/>
              <a:t> </a:t>
            </a:r>
            <a:r>
              <a:rPr b="1" spc="-145" dirty="0"/>
              <a:t>L’</a:t>
            </a:r>
            <a:r>
              <a:rPr b="1" spc="-20" dirty="0"/>
              <a:t>ea</a:t>
            </a:r>
            <a:r>
              <a:rPr b="1" dirty="0"/>
              <a:t>u</a:t>
            </a:r>
            <a:r>
              <a:rPr b="1" spc="-55" dirty="0"/>
              <a:t> </a:t>
            </a:r>
            <a:r>
              <a:rPr b="1" spc="-10" dirty="0"/>
              <a:t>d</a:t>
            </a:r>
            <a:r>
              <a:rPr b="1" dirty="0"/>
              <a:t>e</a:t>
            </a:r>
            <a:r>
              <a:rPr b="1" spc="-30" dirty="0"/>
              <a:t> </a:t>
            </a:r>
            <a:r>
              <a:rPr b="1" spc="-15" dirty="0"/>
              <a:t>m</a:t>
            </a:r>
            <a:r>
              <a:rPr b="1" spc="-5" dirty="0"/>
              <a:t>e</a:t>
            </a:r>
            <a:r>
              <a:rPr b="1" dirty="0"/>
              <a:t>r</a:t>
            </a:r>
            <a:r>
              <a:rPr b="1" spc="-50" dirty="0"/>
              <a:t> </a:t>
            </a:r>
            <a:r>
              <a:rPr b="1" dirty="0"/>
              <a:t>à</a:t>
            </a:r>
            <a:r>
              <a:rPr b="1" spc="-30" dirty="0"/>
              <a:t> </a:t>
            </a:r>
            <a:r>
              <a:rPr b="1" spc="-10" dirty="0"/>
              <a:t>4</a:t>
            </a:r>
            <a:r>
              <a:rPr b="1" spc="-5" dirty="0">
                <a:latin typeface="Calibri"/>
                <a:cs typeface="Calibri"/>
              </a:rPr>
              <a:t>°</a:t>
            </a:r>
            <a:r>
              <a:rPr b="1" dirty="0"/>
              <a:t>C</a:t>
            </a:r>
            <a:r>
              <a:rPr b="1" spc="-25" dirty="0"/>
              <a:t> </a:t>
            </a:r>
            <a:r>
              <a:rPr b="1" spc="-10" dirty="0"/>
              <a:t>p</a:t>
            </a:r>
            <a:r>
              <a:rPr b="1" spc="-5" dirty="0"/>
              <a:t>é</a:t>
            </a:r>
            <a:r>
              <a:rPr b="1" spc="-20" dirty="0"/>
              <a:t>n</a:t>
            </a:r>
            <a:r>
              <a:rPr b="1" spc="-5" dirty="0"/>
              <a:t>è</a:t>
            </a:r>
            <a:r>
              <a:rPr b="1" spc="-20" dirty="0"/>
              <a:t>t</a:t>
            </a:r>
            <a:r>
              <a:rPr b="1" spc="-45" dirty="0"/>
              <a:t>r</a:t>
            </a:r>
            <a:r>
              <a:rPr b="1" dirty="0"/>
              <a:t>e</a:t>
            </a:r>
            <a:r>
              <a:rPr b="1" spc="-50" dirty="0"/>
              <a:t> </a:t>
            </a:r>
            <a:r>
              <a:rPr b="1" spc="-10" dirty="0"/>
              <a:t>dan</a:t>
            </a:r>
            <a:r>
              <a:rPr b="1" dirty="0"/>
              <a:t>s</a:t>
            </a:r>
            <a:r>
              <a:rPr b="1" spc="-40" dirty="0"/>
              <a:t> </a:t>
            </a:r>
            <a:r>
              <a:rPr b="1" dirty="0"/>
              <a:t>les  </a:t>
            </a:r>
            <a:r>
              <a:rPr b="1" spc="-20" dirty="0">
                <a:solidFill>
                  <a:srgbClr val="FF0000"/>
                </a:solidFill>
              </a:rPr>
              <a:t>fractures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5" dirty="0"/>
              <a:t>de</a:t>
            </a:r>
            <a:r>
              <a:rPr b="1" spc="-15" dirty="0"/>
              <a:t> </a:t>
            </a:r>
            <a:r>
              <a:rPr b="1" dirty="0"/>
              <a:t>la</a:t>
            </a:r>
            <a:r>
              <a:rPr b="1" spc="-25" dirty="0"/>
              <a:t> </a:t>
            </a:r>
            <a:r>
              <a:rPr b="1" spc="-15" dirty="0"/>
              <a:t>lithosphère</a:t>
            </a:r>
            <a:r>
              <a:rPr b="1" spc="-50" dirty="0"/>
              <a:t> </a:t>
            </a:r>
            <a:r>
              <a:rPr b="1" spc="-5" dirty="0"/>
              <a:t>plus</a:t>
            </a:r>
            <a:r>
              <a:rPr b="1" spc="-35" dirty="0"/>
              <a:t> </a:t>
            </a:r>
            <a:r>
              <a:rPr b="1" spc="-15" dirty="0"/>
              <a:t>chaude.</a:t>
            </a:r>
          </a:p>
          <a:p>
            <a:pPr marL="1922145" marR="5080" indent="55880" algn="just">
              <a:lnSpc>
                <a:spcPct val="100099"/>
              </a:lnSpc>
            </a:pPr>
            <a:r>
              <a:rPr b="1" spc="-25" dirty="0"/>
              <a:t>Réchauffée</a:t>
            </a:r>
            <a:r>
              <a:rPr b="1" spc="-75" dirty="0"/>
              <a:t> </a:t>
            </a:r>
            <a:r>
              <a:rPr b="1" spc="-10" dirty="0"/>
              <a:t>et</a:t>
            </a:r>
            <a:r>
              <a:rPr b="1" spc="-20" dirty="0"/>
              <a:t> </a:t>
            </a:r>
            <a:r>
              <a:rPr b="1" spc="-10" dirty="0">
                <a:solidFill>
                  <a:srgbClr val="FF0000"/>
                </a:solidFill>
              </a:rPr>
              <a:t>moins</a:t>
            </a:r>
            <a:r>
              <a:rPr b="1" spc="-55" dirty="0">
                <a:solidFill>
                  <a:srgbClr val="FF0000"/>
                </a:solidFill>
              </a:rPr>
              <a:t> </a:t>
            </a:r>
            <a:r>
              <a:rPr b="1" spc="-10" dirty="0"/>
              <a:t>dense,</a:t>
            </a:r>
            <a:r>
              <a:rPr b="1" spc="-50" dirty="0"/>
              <a:t> </a:t>
            </a:r>
            <a:r>
              <a:rPr b="1" spc="-35" dirty="0"/>
              <a:t>l’eau</a:t>
            </a:r>
            <a:r>
              <a:rPr b="1" spc="-60" dirty="0"/>
              <a:t> </a:t>
            </a:r>
            <a:r>
              <a:rPr b="1" spc="-25" dirty="0"/>
              <a:t>remonte </a:t>
            </a:r>
            <a:r>
              <a:rPr b="1" spc="-434" dirty="0"/>
              <a:t> </a:t>
            </a:r>
            <a:r>
              <a:rPr b="1" spc="-10" dirty="0"/>
              <a:t>et </a:t>
            </a:r>
            <a:r>
              <a:rPr b="1" spc="-5" dirty="0"/>
              <a:t>jaillit au </a:t>
            </a:r>
            <a:r>
              <a:rPr b="1" spc="-10" dirty="0"/>
              <a:t>niveau </a:t>
            </a:r>
            <a:r>
              <a:rPr b="1" spc="-5" dirty="0"/>
              <a:t>de </a:t>
            </a:r>
            <a:r>
              <a:rPr b="1" spc="-20" dirty="0"/>
              <a:t>structures nommées </a:t>
            </a:r>
            <a:r>
              <a:rPr b="1" spc="-15" dirty="0"/>
              <a:t> </a:t>
            </a:r>
            <a:r>
              <a:rPr b="1" spc="-5" dirty="0"/>
              <a:t>des </a:t>
            </a:r>
            <a:r>
              <a:rPr b="1" spc="-20" dirty="0">
                <a:solidFill>
                  <a:srgbClr val="FF0000"/>
                </a:solidFill>
              </a:rPr>
              <a:t>fumeurs </a:t>
            </a:r>
            <a:r>
              <a:rPr b="1" spc="-15" dirty="0">
                <a:solidFill>
                  <a:srgbClr val="FF0000"/>
                </a:solidFill>
              </a:rPr>
              <a:t>noirs</a:t>
            </a:r>
            <a:r>
              <a:rPr b="1" spc="-15" dirty="0"/>
              <a:t>. </a:t>
            </a:r>
            <a:r>
              <a:rPr b="1" spc="-10" dirty="0"/>
              <a:t>On appelle </a:t>
            </a:r>
            <a:r>
              <a:rPr b="1" spc="-15" dirty="0"/>
              <a:t>circulation </a:t>
            </a:r>
            <a:r>
              <a:rPr b="1" spc="-10" dirty="0"/>
              <a:t> </a:t>
            </a:r>
            <a:r>
              <a:rPr b="1" spc="-25" dirty="0"/>
              <a:t>hydrothermale </a:t>
            </a:r>
            <a:r>
              <a:rPr b="1" dirty="0"/>
              <a:t>la </a:t>
            </a:r>
            <a:r>
              <a:rPr b="1" spc="-15" dirty="0"/>
              <a:t>circulation </a:t>
            </a:r>
            <a:r>
              <a:rPr b="1" spc="-40" dirty="0"/>
              <a:t>d’eau </a:t>
            </a:r>
            <a:r>
              <a:rPr b="1" spc="-35" dirty="0"/>
              <a:t> </a:t>
            </a:r>
            <a:r>
              <a:rPr b="1" spc="-20" dirty="0"/>
              <a:t>entretenue </a:t>
            </a:r>
            <a:r>
              <a:rPr b="1" spc="-5" dirty="0"/>
              <a:t>par ces </a:t>
            </a:r>
            <a:r>
              <a:rPr b="1" spc="-25" dirty="0"/>
              <a:t>différences </a:t>
            </a:r>
            <a:r>
              <a:rPr b="1" spc="-5" dirty="0"/>
              <a:t>de </a:t>
            </a:r>
            <a:r>
              <a:rPr b="1" dirty="0"/>
              <a:t> </a:t>
            </a:r>
            <a:r>
              <a:rPr b="1" spc="-25" dirty="0"/>
              <a:t>température.</a:t>
            </a:r>
          </a:p>
        </p:txBody>
      </p:sp>
    </p:spTree>
    <p:extLst>
      <p:ext uri="{BB962C8B-B14F-4D97-AF65-F5344CB8AC3E}">
        <p14:creationId xmlns:p14="http://schemas.microsoft.com/office/powerpoint/2010/main" val="480587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400858F-FD45-4081-BCE0-054BA1241A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984776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327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306" y="721016"/>
            <a:ext cx="8178509" cy="5363308"/>
            <a:chOff x="0" y="1124710"/>
            <a:chExt cx="9036496" cy="5733356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1124710"/>
              <a:ext cx="8928292" cy="504059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3528" y="113090"/>
            <a:ext cx="33293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Trebuchet MS"/>
                <a:cs typeface="Trebuchet MS"/>
              </a:rPr>
              <a:t>hydrothermalisme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584" y="188640"/>
            <a:ext cx="7128792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3493B9"/>
                </a:solidFill>
                <a:latin typeface="Trebuchet MS"/>
                <a:cs typeface="Trebuchet MS"/>
              </a:rPr>
              <a:t>Transformation</a:t>
            </a:r>
            <a:r>
              <a:rPr sz="3600" spc="-4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gabbro</a:t>
            </a:r>
            <a:r>
              <a:rPr sz="3600" spc="-4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- </a:t>
            </a:r>
            <a:r>
              <a:rPr sz="3600" spc="-107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métagabbro</a:t>
            </a:r>
            <a:endParaRPr sz="36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84076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440" y="2492895"/>
            <a:ext cx="7081954" cy="3184787"/>
            <a:chOff x="0" y="2310383"/>
            <a:chExt cx="9020810" cy="454787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444" y="2310383"/>
              <a:ext cx="4408932" cy="24140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4282439"/>
              <a:ext cx="4448556" cy="25725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327" y="4950332"/>
              <a:ext cx="3191256" cy="124777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8" name="object 8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8739" y="48260"/>
            <a:ext cx="68586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  <a:latin typeface="Trebuchet MS"/>
                <a:cs typeface="Trebuchet MS"/>
              </a:rPr>
              <a:t>Act</a:t>
            </a:r>
            <a:r>
              <a:rPr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3.1</a:t>
            </a:r>
            <a:r>
              <a:rPr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spc="-30" dirty="0">
                <a:solidFill>
                  <a:srgbClr val="FF0000"/>
                </a:solidFill>
                <a:latin typeface="Trebuchet MS"/>
                <a:cs typeface="Trebuchet MS"/>
              </a:rPr>
              <a:t>Transformations</a:t>
            </a:r>
            <a:r>
              <a:rPr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spc="-10" dirty="0">
                <a:solidFill>
                  <a:srgbClr val="FF0000"/>
                </a:solidFill>
                <a:latin typeface="Trebuchet MS"/>
                <a:cs typeface="Trebuchet MS"/>
              </a:rPr>
              <a:t>minéralogiques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3403" y="957111"/>
            <a:ext cx="8130157" cy="141974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u="sng" spc="-5" dirty="0">
                <a:solidFill>
                  <a:srgbClr val="FF0000"/>
                </a:solidFill>
                <a:latin typeface="Trebuchet MS"/>
                <a:cs typeface="Trebuchet MS"/>
              </a:rPr>
              <a:t>l’hydratation</a:t>
            </a:r>
            <a:r>
              <a:rPr sz="2400" u="sng" dirty="0">
                <a:solidFill>
                  <a:srgbClr val="FF0000"/>
                </a:solidFill>
                <a:latin typeface="Trebuchet MS"/>
                <a:cs typeface="Trebuchet MS"/>
              </a:rPr>
              <a:t> de</a:t>
            </a:r>
            <a:r>
              <a:rPr sz="2400" u="sng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u="sng" dirty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sz="2400" u="sng" spc="-5" dirty="0">
                <a:solidFill>
                  <a:srgbClr val="FF0000"/>
                </a:solidFill>
                <a:latin typeface="Trebuchet MS"/>
                <a:cs typeface="Trebuchet MS"/>
              </a:rPr>
              <a:t> lithosphère</a:t>
            </a:r>
            <a:r>
              <a:rPr sz="2400" u="sng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u="sng" spc="-5" dirty="0">
                <a:solidFill>
                  <a:srgbClr val="FF0000"/>
                </a:solidFill>
                <a:latin typeface="Trebuchet MS"/>
                <a:cs typeface="Trebuchet MS"/>
              </a:rPr>
              <a:t>entraîne</a:t>
            </a:r>
            <a:r>
              <a:rPr sz="2400" u="sng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des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modifications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de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la </a:t>
            </a:r>
            <a:r>
              <a:rPr sz="2400" b="1" u="sng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composition minéralogique</a:t>
            </a:r>
            <a:r>
              <a:rPr sz="2400" b="1" u="sng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des roches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de la </a:t>
            </a:r>
            <a:r>
              <a:rPr sz="2400" spc="-10" dirty="0">
                <a:solidFill>
                  <a:srgbClr val="FF0000"/>
                </a:solidFill>
                <a:latin typeface="Trebuchet MS"/>
                <a:cs typeface="Trebuchet MS"/>
              </a:rPr>
              <a:t>croûte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et du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manteau.</a:t>
            </a:r>
            <a:endParaRPr sz="2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ts val="2050"/>
              </a:lnSpc>
              <a:spcBef>
                <a:spcPts val="76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Le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gabbro</a:t>
            </a:r>
            <a:r>
              <a:rPr sz="24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se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transforme</a:t>
            </a:r>
            <a:r>
              <a:rPr sz="240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en</a:t>
            </a:r>
            <a:r>
              <a:rPr sz="240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metagabbro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à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Hornblende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et</a:t>
            </a:r>
            <a:r>
              <a:rPr sz="24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lang="fr-FR" sz="24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 err="1">
                <a:solidFill>
                  <a:srgbClr val="FF0000"/>
                </a:solidFill>
                <a:latin typeface="Trebuchet MS"/>
                <a:cs typeface="Trebuchet MS"/>
              </a:rPr>
              <a:t>péridotite</a:t>
            </a:r>
            <a:r>
              <a:rPr sz="24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en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péridotite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serpentinisée.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652" y="188640"/>
            <a:ext cx="56076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3493B9"/>
                </a:solidFill>
                <a:latin typeface="Trebuchet MS"/>
                <a:cs typeface="Trebuchet MS"/>
              </a:rPr>
              <a:t>Transformation</a:t>
            </a:r>
            <a:r>
              <a:rPr sz="3600" spc="-4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péridotite</a:t>
            </a:r>
            <a:r>
              <a:rPr sz="3600" spc="-5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- </a:t>
            </a:r>
            <a:r>
              <a:rPr sz="3600" spc="-107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serpentine</a:t>
            </a:r>
            <a:endParaRPr sz="36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7584" y="1662110"/>
            <a:ext cx="6259924" cy="3533780"/>
            <a:chOff x="539495" y="2133600"/>
            <a:chExt cx="7329170" cy="4528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2133600"/>
              <a:ext cx="3025140" cy="2264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9207" y="3069336"/>
              <a:ext cx="4299203" cy="35920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63" y="2580446"/>
            <a:ext cx="7652384" cy="3523615"/>
            <a:chOff x="0" y="3334511"/>
            <a:chExt cx="7652384" cy="3523615"/>
          </a:xfrm>
        </p:grpSpPr>
        <p:sp>
          <p:nvSpPr>
            <p:cNvPr id="3" name="object 3"/>
            <p:cNvSpPr/>
            <p:nvPr/>
          </p:nvSpPr>
          <p:spPr>
            <a:xfrm>
              <a:off x="0" y="4069780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3334511"/>
              <a:ext cx="7255764" cy="244906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7787" y="286932"/>
            <a:ext cx="7593686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Lorsque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l’eau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de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mer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qui pénètre dans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la </a:t>
            </a:r>
            <a:r>
              <a:rPr sz="2400" spc="-10" dirty="0">
                <a:solidFill>
                  <a:srgbClr val="00B050"/>
                </a:solidFill>
                <a:latin typeface="Trebuchet MS"/>
                <a:cs typeface="Trebuchet MS"/>
              </a:rPr>
              <a:t>croûte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atteint </a:t>
            </a:r>
            <a:r>
              <a:rPr sz="2400" spc="-5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des péridotites, </a:t>
            </a:r>
            <a:r>
              <a:rPr sz="2400" spc="-5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elle réagit avec l’olivine et avec </a:t>
            </a:r>
            <a:r>
              <a:rPr sz="2400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les </a:t>
            </a:r>
            <a:r>
              <a:rPr sz="2400" spc="5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pyroxènes pour former </a:t>
            </a:r>
            <a:r>
              <a:rPr sz="2400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de la </a:t>
            </a:r>
            <a:r>
              <a:rPr sz="2400" spc="-5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serpentine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. C’est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le </a:t>
            </a:r>
            <a:r>
              <a:rPr sz="2400" spc="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processus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de </a:t>
            </a:r>
            <a:r>
              <a:rPr sz="2400" b="1" spc="-5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serpentinisation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. Lorsque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la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péridotite est </a:t>
            </a:r>
            <a:r>
              <a:rPr sz="2400" spc="-5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complètement</a:t>
            </a:r>
            <a:r>
              <a:rPr sz="2400" spc="1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serpentinisée, on appelle</a:t>
            </a:r>
            <a:r>
              <a:rPr sz="2400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la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 roche</a:t>
            </a:r>
            <a:r>
              <a:rPr sz="2400" spc="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une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serpentinite.</a:t>
            </a:r>
            <a:endParaRPr sz="24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76855"/>
            <a:ext cx="7381240" cy="4581525"/>
            <a:chOff x="0" y="2276855"/>
            <a:chExt cx="7381240" cy="4581525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2276855"/>
              <a:ext cx="7200900" cy="331165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267" y="207721"/>
            <a:ext cx="51352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8040" algn="l"/>
                <a:tab pos="4104640" algn="l"/>
              </a:tabLst>
            </a:pP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Act	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3.2</a:t>
            </a:r>
            <a:r>
              <a:rPr sz="360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- Evolution	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36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3600" spc="-10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lithosphère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266" y="1596644"/>
            <a:ext cx="74820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la</a:t>
            </a:r>
            <a:r>
              <a:rPr sz="2400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B050"/>
                </a:solidFill>
                <a:latin typeface="Trebuchet MS"/>
                <a:cs typeface="Trebuchet MS"/>
              </a:rPr>
              <a:t>profondeur</a:t>
            </a:r>
            <a:r>
              <a:rPr sz="2400" b="1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B050"/>
                </a:solidFill>
                <a:latin typeface="Trebuchet MS"/>
                <a:cs typeface="Trebuchet MS"/>
              </a:rPr>
              <a:t>des</a:t>
            </a:r>
            <a:r>
              <a:rPr sz="2400" b="1" dirty="0">
                <a:solidFill>
                  <a:srgbClr val="00B050"/>
                </a:solidFill>
                <a:latin typeface="Trebuchet MS"/>
                <a:cs typeface="Trebuchet MS"/>
              </a:rPr>
              <a:t> fonds</a:t>
            </a:r>
            <a:r>
              <a:rPr sz="2400" b="1" spc="-2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rebuchet MS"/>
                <a:cs typeface="Trebuchet MS"/>
              </a:rPr>
              <a:t>océaniques</a:t>
            </a:r>
            <a:r>
              <a:rPr sz="2400" b="1" spc="-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B050"/>
                </a:solidFill>
                <a:latin typeface="Trebuchet MS"/>
                <a:cs typeface="Trebuchet MS"/>
              </a:rPr>
              <a:t>augmente</a:t>
            </a:r>
            <a:endParaRPr sz="24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7198" y="557947"/>
            <a:ext cx="7347584" cy="5300980"/>
            <a:chOff x="0" y="1557527"/>
            <a:chExt cx="7347584" cy="530098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1557527"/>
              <a:ext cx="6912864" cy="338175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71538" y="4314482"/>
            <a:ext cx="763526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B050"/>
                </a:solidFill>
                <a:latin typeface="Trebuchet MS"/>
                <a:cs typeface="Trebuchet MS"/>
              </a:rPr>
              <a:t>la</a:t>
            </a:r>
            <a:r>
              <a:rPr sz="3200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Trebuchet MS"/>
                <a:cs typeface="Trebuchet MS"/>
              </a:rPr>
              <a:t>profondeur</a:t>
            </a:r>
            <a:r>
              <a:rPr sz="3200" b="1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Trebuchet MS"/>
                <a:cs typeface="Trebuchet MS"/>
              </a:rPr>
              <a:t>des</a:t>
            </a:r>
            <a:r>
              <a:rPr sz="3200" b="1" dirty="0">
                <a:solidFill>
                  <a:srgbClr val="00B050"/>
                </a:solidFill>
                <a:latin typeface="Trebuchet MS"/>
                <a:cs typeface="Trebuchet MS"/>
              </a:rPr>
              <a:t> fonds</a:t>
            </a:r>
            <a:r>
              <a:rPr sz="3200" b="1" spc="-2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3200" b="1" dirty="0" err="1">
                <a:solidFill>
                  <a:srgbClr val="00B050"/>
                </a:solidFill>
                <a:latin typeface="Trebuchet MS"/>
                <a:cs typeface="Trebuchet MS"/>
              </a:rPr>
              <a:t>océaniques</a:t>
            </a:r>
            <a:r>
              <a:rPr sz="3200" b="1" spc="-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3200" b="1" spc="-5" dirty="0" err="1">
                <a:solidFill>
                  <a:srgbClr val="00B050"/>
                </a:solidFill>
                <a:latin typeface="Trebuchet MS"/>
                <a:cs typeface="Trebuchet MS"/>
              </a:rPr>
              <a:t>augmente</a:t>
            </a:r>
            <a:r>
              <a:rPr lang="fr-FR" sz="3200" b="1" spc="-5" dirty="0">
                <a:solidFill>
                  <a:srgbClr val="00B050"/>
                </a:solidFill>
                <a:latin typeface="Trebuchet MS"/>
                <a:cs typeface="Trebuchet MS"/>
              </a:rPr>
              <a:t> avec l’âge de la lithosphère</a:t>
            </a:r>
            <a:endParaRPr sz="32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731" y="657019"/>
            <a:ext cx="7531734" cy="5588635"/>
            <a:chOff x="0" y="1269491"/>
            <a:chExt cx="7531734" cy="5588635"/>
          </a:xfrm>
        </p:grpSpPr>
        <p:sp>
          <p:nvSpPr>
            <p:cNvPr id="3" name="object 3"/>
            <p:cNvSpPr/>
            <p:nvPr/>
          </p:nvSpPr>
          <p:spPr>
            <a:xfrm>
              <a:off x="0" y="4069780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1269491"/>
              <a:ext cx="7344156" cy="395935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2589" y="4932127"/>
            <a:ext cx="710977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3200" b="1" spc="-5" dirty="0">
                <a:solidFill>
                  <a:srgbClr val="00B050"/>
                </a:solidFill>
                <a:latin typeface="Calibri"/>
                <a:cs typeface="Calibri"/>
              </a:rPr>
              <a:t>épaississement</a:t>
            </a:r>
            <a:r>
              <a:rPr sz="3200" b="1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de</a:t>
            </a:r>
            <a:r>
              <a:rPr sz="3200" b="1" spc="-3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la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lang="fr-FR" sz="3200" b="1" spc="-20" dirty="0" err="1">
                <a:solidFill>
                  <a:srgbClr val="00B050"/>
                </a:solidFill>
                <a:latin typeface="Calibri"/>
                <a:cs typeface="Calibri"/>
              </a:rPr>
              <a:t>ithosphère</a:t>
            </a:r>
            <a:r>
              <a:rPr lang="fr-FR" sz="3200" b="1" spc="-20" dirty="0">
                <a:solidFill>
                  <a:srgbClr val="00B050"/>
                </a:solidFill>
                <a:latin typeface="Calibri"/>
                <a:cs typeface="Calibri"/>
              </a:rPr>
              <a:t> océanique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 avec</a:t>
            </a:r>
            <a:r>
              <a:rPr sz="32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le</a:t>
            </a:r>
            <a:r>
              <a:rPr sz="3200" b="1" spc="-3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temps</a:t>
            </a:r>
            <a:endParaRPr sz="32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t="67178"/>
          <a:stretch>
            <a:fillRect/>
          </a:stretch>
        </p:blipFill>
        <p:spPr>
          <a:xfrm>
            <a:off x="857224" y="1214422"/>
            <a:ext cx="6500858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CAB468-C6FB-43C0-8C10-53611A5085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770485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451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267" y="280161"/>
            <a:ext cx="2740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Schéma</a:t>
            </a:r>
            <a:r>
              <a:rPr sz="3600" spc="-8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4E4A01D-0DE3-4A8B-9A2B-8A3C193F74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2088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F7AA-79C8-44CD-B825-66CD03348C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/>
          <a:stretch>
            <a:fillRect/>
          </a:stretch>
        </p:blipFill>
        <p:spPr bwMode="auto">
          <a:xfrm>
            <a:off x="467544" y="1556793"/>
            <a:ext cx="820891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287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063740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2555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d’…………………………. 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s’………………………………,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s’…………………………………….</a:t>
            </a:r>
            <a:endParaRPr sz="1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roches</a:t>
            </a:r>
            <a:endParaRPr sz="1800">
              <a:latin typeface="Trebuchet MS"/>
              <a:cs typeface="Trebuchet MS"/>
            </a:endParaRPr>
          </a:p>
          <a:p>
            <a:pPr marL="355600" marR="5080" algn="just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 (d=…………..) alors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la lithosphère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globale elle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(d=…………………) car il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matériel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mantellique nouveau.</a:t>
            </a:r>
            <a:endParaRPr sz="1800">
              <a:latin typeface="Trebuchet MS"/>
              <a:cs typeface="Trebuchet MS"/>
            </a:endParaRPr>
          </a:p>
          <a:p>
            <a:pPr marL="355600" marR="19367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063740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2555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s’………………………………,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s’…………………………………….</a:t>
            </a:r>
            <a:endParaRPr sz="1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roches</a:t>
            </a:r>
            <a:endParaRPr sz="1800">
              <a:latin typeface="Trebuchet MS"/>
              <a:cs typeface="Trebuchet MS"/>
            </a:endParaRPr>
          </a:p>
          <a:p>
            <a:pPr marL="355600" marR="5080" algn="just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 (d=…………..) alors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la lithosphère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globale elle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(d=…………………) car il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matériel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mantellique nouveau.</a:t>
            </a:r>
            <a:endParaRPr sz="1800">
              <a:latin typeface="Trebuchet MS"/>
              <a:cs typeface="Trebuchet MS"/>
            </a:endParaRPr>
          </a:p>
          <a:p>
            <a:pPr marL="355600" marR="19367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063740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2555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s’enfonce</a:t>
            </a:r>
            <a:r>
              <a:rPr sz="18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s’…………………………………….</a:t>
            </a:r>
            <a:endParaRPr sz="1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roches</a:t>
            </a:r>
            <a:endParaRPr sz="1800">
              <a:latin typeface="Trebuchet MS"/>
              <a:cs typeface="Trebuchet MS"/>
            </a:endParaRPr>
          </a:p>
          <a:p>
            <a:pPr marL="355600" marR="5080" algn="just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 (d=…………..) alors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la lithosphère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globale elle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(d=…………………) car il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matériel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mantellique nouveau.</a:t>
            </a:r>
            <a:endParaRPr sz="1800">
              <a:latin typeface="Trebuchet MS"/>
              <a:cs typeface="Trebuchet MS"/>
            </a:endParaRPr>
          </a:p>
          <a:p>
            <a:pPr marL="355600" marR="19367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063740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2555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s’épaissit</a:t>
            </a:r>
            <a:endParaRPr sz="1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roches</a:t>
            </a:r>
            <a:endParaRPr sz="1800">
              <a:latin typeface="Trebuchet MS"/>
              <a:cs typeface="Trebuchet MS"/>
            </a:endParaRPr>
          </a:p>
          <a:p>
            <a:pPr marL="355600" marR="5080" algn="just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 (d=…………..) alors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la lithosphère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globale elle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(d=…………………) car il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matériel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mantellique nouveau.</a:t>
            </a:r>
            <a:endParaRPr sz="1800">
              <a:latin typeface="Trebuchet MS"/>
              <a:cs typeface="Trebuchet MS"/>
            </a:endParaRPr>
          </a:p>
          <a:p>
            <a:pPr marL="355600" marR="19367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011034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0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s’épaissit.</a:t>
            </a:r>
            <a:endParaRPr sz="1800">
              <a:latin typeface="Trebuchet MS"/>
              <a:cs typeface="Trebuchet MS"/>
            </a:endParaRPr>
          </a:p>
          <a:p>
            <a:pPr marL="355600" marR="515620" indent="-343535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roches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diminue </a:t>
            </a:r>
            <a:r>
              <a:rPr sz="1800" spc="-5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d=2,9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globale elle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(d=…………………)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matériel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mantellique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nouveau.</a:t>
            </a:r>
            <a:endParaRPr sz="1800">
              <a:latin typeface="Trebuchet MS"/>
              <a:cs typeface="Trebuchet MS"/>
            </a:endParaRPr>
          </a:p>
          <a:p>
            <a:pPr marL="355600" marR="140970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6946265" cy="302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s’épaissit.</a:t>
            </a:r>
            <a:endParaRPr sz="1800">
              <a:latin typeface="Trebuchet MS"/>
              <a:cs typeface="Trebuchet MS"/>
            </a:endParaRPr>
          </a:p>
          <a:p>
            <a:pPr marL="355600" marR="434340" indent="-343535" algn="just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des roches </a:t>
            </a:r>
            <a:r>
              <a:rPr sz="1800" spc="-5" dirty="0">
                <a:latin typeface="Trebuchet MS"/>
                <a:cs typeface="Trebuchet MS"/>
              </a:rPr>
              <a:t>diminue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(d=2,9)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 que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globale elle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augmente </a:t>
            </a:r>
            <a:r>
              <a:rPr sz="1800" b="1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d=3,28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 car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apport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matériel mantellique nouveau.</a:t>
            </a:r>
            <a:endParaRPr sz="1800">
              <a:latin typeface="Trebuchet MS"/>
              <a:cs typeface="Trebuchet MS"/>
            </a:endParaRPr>
          </a:p>
          <a:p>
            <a:pPr marL="355600" marR="7556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6946265" cy="302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s’épaissit.</a:t>
            </a:r>
            <a:endParaRPr sz="1800">
              <a:latin typeface="Trebuchet MS"/>
              <a:cs typeface="Trebuchet MS"/>
            </a:endParaRPr>
          </a:p>
          <a:p>
            <a:pPr marL="355600" marR="434340" indent="-343535" algn="just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des roches </a:t>
            </a:r>
            <a:r>
              <a:rPr sz="1800" spc="-5" dirty="0">
                <a:latin typeface="Trebuchet MS"/>
                <a:cs typeface="Trebuchet MS"/>
              </a:rPr>
              <a:t>diminue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(d=2,9)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 que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globale elle </a:t>
            </a:r>
            <a:r>
              <a:rPr sz="1800" b="1" spc="-5" dirty="0">
                <a:latin typeface="Trebuchet MS"/>
                <a:cs typeface="Trebuchet MS"/>
              </a:rPr>
              <a:t>augmente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(d=3,28)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matériel mantellique nouveau.</a:t>
            </a:r>
            <a:endParaRPr sz="1800">
              <a:latin typeface="Trebuchet MS"/>
              <a:cs typeface="Trebuchet MS"/>
            </a:endParaRPr>
          </a:p>
          <a:p>
            <a:pPr marL="355600" marR="71120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lithosphère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plus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 donc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8BC108-BCE2-49C7-A465-A3CBC74B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42" y="1034527"/>
            <a:ext cx="8747716" cy="47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212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6946265" cy="302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s’épaissit.</a:t>
            </a:r>
            <a:endParaRPr sz="1800">
              <a:latin typeface="Trebuchet MS"/>
              <a:cs typeface="Trebuchet MS"/>
            </a:endParaRPr>
          </a:p>
          <a:p>
            <a:pPr marL="355600" marR="434340" indent="-343535" algn="just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des roches </a:t>
            </a:r>
            <a:r>
              <a:rPr sz="1800" spc="-5" dirty="0">
                <a:latin typeface="Trebuchet MS"/>
                <a:cs typeface="Trebuchet MS"/>
              </a:rPr>
              <a:t>diminue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(d=2,9)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 que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globale elle </a:t>
            </a:r>
            <a:r>
              <a:rPr sz="1800" b="1" spc="-5" dirty="0">
                <a:latin typeface="Trebuchet MS"/>
                <a:cs typeface="Trebuchet MS"/>
              </a:rPr>
              <a:t>augmente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(d=3,28)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matériel mantellique nouveau.</a:t>
            </a:r>
            <a:endParaRPr sz="1800">
              <a:latin typeface="Trebuchet MS"/>
              <a:cs typeface="Trebuchet MS"/>
            </a:endParaRPr>
          </a:p>
          <a:p>
            <a:pPr marL="355600" marR="120650" indent="-343535" algn="just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latin typeface="Trebuchet MS"/>
                <a:cs typeface="Trebuchet MS"/>
              </a:rPr>
              <a:t>lithosphère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 alors dans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l’asthénosphère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plus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faible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d=3,25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En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914208" cy="276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zone </a:t>
            </a:r>
            <a:r>
              <a:rPr sz="1800" spc="-5" dirty="0">
                <a:highlight>
                  <a:srgbClr val="FFFF00"/>
                </a:highlight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highlight>
                  <a:srgbClr val="FFFF00"/>
                </a:highlight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highlight>
                  <a:srgbClr val="FFFF00"/>
                </a:highlight>
                <a:latin typeface="Trebuchet MS"/>
                <a:cs typeface="Trebuchet MS"/>
              </a:rPr>
              <a:t>s’épaissit</a:t>
            </a:r>
            <a:r>
              <a:rPr sz="1800" spc="-5" dirty="0"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  <a:p>
            <a:pPr marL="355600" marR="434340" indent="-343535" algn="just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des roches </a:t>
            </a:r>
            <a:r>
              <a:rPr sz="1800" spc="-5" dirty="0">
                <a:latin typeface="Trebuchet MS"/>
                <a:cs typeface="Trebuchet MS"/>
              </a:rPr>
              <a:t>diminue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(d=2,9)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 que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globale elle </a:t>
            </a:r>
            <a:r>
              <a:rPr sz="1800" b="1" spc="-5" dirty="0">
                <a:highlight>
                  <a:srgbClr val="FFFF00"/>
                </a:highlight>
                <a:latin typeface="Trebuchet MS"/>
                <a:cs typeface="Trebuchet MS"/>
              </a:rPr>
              <a:t>augmente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(d=3,28)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matériel mantellique nouveau.</a:t>
            </a:r>
            <a:endParaRPr sz="1800" dirty="0">
              <a:latin typeface="Trebuchet MS"/>
              <a:cs typeface="Trebuchet MS"/>
            </a:endParaRPr>
          </a:p>
          <a:p>
            <a:pPr marL="355600" marR="12128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lithosphère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-5" dirty="0">
                <a:latin typeface="Trebuchet MS"/>
                <a:cs typeface="Trebuchet MS"/>
              </a:rPr>
              <a:t>ans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l’asthénosphère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densité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plus </a:t>
            </a:r>
            <a:r>
              <a:rPr sz="1800" spc="-5" dirty="0">
                <a:latin typeface="Trebuchet MS"/>
                <a:cs typeface="Trebuchet MS"/>
              </a:rPr>
              <a:t>faible (d=3,25).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 donc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subduction</a:t>
            </a:r>
            <a:r>
              <a:rPr lang="fr-FR" sz="1800" spc="-5" dirty="0">
                <a:solidFill>
                  <a:srgbClr val="FF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au niveau des fosses de subduction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528638"/>
            <a:ext cx="87630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158" y="1857364"/>
            <a:ext cx="7094220" cy="4509770"/>
            <a:chOff x="0" y="2348483"/>
            <a:chExt cx="7094220" cy="450977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088" y="2348483"/>
              <a:ext cx="6771132" cy="280720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739" y="137541"/>
            <a:ext cx="686308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Doc3-</a:t>
            </a:r>
            <a:r>
              <a:rPr sz="3200" spc="-2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comparaison</a:t>
            </a:r>
            <a:r>
              <a:rPr sz="3200" spc="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de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la</a:t>
            </a:r>
            <a:r>
              <a:rPr sz="3200" spc="1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bathymétrie </a:t>
            </a:r>
            <a:r>
              <a:rPr sz="3200" spc="-9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du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 plancher</a:t>
            </a:r>
            <a:r>
              <a:rPr sz="3200" spc="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océanique de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la 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dorsale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 Atlantique</a:t>
            </a:r>
            <a:r>
              <a:rPr sz="3200" spc="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et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 de </a:t>
            </a:r>
            <a:r>
              <a:rPr sz="3200" dirty="0">
                <a:solidFill>
                  <a:srgbClr val="3493B9"/>
                </a:solidFill>
                <a:latin typeface="Trebuchet MS"/>
                <a:cs typeface="Trebuchet MS"/>
              </a:rPr>
              <a:t>la</a:t>
            </a:r>
            <a:r>
              <a:rPr sz="3200" spc="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3493B9"/>
                </a:solidFill>
                <a:latin typeface="Trebuchet MS"/>
                <a:cs typeface="Trebuchet MS"/>
              </a:rPr>
              <a:t>dorsale</a:t>
            </a:r>
            <a:r>
              <a:rPr sz="3200" spc="5" dirty="0">
                <a:solidFill>
                  <a:srgbClr val="3493B9"/>
                </a:solidFill>
                <a:latin typeface="Trebuchet MS"/>
                <a:cs typeface="Trebuchet MS"/>
              </a:rPr>
              <a:t> est- </a:t>
            </a:r>
            <a:r>
              <a:rPr sz="3200" spc="1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3493B9"/>
                </a:solidFill>
                <a:latin typeface="Trebuchet MS"/>
                <a:cs typeface="Trebuchet MS"/>
              </a:rPr>
              <a:t>Pacifique.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034" y="4929198"/>
            <a:ext cx="7143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On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 observe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un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bombement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axial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( de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à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15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km</a:t>
            </a:r>
            <a:r>
              <a:rPr sz="2400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de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 large)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 de 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la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dorsale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à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expansion rapide</a:t>
            </a:r>
            <a:r>
              <a:rPr sz="2400" b="1" spc="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et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un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large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 et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profond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rift</a:t>
            </a:r>
            <a:r>
              <a:rPr sz="2400" b="1" spc="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axial </a:t>
            </a:r>
            <a:r>
              <a:rPr sz="2400" b="1" spc="-3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(de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 10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à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 20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km</a:t>
            </a:r>
            <a:r>
              <a:rPr sz="2400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entre</a:t>
            </a:r>
            <a:r>
              <a:rPr sz="2400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les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deux</a:t>
            </a:r>
            <a:r>
              <a:rPr sz="2400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murs</a:t>
            </a:r>
            <a:r>
              <a:rPr sz="2400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de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la 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vallée)</a:t>
            </a:r>
            <a:r>
              <a:rPr sz="2400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au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cœur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24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240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dorsale </a:t>
            </a:r>
            <a:r>
              <a:rPr sz="2400" dirty="0">
                <a:solidFill>
                  <a:srgbClr val="FF0000"/>
                </a:solidFill>
                <a:latin typeface="Cambria"/>
                <a:cs typeface="Cambria"/>
              </a:rPr>
              <a:t>à</a:t>
            </a:r>
            <a:r>
              <a:rPr sz="2400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expansion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lente</a:t>
            </a:r>
            <a:endParaRPr sz="24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2" y="357167"/>
            <a:ext cx="856716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DF1FF54-6AEE-4972-B09E-232EC934A6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39" b="43759"/>
          <a:stretch>
            <a:fillRect/>
          </a:stretch>
        </p:blipFill>
        <p:spPr>
          <a:xfrm>
            <a:off x="112825" y="609600"/>
            <a:ext cx="8745455" cy="24622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3143248"/>
            <a:ext cx="7358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Dorsale pacifique/rapide</a:t>
            </a:r>
            <a:r>
              <a:rPr lang="fr-FR" sz="2400" dirty="0">
                <a:solidFill>
                  <a:srgbClr val="FF0000"/>
                </a:solidFill>
              </a:rPr>
              <a:t>: activité magmatique importante/bombement observable à l’axe, la chambre magmatique est bien remplie/ formation d’un plancher océanique de basalte et gabbros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b="1" u="sng" dirty="0">
                <a:solidFill>
                  <a:srgbClr val="FF0000"/>
                </a:solidFill>
              </a:rPr>
              <a:t>Dorsale Atlantique/lente</a:t>
            </a:r>
            <a:r>
              <a:rPr lang="fr-FR" sz="2400" dirty="0">
                <a:solidFill>
                  <a:srgbClr val="FF0000"/>
                </a:solidFill>
              </a:rPr>
              <a:t>: </a:t>
            </a:r>
            <a:r>
              <a:rPr lang="fr-FR" sz="2400" b="1" dirty="0">
                <a:solidFill>
                  <a:srgbClr val="FF0000"/>
                </a:solidFill>
              </a:rPr>
              <a:t>activité magmatique faible </a:t>
            </a:r>
            <a:r>
              <a:rPr lang="fr-FR" sz="2400" dirty="0">
                <a:solidFill>
                  <a:srgbClr val="FF0000"/>
                </a:solidFill>
              </a:rPr>
              <a:t>: C O faiblement formée: </a:t>
            </a:r>
            <a:r>
              <a:rPr lang="fr-FR" sz="2400" dirty="0" err="1">
                <a:solidFill>
                  <a:srgbClr val="FF0000"/>
                </a:solidFill>
              </a:rPr>
              <a:t>qq</a:t>
            </a:r>
            <a:r>
              <a:rPr lang="fr-FR" sz="2400" dirty="0">
                <a:solidFill>
                  <a:srgbClr val="FF0000"/>
                </a:solidFill>
              </a:rPr>
              <a:t> gabbros+péridotite du manteau.</a:t>
            </a:r>
          </a:p>
        </p:txBody>
      </p:sp>
    </p:spTree>
    <p:extLst>
      <p:ext uri="{BB962C8B-B14F-4D97-AF65-F5344CB8AC3E}">
        <p14:creationId xmlns:p14="http://schemas.microsoft.com/office/powerpoint/2010/main" val="2382758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2585</Words>
  <Application>Microsoft Office PowerPoint</Application>
  <PresentationFormat>Affichage à l'écran (4:3)</PresentationFormat>
  <Paragraphs>197</Paragraphs>
  <Slides>62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72" baseType="lpstr">
      <vt:lpstr>Microsoft JhengHei</vt:lpstr>
      <vt:lpstr>Arial</vt:lpstr>
      <vt:lpstr>Calibri</vt:lpstr>
      <vt:lpstr>Calibri Light</vt:lpstr>
      <vt:lpstr>Cambria</vt:lpstr>
      <vt:lpstr>Times New Roman</vt:lpstr>
      <vt:lpstr>Trebuchet MS</vt:lpstr>
      <vt:lpstr>Wingdings</vt:lpstr>
      <vt:lpstr>Wingdings 3</vt:lpstr>
      <vt:lpstr>Thème Office</vt:lpstr>
      <vt:lpstr>Correction TP  Dynamique des zones  de divergence</vt:lpstr>
      <vt:lpstr>Act 1 - Mise en évidence de deux  types de dorsales</vt:lpstr>
      <vt:lpstr>Reconstitution de la succession  verticale des roches au niveau de la  dorsale Atlantique et de la dorsale  est-Pacifique.</vt:lpstr>
      <vt:lpstr>Présentation PowerPoint</vt:lpstr>
      <vt:lpstr>Présentation PowerPoint</vt:lpstr>
      <vt:lpstr>Présentation PowerPoint</vt:lpstr>
      <vt:lpstr>Doc3- comparaison de la bathymétrie  du plancher océanique de la dorsale  Atlantique et de la dorsale est-  Pacifique.</vt:lpstr>
      <vt:lpstr>Présentation PowerPoint</vt:lpstr>
      <vt:lpstr>Présentation PowerPoint</vt:lpstr>
      <vt:lpstr>Présentation PowerPoint</vt:lpstr>
      <vt:lpstr>Bilan activité 1 :</vt:lpstr>
      <vt:lpstr>Présentation PowerPoint</vt:lpstr>
      <vt:lpstr>Présentation PowerPoint</vt:lpstr>
      <vt:lpstr>Act2 - Fonctionnement d’une dorsale Profil sismique et tomographique au niveau  de la dorsale est-Pacifique.</vt:lpstr>
      <vt:lpstr>Présentation PowerPoint</vt:lpstr>
      <vt:lpstr>Présentation PowerPoint</vt:lpstr>
      <vt:lpstr>Présentation PowerPoint</vt:lpstr>
      <vt:lpstr>Répartition des isothermes dans  la lithosphère océanique au  niveau d’une dorsale rapide.</vt:lpstr>
      <vt:lpstr>Comparaison des géothermes http://viasvt.fr/dorsale-magma/dorsale-magma.html </vt:lpstr>
      <vt:lpstr>Présentation PowerPoint</vt:lpstr>
      <vt:lpstr>Présentation PowerPoint</vt:lpstr>
      <vt:lpstr>Présentation PowerPoint</vt:lpstr>
      <vt:lpstr>Diagramme de phases d’une péridotite.</vt:lpstr>
      <vt:lpstr>Présentation PowerPoint</vt:lpstr>
      <vt:lpstr>Présentation PowerPoint</vt:lpstr>
      <vt:lpstr>Présentation PowerPoint</vt:lpstr>
      <vt:lpstr>2) Utilisation d’un modèle pour comprendre la fusion partielle et la cristallisation fractionnée</vt:lpstr>
      <vt:lpstr>Présentation PowerPoint</vt:lpstr>
      <vt:lpstr>Magma</vt:lpstr>
      <vt:lpstr>Présentation PowerPoint</vt:lpstr>
      <vt:lpstr>La cristallisation fractionnée : série réactionnelle de Bowen</vt:lpstr>
      <vt:lpstr>Bilan dorsale rapide</vt:lpstr>
      <vt:lpstr>BILAN</vt:lpstr>
      <vt:lpstr>BILAN</vt:lpstr>
      <vt:lpstr>BILAN</vt:lpstr>
      <vt:lpstr>BILAN</vt:lpstr>
      <vt:lpstr>BILAN</vt:lpstr>
      <vt:lpstr>BILAN</vt:lpstr>
      <vt:lpstr>Activité 3 : Maturation de la  lithosphère au cours du temps.</vt:lpstr>
      <vt:lpstr>Présentation PowerPoint</vt:lpstr>
      <vt:lpstr>Présentation PowerPoint</vt:lpstr>
      <vt:lpstr>hydrothermalisme</vt:lpstr>
      <vt:lpstr>Transformation gabbro -  métagabbro</vt:lpstr>
      <vt:lpstr>Act 3.1 - Transformations minéralogiques</vt:lpstr>
      <vt:lpstr>Transformation péridotite -  serpentine</vt:lpstr>
      <vt:lpstr>Présentation PowerPoint</vt:lpstr>
      <vt:lpstr>Act 3.2 - Evolution de la  lithosphère</vt:lpstr>
      <vt:lpstr>Présentation PowerPoint</vt:lpstr>
      <vt:lpstr>Présentation PowerPoint</vt:lpstr>
      <vt:lpstr>Présentation PowerPoint</vt:lpstr>
      <vt:lpstr>Schéma bilan</vt:lpstr>
      <vt:lpstr>Présentation PowerPoint</vt:lpstr>
      <vt:lpstr>bilan</vt:lpstr>
      <vt:lpstr>bilan</vt:lpstr>
      <vt:lpstr>bilan</vt:lpstr>
      <vt:lpstr>bilan</vt:lpstr>
      <vt:lpstr>bilan</vt:lpstr>
      <vt:lpstr>bilan</vt:lpstr>
      <vt:lpstr>bilan</vt:lpstr>
      <vt:lpstr>bilan</vt:lpstr>
      <vt:lpstr>bilan</vt:lpstr>
      <vt:lpstr>Présentation PowerPoint</vt:lpstr>
    </vt:vector>
  </TitlesOfParts>
  <Company>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TP  Dynamique des zones  de divergence</dc:title>
  <dc:creator>sboutinp</dc:creator>
  <cp:lastModifiedBy>Sophie BOUTIN-PUECH</cp:lastModifiedBy>
  <cp:revision>7</cp:revision>
  <dcterms:created xsi:type="dcterms:W3CDTF">2022-05-10T12:18:38Z</dcterms:created>
  <dcterms:modified xsi:type="dcterms:W3CDTF">2024-03-26T15:05:45Z</dcterms:modified>
</cp:coreProperties>
</file>