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86" r:id="rId7"/>
    <p:sldId id="287" r:id="rId8"/>
    <p:sldId id="288" r:id="rId9"/>
    <p:sldId id="28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2" r:id="rId19"/>
    <p:sldId id="283" r:id="rId20"/>
    <p:sldId id="284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0" r:id="rId31"/>
    <p:sldId id="280" r:id="rId32"/>
    <p:sldId id="281" r:id="rId3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81" autoAdjust="0"/>
  </p:normalViewPr>
  <p:slideViewPr>
    <p:cSldViewPr>
      <p:cViewPr>
        <p:scale>
          <a:sx n="80" d="100"/>
          <a:sy n="80" d="100"/>
        </p:scale>
        <p:origin x="894" y="-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2852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2852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2852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B7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B7C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B7CCE4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5">
            <a:solidFill>
              <a:srgbClr val="619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34" y="163779"/>
            <a:ext cx="8007984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2852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1081278"/>
            <a:ext cx="8070850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qC1nBjI_o" TargetMode="External"/><Relationship Id="rId2" Type="http://schemas.openxmlformats.org/officeDocument/2006/relationships/hyperlink" Target="https://www.youtube.com/watch?v=-Kq1V0Nf6B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865" y="6858000"/>
                </a:lnTo>
                <a:lnTo>
                  <a:pt x="44386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CCE4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014" y="0"/>
            <a:ext cx="3810" cy="6858000"/>
          </a:xfrm>
          <a:custGeom>
            <a:avLst/>
            <a:gdLst/>
            <a:ahLst/>
            <a:cxnLst/>
            <a:rect l="l" t="t" r="r" b="b"/>
            <a:pathLst>
              <a:path w="3809" h="6858000">
                <a:moveTo>
                  <a:pt x="0" y="6858000"/>
                </a:moveTo>
                <a:lnTo>
                  <a:pt x="3809" y="6858000"/>
                </a:lnTo>
                <a:lnTo>
                  <a:pt x="380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CCE4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5" y="6858000"/>
                </a:lnTo>
                <a:lnTo>
                  <a:pt x="47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CCE4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D2DFED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381000" cy="6858000"/>
            <a:chOff x="990600" y="0"/>
            <a:chExt cx="3810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81610" cy="6858000"/>
            </a:xfrm>
            <a:custGeom>
              <a:avLst/>
              <a:gdLst/>
              <a:ahLst/>
              <a:cxnLst/>
              <a:rect l="l" t="t" r="r" b="b"/>
              <a:pathLst>
                <a:path w="181609" h="6858000">
                  <a:moveTo>
                    <a:pt x="181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1356" y="6858000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D2DFE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230504" cy="6858000"/>
            </a:xfrm>
            <a:custGeom>
              <a:avLst/>
              <a:gdLst/>
              <a:ahLst/>
              <a:cxnLst/>
              <a:rect l="l" t="t" r="r" b="b"/>
              <a:pathLst>
                <a:path w="230505" h="6858000">
                  <a:moveTo>
                    <a:pt x="2301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30124" y="6858000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EAEFF7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150">
            <a:solidFill>
              <a:srgbClr val="B7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24864" y="0"/>
            <a:ext cx="118110" cy="6858000"/>
            <a:chOff x="824864" y="0"/>
            <a:chExt cx="118110" cy="6858000"/>
          </a:xfrm>
        </p:grpSpPr>
        <p:sp>
          <p:nvSpPr>
            <p:cNvPr id="11" name="object 11"/>
            <p:cNvSpPr/>
            <p:nvPr/>
          </p:nvSpPr>
          <p:spPr>
            <a:xfrm>
              <a:off x="914399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57150">
              <a:solidFill>
                <a:srgbClr val="EAEF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3439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57150">
              <a:solidFill>
                <a:srgbClr val="B7CC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B7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5">
            <a:solidFill>
              <a:srgbClr val="B7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494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B7C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7" name="object 17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7CCE4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5500115"/>
              <a:ext cx="137159" cy="1371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78942" y="1639951"/>
            <a:ext cx="75444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entury Schoolbook"/>
                <a:cs typeface="Century Schoolbook"/>
              </a:rPr>
              <a:t>C</a:t>
            </a:r>
            <a:r>
              <a:rPr b="1" spc="-5" dirty="0">
                <a:latin typeface="Century Schoolbook"/>
                <a:cs typeface="Century Schoolbook"/>
              </a:rPr>
              <a:t>ORRECTION</a:t>
            </a:r>
            <a:r>
              <a:rPr b="1" spc="145" dirty="0">
                <a:latin typeface="Century Schoolbook"/>
                <a:cs typeface="Century Schoolbook"/>
              </a:rPr>
              <a:t> </a:t>
            </a:r>
            <a:r>
              <a:rPr sz="3000" b="1" spc="-5" dirty="0">
                <a:latin typeface="Century Schoolbook"/>
                <a:cs typeface="Century Schoolbook"/>
              </a:rPr>
              <a:t>TP</a:t>
            </a:r>
            <a:r>
              <a:rPr sz="3000" b="1" spc="-10" dirty="0">
                <a:latin typeface="Century Schoolbook"/>
                <a:cs typeface="Century Schoolbook"/>
              </a:rPr>
              <a:t> </a:t>
            </a:r>
            <a:r>
              <a:rPr b="1" dirty="0">
                <a:latin typeface="Century Schoolbook"/>
                <a:cs typeface="Century Schoolbook"/>
              </a:rPr>
              <a:t>MOBILITÉ</a:t>
            </a:r>
            <a:r>
              <a:rPr b="1" spc="145" dirty="0">
                <a:latin typeface="Century Schoolbook"/>
                <a:cs typeface="Century Schoolbook"/>
              </a:rPr>
              <a:t> </a:t>
            </a:r>
            <a:r>
              <a:rPr b="1" spc="-5" dirty="0">
                <a:latin typeface="Century Schoolbook"/>
                <a:cs typeface="Century Schoolbook"/>
              </a:rPr>
              <a:t>HORIZONTALE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4994" y="5033009"/>
            <a:ext cx="554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Schoolbook"/>
                <a:cs typeface="Century Schoolbook"/>
              </a:rPr>
              <a:t>Mise</a:t>
            </a:r>
            <a:r>
              <a:rPr sz="1800" b="1" spc="-15" dirty="0">
                <a:latin typeface="Century Schoolbook"/>
                <a:cs typeface="Century Schoolbook"/>
              </a:rPr>
              <a:t> </a:t>
            </a:r>
            <a:r>
              <a:rPr sz="1800" b="1" spc="-5" dirty="0">
                <a:latin typeface="Century Schoolbook"/>
                <a:cs typeface="Century Schoolbook"/>
              </a:rPr>
              <a:t>en</a:t>
            </a:r>
            <a:r>
              <a:rPr sz="1800" b="1" spc="5" dirty="0">
                <a:latin typeface="Century Schoolbook"/>
                <a:cs typeface="Century Schoolbook"/>
              </a:rPr>
              <a:t> </a:t>
            </a:r>
            <a:r>
              <a:rPr sz="1800" b="1" spc="-5" dirty="0">
                <a:latin typeface="Century Schoolbook"/>
                <a:cs typeface="Century Schoolbook"/>
              </a:rPr>
              <a:t>évidence</a:t>
            </a:r>
            <a:r>
              <a:rPr sz="1800" b="1" spc="-10" dirty="0">
                <a:latin typeface="Century Schoolbook"/>
                <a:cs typeface="Century Schoolbook"/>
              </a:rPr>
              <a:t> </a:t>
            </a:r>
            <a:r>
              <a:rPr sz="1800" b="1" spc="-5" dirty="0">
                <a:latin typeface="Century Schoolbook"/>
                <a:cs typeface="Century Schoolbook"/>
              </a:rPr>
              <a:t>des mouvements</a:t>
            </a:r>
            <a:r>
              <a:rPr sz="1800" b="1" spc="5" dirty="0">
                <a:latin typeface="Century Schoolbook"/>
                <a:cs typeface="Century Schoolbook"/>
              </a:rPr>
              <a:t> </a:t>
            </a:r>
            <a:r>
              <a:rPr sz="1800" b="1" dirty="0">
                <a:latin typeface="Century Schoolbook"/>
                <a:cs typeface="Century Schoolbook"/>
              </a:rPr>
              <a:t>des</a:t>
            </a:r>
            <a:r>
              <a:rPr sz="1800" b="1" spc="5" dirty="0">
                <a:latin typeface="Century Schoolbook"/>
                <a:cs typeface="Century Schoolbook"/>
              </a:rPr>
              <a:t> </a:t>
            </a:r>
            <a:r>
              <a:rPr sz="1800" b="1" dirty="0">
                <a:latin typeface="Century Schoolbook"/>
                <a:cs typeface="Century Schoolbook"/>
              </a:rPr>
              <a:t>plaques </a:t>
            </a:r>
            <a:r>
              <a:rPr sz="1800" b="1" spc="-505" dirty="0">
                <a:latin typeface="Century Schoolbook"/>
                <a:cs typeface="Century Schoolbook"/>
              </a:rPr>
              <a:t> </a:t>
            </a:r>
            <a:r>
              <a:rPr sz="1800" b="1" dirty="0">
                <a:latin typeface="Century Schoolbook"/>
                <a:cs typeface="Century Schoolbook"/>
              </a:rPr>
              <a:t>lithosphériques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6239"/>
            <a:ext cx="7828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C</a:t>
            </a:r>
            <a:r>
              <a:rPr spc="-5" dirty="0"/>
              <a:t>ARTE</a:t>
            </a:r>
            <a:r>
              <a:rPr spc="180" dirty="0"/>
              <a:t> </a:t>
            </a:r>
            <a:r>
              <a:rPr dirty="0"/>
              <a:t>DES</a:t>
            </a:r>
            <a:r>
              <a:rPr spc="165" dirty="0"/>
              <a:t> </a:t>
            </a:r>
            <a:r>
              <a:rPr spc="-5" dirty="0"/>
              <a:t>FLUX</a:t>
            </a:r>
            <a:r>
              <a:rPr spc="160" dirty="0"/>
              <a:t> </a:t>
            </a:r>
            <a:r>
              <a:rPr spc="-5" dirty="0"/>
              <a:t>GÉOTHERMIQUES</a:t>
            </a:r>
            <a:r>
              <a:rPr spc="170" dirty="0"/>
              <a:t> </a:t>
            </a:r>
            <a:r>
              <a:rPr dirty="0"/>
              <a:t>MONDIAUX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69084"/>
            <a:ext cx="7348118" cy="47792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72439"/>
            <a:ext cx="7296784" cy="3913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32852"/>
                </a:solidFill>
                <a:latin typeface="Century Schoolbook"/>
                <a:cs typeface="Century Schoolbook"/>
              </a:rPr>
              <a:t>CONCLUSIONS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2290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-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Indice</a:t>
            </a:r>
            <a:r>
              <a:rPr sz="2400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flux</a:t>
            </a:r>
            <a:r>
              <a:rPr sz="2400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géothermiques</a:t>
            </a:r>
            <a:r>
              <a:rPr sz="24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: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jusqu’à</a:t>
            </a:r>
            <a:r>
              <a:rPr sz="24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500mW.m-2</a:t>
            </a:r>
            <a:endParaRPr sz="2400">
              <a:latin typeface="Century Schoolbook"/>
              <a:cs typeface="Century Schoolbook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d’énergie</a:t>
            </a:r>
            <a:r>
              <a:rPr sz="2400" spc="-5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libérée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6FC0"/>
                </a:solidFill>
                <a:latin typeface="Wingdings"/>
                <a:cs typeface="Wingdings"/>
              </a:rPr>
              <a:t></a:t>
            </a:r>
            <a:r>
              <a:rPr sz="24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zone</a:t>
            </a:r>
            <a:r>
              <a:rPr sz="2400" spc="-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de</a:t>
            </a:r>
            <a:r>
              <a:rPr sz="24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divergence</a:t>
            </a:r>
            <a:r>
              <a:rPr sz="2400" spc="-2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associée</a:t>
            </a:r>
            <a:r>
              <a:rPr sz="2400" spc="-3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à</a:t>
            </a:r>
            <a:r>
              <a:rPr sz="2400" spc="-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une</a:t>
            </a:r>
            <a:r>
              <a:rPr sz="2400" spc="-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dorsale</a:t>
            </a:r>
            <a:endParaRPr sz="2400">
              <a:latin typeface="Century Schoolbook"/>
              <a:cs typeface="Century Schoolbook"/>
            </a:endParaRPr>
          </a:p>
          <a:p>
            <a:pPr marL="286385" marR="631190" indent="-274320">
              <a:lnSpc>
                <a:spcPct val="100000"/>
              </a:lnSpc>
              <a:spcBef>
                <a:spcPts val="625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-</a:t>
            </a:r>
            <a:r>
              <a:rPr sz="24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Indice</a:t>
            </a:r>
            <a:r>
              <a:rPr sz="2400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épicentres</a:t>
            </a:r>
            <a:r>
              <a:rPr sz="2400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et</a:t>
            </a:r>
            <a:r>
              <a:rPr sz="24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foyers</a:t>
            </a: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des</a:t>
            </a:r>
            <a:r>
              <a:rPr sz="2400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séismes</a:t>
            </a:r>
            <a:r>
              <a:rPr sz="24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: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 aux </a:t>
            </a:r>
            <a:r>
              <a:rPr sz="2400" spc="-65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limites</a:t>
            </a:r>
            <a:r>
              <a:rPr sz="2400" spc="-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de</a:t>
            </a:r>
            <a:r>
              <a:rPr sz="2400" spc="-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plaques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06FC0"/>
                </a:solidFill>
                <a:latin typeface="Wingdings"/>
                <a:cs typeface="Wingdings"/>
              </a:rPr>
              <a:t></a:t>
            </a:r>
            <a:r>
              <a:rPr sz="24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si</a:t>
            </a:r>
            <a:r>
              <a:rPr sz="2400" spc="-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superficiels</a:t>
            </a:r>
            <a:r>
              <a:rPr sz="2400" spc="-4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:</a:t>
            </a:r>
            <a:r>
              <a:rPr sz="2400" spc="-2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divergence</a:t>
            </a:r>
            <a:r>
              <a:rPr sz="2400" spc="-3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associée</a:t>
            </a:r>
            <a:r>
              <a:rPr sz="2400" spc="-2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à</a:t>
            </a:r>
            <a:r>
              <a:rPr sz="2400" spc="-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une</a:t>
            </a:r>
            <a:r>
              <a:rPr sz="2400" spc="-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dorsale</a:t>
            </a:r>
            <a:endParaRPr sz="2400">
              <a:latin typeface="Century Schoolbook"/>
              <a:cs typeface="Century Schoolbook"/>
            </a:endParaRPr>
          </a:p>
          <a:p>
            <a:pPr marL="12700" marR="5080">
              <a:lnSpc>
                <a:spcPct val="100800"/>
              </a:lnSpc>
              <a:spcBef>
                <a:spcPts val="575"/>
              </a:spcBef>
            </a:pPr>
            <a:r>
              <a:rPr sz="2400" dirty="0">
                <a:solidFill>
                  <a:srgbClr val="006FC0"/>
                </a:solidFill>
                <a:latin typeface="Wingdings"/>
                <a:cs typeface="Wingdings"/>
              </a:rPr>
              <a:t></a:t>
            </a:r>
            <a:r>
              <a:rPr sz="24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si</a:t>
            </a:r>
            <a:r>
              <a:rPr sz="2400" spc="-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superficiels</a:t>
            </a:r>
            <a:r>
              <a:rPr sz="2400" spc="-4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à</a:t>
            </a:r>
            <a:r>
              <a:rPr sz="24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profonds</a:t>
            </a:r>
            <a:r>
              <a:rPr sz="2400" spc="-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:</a:t>
            </a:r>
            <a:r>
              <a:rPr sz="2400" spc="-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convergence</a:t>
            </a:r>
            <a:r>
              <a:rPr sz="2400" spc="-2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liée</a:t>
            </a:r>
            <a:r>
              <a:rPr sz="2400" spc="-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à</a:t>
            </a:r>
            <a:r>
              <a:rPr sz="24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une </a:t>
            </a:r>
            <a:r>
              <a:rPr sz="2400" spc="-65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 Schoolbook"/>
                <a:cs typeface="Century Schoolbook"/>
              </a:rPr>
              <a:t>subduction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6239"/>
            <a:ext cx="71272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M</a:t>
            </a:r>
            <a:r>
              <a:rPr dirty="0"/>
              <a:t>ODÈLE</a:t>
            </a:r>
            <a:r>
              <a:rPr spc="160" dirty="0"/>
              <a:t> </a:t>
            </a:r>
            <a:r>
              <a:rPr dirty="0"/>
              <a:t>DES</a:t>
            </a:r>
            <a:r>
              <a:rPr spc="155" dirty="0"/>
              <a:t> </a:t>
            </a:r>
            <a:r>
              <a:rPr spc="-5" dirty="0"/>
              <a:t>PLAQUES</a:t>
            </a:r>
            <a:r>
              <a:rPr spc="165" dirty="0"/>
              <a:t> </a:t>
            </a:r>
            <a:r>
              <a:rPr spc="-5" dirty="0"/>
              <a:t>LITHOSPHÉRIQUES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29155"/>
            <a:ext cx="7319771" cy="46802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" y="1078433"/>
            <a:ext cx="8706485" cy="430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BILAN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u="heavy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Identifier</a:t>
            </a:r>
            <a:r>
              <a:rPr sz="1800" b="0" u="heavy" spc="-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1800" b="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les</a:t>
            </a:r>
            <a:r>
              <a:rPr sz="1800" b="0" u="heavy" spc="-6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1800" b="0" u="heavy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limites</a:t>
            </a:r>
            <a:r>
              <a:rPr sz="1800" b="0" u="heavy" spc="-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1800" b="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de</a:t>
            </a:r>
            <a:r>
              <a:rPr sz="1800" b="0" u="heavy" spc="-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1800" b="0" u="heavy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plaques</a:t>
            </a:r>
            <a:endParaRPr sz="1800">
              <a:latin typeface="Calibri Light"/>
              <a:cs typeface="Calibri Light"/>
            </a:endParaRPr>
          </a:p>
          <a:p>
            <a:pPr marL="269875" marR="5080" indent="-257810">
              <a:lnSpc>
                <a:spcPct val="150000"/>
              </a:lnSpc>
              <a:spcBef>
                <a:spcPts val="600"/>
              </a:spcBef>
              <a:buFont typeface="Symbol"/>
              <a:buChar char=""/>
              <a:tabLst>
                <a:tab pos="269875" algn="l"/>
                <a:tab pos="270510" algn="l"/>
              </a:tabLst>
            </a:pPr>
            <a:r>
              <a:rPr sz="1800" b="0" dirty="0">
                <a:latin typeface="Calibri Light"/>
                <a:cs typeface="Calibri Light"/>
              </a:rPr>
              <a:t>Les </a:t>
            </a:r>
            <a:r>
              <a:rPr sz="1800" b="0" spc="-5" dirty="0">
                <a:latin typeface="Calibri Light"/>
                <a:cs typeface="Calibri Light"/>
              </a:rPr>
              <a:t>dorsales</a:t>
            </a:r>
            <a:r>
              <a:rPr sz="1800" b="0" dirty="0">
                <a:latin typeface="Calibri Light"/>
                <a:cs typeface="Calibri Light"/>
              </a:rPr>
              <a:t> sont des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frontières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de plaques </a:t>
            </a:r>
            <a:r>
              <a:rPr sz="1800" b="0" spc="-25" dirty="0">
                <a:solidFill>
                  <a:srgbClr val="3477B1"/>
                </a:solidFill>
                <a:latin typeface="Calibri Light"/>
                <a:cs typeface="Calibri Light"/>
              </a:rPr>
              <a:t>divergentes.</a:t>
            </a:r>
            <a:r>
              <a:rPr sz="1800" b="0" spc="-20" dirty="0">
                <a:solidFill>
                  <a:srgbClr val="3477B1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Elles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se</a:t>
            </a:r>
            <a:r>
              <a:rPr sz="1800" b="0" spc="39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manifestent</a:t>
            </a:r>
            <a:r>
              <a:rPr sz="1800" b="0" spc="37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notamment </a:t>
            </a:r>
            <a:r>
              <a:rPr sz="1800" b="0" spc="-39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par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350">
              <a:latin typeface="Calibri Light"/>
              <a:cs typeface="Calibri Light"/>
            </a:endParaRPr>
          </a:p>
          <a:p>
            <a:pPr marL="12700" algn="just">
              <a:lnSpc>
                <a:spcPct val="100000"/>
              </a:lnSpc>
            </a:pPr>
            <a:r>
              <a:rPr sz="1800" b="0" dirty="0">
                <a:latin typeface="Calibri Light"/>
                <a:cs typeface="Calibri Light"/>
              </a:rPr>
              <a:t>un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fort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3477B1"/>
                </a:solidFill>
                <a:latin typeface="Calibri Light"/>
                <a:cs typeface="Calibri Light"/>
              </a:rPr>
              <a:t>flux</a:t>
            </a:r>
            <a:r>
              <a:rPr sz="1800" b="0" spc="-50" dirty="0">
                <a:solidFill>
                  <a:srgbClr val="3477B1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3477B1"/>
                </a:solidFill>
                <a:latin typeface="Calibri Light"/>
                <a:cs typeface="Calibri Light"/>
              </a:rPr>
              <a:t>géothermique</a:t>
            </a:r>
            <a:r>
              <a:rPr sz="1800" b="0" spc="-65" dirty="0">
                <a:solidFill>
                  <a:srgbClr val="3477B1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lié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au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magmatisme,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ainsi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qu’une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sismicité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3477B1"/>
                </a:solidFill>
                <a:latin typeface="Calibri Light"/>
                <a:cs typeface="Calibri Light"/>
              </a:rPr>
              <a:t>superficielle.</a:t>
            </a:r>
            <a:r>
              <a:rPr sz="1800" b="0" spc="-30" dirty="0">
                <a:solidFill>
                  <a:srgbClr val="3477B1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(&lt;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35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km).</a:t>
            </a:r>
            <a:endParaRPr sz="1800">
              <a:latin typeface="Calibri Light"/>
              <a:cs typeface="Calibri Light"/>
            </a:endParaRPr>
          </a:p>
          <a:p>
            <a:pPr marL="269875" marR="8255" indent="-257810" algn="just">
              <a:lnSpc>
                <a:spcPct val="150000"/>
              </a:lnSpc>
              <a:spcBef>
                <a:spcPts val="600"/>
              </a:spcBef>
              <a:buFont typeface="Symbol"/>
              <a:buChar char=""/>
              <a:tabLst>
                <a:tab pos="270510" algn="l"/>
              </a:tabLst>
            </a:pPr>
            <a:r>
              <a:rPr sz="1800" b="0" dirty="0">
                <a:latin typeface="Calibri Light"/>
                <a:cs typeface="Calibri Light"/>
              </a:rPr>
              <a:t>Les </a:t>
            </a:r>
            <a:r>
              <a:rPr sz="1800" b="0" spc="-5" dirty="0">
                <a:latin typeface="Calibri Light"/>
                <a:cs typeface="Calibri Light"/>
              </a:rPr>
              <a:t>chaînes </a:t>
            </a:r>
            <a:r>
              <a:rPr sz="1800" b="0" dirty="0">
                <a:latin typeface="Calibri Light"/>
                <a:cs typeface="Calibri Light"/>
              </a:rPr>
              <a:t>de </a:t>
            </a:r>
            <a:r>
              <a:rPr sz="1800" b="0" spc="-5" dirty="0">
                <a:latin typeface="Calibri Light"/>
                <a:cs typeface="Calibri Light"/>
              </a:rPr>
              <a:t>montagnes </a:t>
            </a:r>
            <a:r>
              <a:rPr sz="1800" b="0" spc="-10" dirty="0">
                <a:latin typeface="Calibri Light"/>
                <a:cs typeface="Calibri Light"/>
              </a:rPr>
              <a:t>et </a:t>
            </a:r>
            <a:r>
              <a:rPr sz="1800" b="0" dirty="0">
                <a:latin typeface="Calibri Light"/>
                <a:cs typeface="Calibri Light"/>
              </a:rPr>
              <a:t>les </a:t>
            </a:r>
            <a:r>
              <a:rPr sz="1800" b="0" spc="-10" dirty="0">
                <a:latin typeface="Calibri Light"/>
                <a:cs typeface="Calibri Light"/>
              </a:rPr>
              <a:t>fosses </a:t>
            </a:r>
            <a:r>
              <a:rPr sz="1800" b="0" spc="-5" dirty="0">
                <a:latin typeface="Calibri Light"/>
                <a:cs typeface="Calibri Light"/>
              </a:rPr>
              <a:t>océaniques sont </a:t>
            </a:r>
            <a:r>
              <a:rPr sz="1800" b="0" dirty="0">
                <a:latin typeface="Calibri Light"/>
                <a:cs typeface="Calibri Light"/>
              </a:rPr>
              <a:t>des </a:t>
            </a:r>
            <a:r>
              <a:rPr sz="1800" b="0" spc="-10" dirty="0">
                <a:latin typeface="Calibri Light"/>
                <a:cs typeface="Calibri Light"/>
              </a:rPr>
              <a:t>frontières </a:t>
            </a:r>
            <a:r>
              <a:rPr sz="1800" b="0" spc="-30" dirty="0">
                <a:solidFill>
                  <a:srgbClr val="3477B1"/>
                </a:solidFill>
                <a:latin typeface="Calibri Light"/>
                <a:cs typeface="Calibri Light"/>
              </a:rPr>
              <a:t>convergentes. </a:t>
            </a:r>
            <a:r>
              <a:rPr sz="1800" b="0" spc="-10" dirty="0">
                <a:latin typeface="Calibri Light"/>
                <a:cs typeface="Calibri Light"/>
              </a:rPr>
              <a:t>Les 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fosses</a:t>
            </a:r>
            <a:r>
              <a:rPr sz="1800" b="0" spc="26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océaniques</a:t>
            </a:r>
            <a:r>
              <a:rPr sz="1800" b="0" spc="26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se</a:t>
            </a:r>
            <a:r>
              <a:rPr sz="1800" b="0" spc="26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caractérisent</a:t>
            </a:r>
            <a:r>
              <a:rPr sz="1800" b="0" spc="26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par</a:t>
            </a:r>
            <a:r>
              <a:rPr sz="1800" b="0" spc="26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une</a:t>
            </a:r>
            <a:r>
              <a:rPr sz="1800" b="0" spc="26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disposition</a:t>
            </a:r>
            <a:r>
              <a:rPr sz="1800" b="0" spc="26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des</a:t>
            </a:r>
            <a:r>
              <a:rPr sz="1800" b="0" spc="26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foyers</a:t>
            </a:r>
            <a:r>
              <a:rPr sz="1800" b="0" spc="27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sismiques</a:t>
            </a:r>
            <a:r>
              <a:rPr sz="1800" b="0" spc="27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le</a:t>
            </a:r>
            <a:r>
              <a:rPr sz="1800" b="0" spc="26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long</a:t>
            </a:r>
            <a:r>
              <a:rPr sz="1800" b="0" spc="26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d’un </a:t>
            </a:r>
            <a:r>
              <a:rPr sz="1800" b="0" spc="-395" dirty="0"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3477B1"/>
                </a:solidFill>
                <a:latin typeface="Calibri Light"/>
                <a:cs typeface="Calibri Light"/>
              </a:rPr>
              <a:t>plan</a:t>
            </a:r>
            <a:r>
              <a:rPr sz="1800" b="0" spc="-10" dirty="0">
                <a:solidFill>
                  <a:srgbClr val="3477B1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correspondant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à </a:t>
            </a:r>
            <a:r>
              <a:rPr sz="1800" b="0" spc="-5" dirty="0">
                <a:latin typeface="Calibri Light"/>
                <a:cs typeface="Calibri Light"/>
              </a:rPr>
              <a:t>la</a:t>
            </a:r>
            <a:r>
              <a:rPr sz="1800" b="0" dirty="0">
                <a:latin typeface="Calibri Light"/>
                <a:cs typeface="Calibri Light"/>
              </a:rPr>
              <a:t> plaque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plongeante,</a:t>
            </a:r>
            <a:r>
              <a:rPr sz="1800" b="0" spc="-5" dirty="0">
                <a:latin typeface="Calibri Light"/>
                <a:cs typeface="Calibri Light"/>
              </a:rPr>
              <a:t> allant </a:t>
            </a:r>
            <a:r>
              <a:rPr sz="1800" b="0" dirty="0">
                <a:latin typeface="Calibri Light"/>
                <a:cs typeface="Calibri Light"/>
              </a:rPr>
              <a:t>jusqu’à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700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km</a:t>
            </a:r>
            <a:r>
              <a:rPr sz="1800" b="0" dirty="0">
                <a:latin typeface="Calibri Light"/>
                <a:cs typeface="Calibri Light"/>
              </a:rPr>
              <a:t> de </a:t>
            </a:r>
            <a:r>
              <a:rPr sz="1800" b="0" spc="-10" dirty="0">
                <a:latin typeface="Calibri Light"/>
                <a:cs typeface="Calibri Light"/>
              </a:rPr>
              <a:t>profondeur</a:t>
            </a:r>
            <a:r>
              <a:rPr sz="1800" b="0" spc="38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et</a:t>
            </a:r>
            <a:r>
              <a:rPr sz="1800" b="0" spc="38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un 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faible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3477B1"/>
                </a:solidFill>
                <a:latin typeface="Calibri Light"/>
                <a:cs typeface="Calibri Light"/>
              </a:rPr>
              <a:t>flux</a:t>
            </a:r>
            <a:r>
              <a:rPr sz="1800" b="0" spc="-5" dirty="0">
                <a:solidFill>
                  <a:srgbClr val="3477B1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3477B1"/>
                </a:solidFill>
                <a:latin typeface="Calibri Light"/>
                <a:cs typeface="Calibri Light"/>
              </a:rPr>
              <a:t>géothermique</a:t>
            </a:r>
            <a:r>
              <a:rPr sz="1800" b="0" spc="370" dirty="0">
                <a:solidFill>
                  <a:srgbClr val="3477B1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au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niveau</a:t>
            </a:r>
            <a:r>
              <a:rPr sz="1800" b="0" dirty="0">
                <a:latin typeface="Calibri Light"/>
                <a:cs typeface="Calibri Light"/>
              </a:rPr>
              <a:t> de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la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fosse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(lié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au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plongement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d’une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plaque </a:t>
            </a:r>
            <a:r>
              <a:rPr sz="1800" b="0" spc="-39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lithosphérique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froide).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6278"/>
            <a:ext cx="7226300" cy="9207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225"/>
              </a:spcBef>
            </a:pPr>
            <a:r>
              <a:rPr sz="2700" dirty="0">
                <a:solidFill>
                  <a:srgbClr val="FF0000"/>
                </a:solidFill>
              </a:rPr>
              <a:t>D</a:t>
            </a:r>
            <a:r>
              <a:rPr sz="2150" dirty="0">
                <a:solidFill>
                  <a:srgbClr val="FF0000"/>
                </a:solidFill>
              </a:rPr>
              <a:t>ES</a:t>
            </a:r>
            <a:r>
              <a:rPr sz="2150" spc="140" dirty="0">
                <a:solidFill>
                  <a:srgbClr val="FF0000"/>
                </a:solidFill>
              </a:rPr>
              <a:t> </a:t>
            </a:r>
            <a:r>
              <a:rPr sz="2150" spc="5" dirty="0">
                <a:solidFill>
                  <a:srgbClr val="FF0000"/>
                </a:solidFill>
              </a:rPr>
              <a:t>OUTILS</a:t>
            </a:r>
            <a:r>
              <a:rPr sz="2150" spc="130" dirty="0">
                <a:solidFill>
                  <a:srgbClr val="FF0000"/>
                </a:solidFill>
              </a:rPr>
              <a:t> </a:t>
            </a:r>
            <a:r>
              <a:rPr sz="2150" spc="5" dirty="0">
                <a:solidFill>
                  <a:srgbClr val="FF0000"/>
                </a:solidFill>
              </a:rPr>
              <a:t>POUR</a:t>
            </a:r>
            <a:r>
              <a:rPr sz="2150" spc="145" dirty="0">
                <a:solidFill>
                  <a:srgbClr val="FF0000"/>
                </a:solidFill>
              </a:rPr>
              <a:t> </a:t>
            </a:r>
            <a:r>
              <a:rPr sz="2150" spc="5" dirty="0">
                <a:solidFill>
                  <a:srgbClr val="FF0000"/>
                </a:solidFill>
              </a:rPr>
              <a:t>QUANTIFIER</a:t>
            </a:r>
            <a:r>
              <a:rPr sz="2150" spc="145" dirty="0">
                <a:solidFill>
                  <a:srgbClr val="FF0000"/>
                </a:solidFill>
              </a:rPr>
              <a:t> </a:t>
            </a:r>
            <a:r>
              <a:rPr sz="2150" dirty="0">
                <a:solidFill>
                  <a:srgbClr val="FF0000"/>
                </a:solidFill>
              </a:rPr>
              <a:t>LE</a:t>
            </a:r>
            <a:r>
              <a:rPr sz="2150" spc="150" dirty="0">
                <a:solidFill>
                  <a:srgbClr val="FF0000"/>
                </a:solidFill>
              </a:rPr>
              <a:t> </a:t>
            </a:r>
            <a:r>
              <a:rPr sz="2150" spc="5" dirty="0">
                <a:solidFill>
                  <a:srgbClr val="FF0000"/>
                </a:solidFill>
              </a:rPr>
              <a:t>MOUVEMENT </a:t>
            </a:r>
            <a:r>
              <a:rPr sz="2150" spc="-585" dirty="0">
                <a:solidFill>
                  <a:srgbClr val="FF0000"/>
                </a:solidFill>
              </a:rPr>
              <a:t> </a:t>
            </a:r>
            <a:r>
              <a:rPr sz="2150" dirty="0">
                <a:solidFill>
                  <a:srgbClr val="FF0000"/>
                </a:solidFill>
              </a:rPr>
              <a:t>DES</a:t>
            </a:r>
            <a:r>
              <a:rPr sz="2150" spc="150" dirty="0">
                <a:solidFill>
                  <a:srgbClr val="FF0000"/>
                </a:solidFill>
              </a:rPr>
              <a:t> </a:t>
            </a:r>
            <a:r>
              <a:rPr sz="2150" spc="5" dirty="0">
                <a:solidFill>
                  <a:srgbClr val="FF0000"/>
                </a:solidFill>
              </a:rPr>
              <a:t>PLAQUES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535940" y="1552000"/>
            <a:ext cx="6631305" cy="22371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5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Données</a:t>
            </a:r>
            <a:r>
              <a:rPr sz="2400" spc="-3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géodésiques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entury Schoolbook"/>
                <a:cs typeface="Century Schoolbook"/>
              </a:rPr>
              <a:t>(</a:t>
            </a:r>
            <a:r>
              <a:rPr sz="1600" i="1" spc="-5" dirty="0">
                <a:latin typeface="Century Schoolbook"/>
                <a:cs typeface="Century Schoolbook"/>
              </a:rPr>
              <a:t>géodésie</a:t>
            </a:r>
            <a:r>
              <a:rPr sz="1600" i="1" spc="35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:</a:t>
            </a:r>
            <a:r>
              <a:rPr sz="1600" i="1" spc="15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sciences</a:t>
            </a:r>
            <a:r>
              <a:rPr sz="1600" i="1" spc="50" dirty="0">
                <a:latin typeface="Century Schoolbook"/>
                <a:cs typeface="Century Schoolbook"/>
              </a:rPr>
              <a:t> </a:t>
            </a:r>
            <a:r>
              <a:rPr sz="1600" i="1" spc="-10" dirty="0">
                <a:latin typeface="Century Schoolbook"/>
                <a:cs typeface="Century Schoolbook"/>
              </a:rPr>
              <a:t>qui</a:t>
            </a:r>
            <a:r>
              <a:rPr sz="1600" i="1" spc="20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étudient</a:t>
            </a:r>
            <a:r>
              <a:rPr sz="1600" i="1" spc="25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la</a:t>
            </a:r>
            <a:r>
              <a:rPr sz="1600" i="1" spc="15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forme</a:t>
            </a:r>
            <a:r>
              <a:rPr sz="1600" i="1" spc="40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et</a:t>
            </a:r>
            <a:r>
              <a:rPr sz="1600" i="1" spc="15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les</a:t>
            </a:r>
            <a:r>
              <a:rPr sz="1600" i="1" spc="25" dirty="0">
                <a:latin typeface="Century Schoolbook"/>
                <a:cs typeface="Century Schoolbook"/>
              </a:rPr>
              <a:t> </a:t>
            </a:r>
            <a:r>
              <a:rPr sz="1600" i="1" spc="-10" dirty="0">
                <a:latin typeface="Century Schoolbook"/>
                <a:cs typeface="Century Schoolbook"/>
              </a:rPr>
              <a:t>dimensions</a:t>
            </a:r>
            <a:r>
              <a:rPr sz="1600" i="1" spc="45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de</a:t>
            </a:r>
            <a:r>
              <a:rPr sz="1600" i="1" spc="15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la</a:t>
            </a:r>
            <a:r>
              <a:rPr sz="1600" i="1" spc="30" dirty="0">
                <a:latin typeface="Century Schoolbook"/>
                <a:cs typeface="Century Schoolbook"/>
              </a:rPr>
              <a:t> </a:t>
            </a:r>
            <a:r>
              <a:rPr sz="1600" i="1" spc="-5" dirty="0">
                <a:latin typeface="Century Schoolbook"/>
                <a:cs typeface="Century Schoolbook"/>
              </a:rPr>
              <a:t>Terre</a:t>
            </a:r>
            <a:r>
              <a:rPr sz="2400" spc="-5" dirty="0">
                <a:latin typeface="Century Schoolbook"/>
                <a:cs typeface="Century Schoolbook"/>
              </a:rPr>
              <a:t>)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Données</a:t>
            </a:r>
            <a:r>
              <a:rPr sz="2400" spc="-5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volcaniques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Données</a:t>
            </a:r>
            <a:r>
              <a:rPr sz="2400" spc="-5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sédimentaires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68750"/>
              <a:tabLst>
                <a:tab pos="287020" algn="l"/>
              </a:tabLst>
            </a:pPr>
            <a:endParaRPr sz="2400" dirty="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117" y="553669"/>
            <a:ext cx="6021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2125" algn="l"/>
              </a:tabLst>
            </a:pPr>
            <a:r>
              <a:rPr spc="-10" dirty="0">
                <a:solidFill>
                  <a:srgbClr val="001F5F"/>
                </a:solidFill>
              </a:rPr>
              <a:t>ACTIVITÉ	</a:t>
            </a:r>
            <a:r>
              <a:rPr sz="3000" dirty="0">
                <a:solidFill>
                  <a:srgbClr val="001F5F"/>
                </a:solidFill>
              </a:rPr>
              <a:t>1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-</a:t>
            </a:r>
            <a:r>
              <a:rPr sz="3000" spc="-10" dirty="0">
                <a:solidFill>
                  <a:srgbClr val="001F5F"/>
                </a:solidFill>
              </a:rPr>
              <a:t> </a:t>
            </a:r>
            <a:r>
              <a:rPr sz="32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 Schoolbook"/>
                <a:cs typeface="Century Schoolbook"/>
              </a:rPr>
              <a:t>L</a:t>
            </a:r>
            <a:r>
              <a:rPr sz="255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 Schoolbook"/>
                <a:cs typeface="Century Schoolbook"/>
              </a:rPr>
              <a:t>ES</a:t>
            </a:r>
            <a:r>
              <a:rPr sz="2550" b="1" u="heavy" spc="1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255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 Schoolbook"/>
                <a:cs typeface="Century Schoolbook"/>
              </a:rPr>
              <a:t>MESURES</a:t>
            </a:r>
            <a:r>
              <a:rPr sz="2550" b="1" u="heavy" spc="2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 Schoolbook"/>
                <a:cs typeface="Century Schoolbook"/>
              </a:rPr>
              <a:t>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 Schoolbook"/>
                <a:cs typeface="Century Schoolbook"/>
              </a:rPr>
              <a:t>GPS</a:t>
            </a:r>
            <a:endParaRPr sz="3200">
              <a:latin typeface="Century Schoolbook"/>
              <a:cs typeface="Century Schoolbook"/>
            </a:endParaRPr>
          </a:p>
        </p:txBody>
      </p:sp>
      <p:pic>
        <p:nvPicPr>
          <p:cNvPr id="5" name="Image 4" descr="1Spé - L'apport des données GPS dans le modèle de déplacement des plaques  lithosphériques - Stephan CAMILLO | Sciences de la Vie et de la Terre">
            <a:extLst>
              <a:ext uri="{FF2B5EF4-FFF2-40B4-BE49-F238E27FC236}">
                <a16:creationId xmlns:a16="http://schemas.microsoft.com/office/drawing/2014/main" id="{867F0D9D-2DE4-4219-9411-BD750BCE6C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68019"/>
            <a:ext cx="8311355" cy="5313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9039"/>
            <a:ext cx="691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E</a:t>
            </a:r>
            <a:r>
              <a:rPr spc="-5" dirty="0"/>
              <a:t>XEMPLE</a:t>
            </a:r>
            <a:r>
              <a:rPr spc="140" dirty="0"/>
              <a:t> </a:t>
            </a:r>
            <a:r>
              <a:rPr dirty="0"/>
              <a:t>DE</a:t>
            </a:r>
            <a:r>
              <a:rPr spc="150" dirty="0"/>
              <a:t> </a:t>
            </a:r>
            <a:r>
              <a:rPr spc="-5" dirty="0"/>
              <a:t>RÉSULTATS</a:t>
            </a:r>
            <a:r>
              <a:rPr spc="175" dirty="0"/>
              <a:t> </a:t>
            </a:r>
            <a:r>
              <a:rPr dirty="0"/>
              <a:t>OBTENUS</a:t>
            </a:r>
            <a:r>
              <a:rPr spc="145" dirty="0"/>
              <a:t> </a:t>
            </a:r>
            <a:r>
              <a:rPr dirty="0"/>
              <a:t>POUR </a:t>
            </a:r>
            <a:r>
              <a:rPr spc="-655" dirty="0"/>
              <a:t> </a:t>
            </a:r>
            <a:r>
              <a:rPr dirty="0"/>
              <a:t>UNE</a:t>
            </a:r>
            <a:r>
              <a:rPr spc="165" dirty="0"/>
              <a:t> </a:t>
            </a:r>
            <a:r>
              <a:rPr spc="-5" dirty="0"/>
              <a:t>STATION</a:t>
            </a:r>
            <a:r>
              <a:rPr spc="175" dirty="0"/>
              <a:t> </a:t>
            </a:r>
            <a:r>
              <a:rPr sz="3000" dirty="0"/>
              <a:t>MAS1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213" y="1663660"/>
            <a:ext cx="4003744" cy="49004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08609"/>
            <a:ext cx="25742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P</a:t>
            </a:r>
            <a:r>
              <a:rPr sz="2150" dirty="0"/>
              <a:t>OINT</a:t>
            </a:r>
            <a:r>
              <a:rPr sz="2150" spc="90" dirty="0"/>
              <a:t> </a:t>
            </a:r>
            <a:r>
              <a:rPr sz="2150" spc="5" dirty="0"/>
              <a:t>MÉTHODE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258267" y="942593"/>
            <a:ext cx="8329295" cy="513640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7020" marR="446405" indent="-274320">
              <a:lnSpc>
                <a:spcPts val="2110"/>
              </a:lnSpc>
              <a:spcBef>
                <a:spcPts val="605"/>
              </a:spcBef>
              <a:buClr>
                <a:srgbClr val="619DD1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Century Schoolbook"/>
                <a:cs typeface="Century Schoolbook"/>
              </a:rPr>
              <a:t>Les stations</a:t>
            </a:r>
            <a:r>
              <a:rPr sz="2200" spc="-1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GPS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fournissent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chacune</a:t>
            </a:r>
            <a:r>
              <a:rPr sz="2200" spc="20" dirty="0">
                <a:latin typeface="Century Schoolbook"/>
                <a:cs typeface="Century Schoolbook"/>
              </a:rPr>
              <a:t> </a:t>
            </a:r>
            <a:r>
              <a:rPr sz="2200" dirty="0">
                <a:latin typeface="Century Schoolbook"/>
                <a:cs typeface="Century Schoolbook"/>
              </a:rPr>
              <a:t>les</a:t>
            </a:r>
            <a:r>
              <a:rPr sz="2200" spc="-5" dirty="0">
                <a:latin typeface="Century Schoolbook"/>
                <a:cs typeface="Century Schoolbook"/>
              </a:rPr>
              <a:t> données de</a:t>
            </a:r>
            <a:r>
              <a:rPr sz="2200" spc="40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trois </a:t>
            </a:r>
            <a:r>
              <a:rPr sz="2200" b="1" spc="-61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graphiques</a:t>
            </a:r>
            <a:r>
              <a:rPr sz="2200" b="1" spc="2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représentant </a:t>
            </a:r>
            <a:r>
              <a:rPr sz="2200" dirty="0">
                <a:latin typeface="Century Schoolbook"/>
                <a:cs typeface="Century Schoolbook"/>
              </a:rPr>
              <a:t>les</a:t>
            </a:r>
            <a:r>
              <a:rPr sz="2200" spc="-2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variations</a:t>
            </a:r>
            <a:r>
              <a:rPr sz="22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de latitude, </a:t>
            </a:r>
            <a:r>
              <a:rPr sz="22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longitude</a:t>
            </a:r>
            <a:r>
              <a:rPr sz="22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et altitude</a:t>
            </a:r>
            <a:r>
              <a:rPr sz="2200" spc="-2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en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fonction</a:t>
            </a:r>
            <a:r>
              <a:rPr sz="2200" spc="1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du </a:t>
            </a:r>
            <a:r>
              <a:rPr sz="2200" spc="-10" dirty="0">
                <a:latin typeface="Century Schoolbook"/>
                <a:cs typeface="Century Schoolbook"/>
              </a:rPr>
              <a:t>temps.</a:t>
            </a:r>
            <a:endParaRPr sz="22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entury Schoolbook"/>
              <a:cs typeface="Century Schoolbook"/>
            </a:endParaRPr>
          </a:p>
          <a:p>
            <a:pPr marL="12700" marR="69215">
              <a:lnSpc>
                <a:spcPct val="80000"/>
              </a:lnSpc>
            </a:pPr>
            <a:r>
              <a:rPr sz="2200" spc="-5" dirty="0">
                <a:latin typeface="Century Schoolbook"/>
                <a:cs typeface="Century Schoolbook"/>
              </a:rPr>
              <a:t>Pour la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latitude l'équation</a:t>
            </a:r>
            <a:r>
              <a:rPr sz="2200" spc="-1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de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la </a:t>
            </a:r>
            <a:r>
              <a:rPr sz="2200" spc="-10" dirty="0">
                <a:latin typeface="Century Schoolbook"/>
                <a:cs typeface="Century Schoolbook"/>
              </a:rPr>
              <a:t>droite </a:t>
            </a:r>
            <a:r>
              <a:rPr sz="2200" spc="-5" dirty="0">
                <a:latin typeface="Century Schoolbook"/>
                <a:cs typeface="Century Schoolbook"/>
              </a:rPr>
              <a:t>de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régression est</a:t>
            </a:r>
            <a:r>
              <a:rPr sz="2200" spc="-1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de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la </a:t>
            </a:r>
            <a:r>
              <a:rPr sz="22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forme</a:t>
            </a:r>
            <a:r>
              <a:rPr sz="2200" spc="1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y</a:t>
            </a:r>
            <a:r>
              <a:rPr sz="2200" b="1" spc="10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=</a:t>
            </a:r>
            <a:r>
              <a:rPr sz="2200" b="1" spc="30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ax+b</a:t>
            </a:r>
            <a:r>
              <a:rPr sz="2200" b="1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où</a:t>
            </a:r>
            <a:r>
              <a:rPr sz="22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a</a:t>
            </a:r>
            <a:r>
              <a:rPr sz="2200" spc="1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représente</a:t>
            </a:r>
            <a:r>
              <a:rPr sz="2200" spc="1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le</a:t>
            </a:r>
            <a:r>
              <a:rPr sz="2200" spc="25" dirty="0">
                <a:latin typeface="Century Schoolbook"/>
                <a:cs typeface="Century Schoolbook"/>
              </a:rPr>
              <a:t> </a:t>
            </a:r>
            <a:r>
              <a:rPr sz="2200" b="1" spc="-10" dirty="0">
                <a:latin typeface="Century Schoolbook"/>
                <a:cs typeface="Century Schoolbook"/>
              </a:rPr>
              <a:t>coefficient</a:t>
            </a:r>
            <a:r>
              <a:rPr sz="2200" b="1" spc="2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directeur</a:t>
            </a:r>
            <a:r>
              <a:rPr sz="2200" b="1" spc="20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de</a:t>
            </a:r>
            <a:r>
              <a:rPr sz="2200" b="1" spc="5" dirty="0">
                <a:latin typeface="Century Schoolbook"/>
                <a:cs typeface="Century Schoolbook"/>
              </a:rPr>
              <a:t> </a:t>
            </a:r>
            <a:r>
              <a:rPr sz="2200" b="1" spc="-10" dirty="0">
                <a:latin typeface="Century Schoolbook"/>
                <a:cs typeface="Century Schoolbook"/>
              </a:rPr>
              <a:t>la </a:t>
            </a:r>
            <a:r>
              <a:rPr sz="2200" b="1" spc="-620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droite</a:t>
            </a:r>
            <a:r>
              <a:rPr sz="2200" b="1" spc="-1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Δ latitude /</a:t>
            </a:r>
            <a:r>
              <a:rPr sz="22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Δ </a:t>
            </a:r>
            <a:r>
              <a:rPr sz="2200" spc="-10" dirty="0">
                <a:latin typeface="Century Schoolbook"/>
                <a:cs typeface="Century Schoolbook"/>
              </a:rPr>
              <a:t>temps, </a:t>
            </a:r>
            <a:r>
              <a:rPr sz="2200" spc="-5" dirty="0">
                <a:latin typeface="Century Schoolbook"/>
                <a:cs typeface="Century Schoolbook"/>
              </a:rPr>
              <a:t>c'est à dire</a:t>
            </a:r>
            <a:r>
              <a:rPr sz="2200" spc="-1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la</a:t>
            </a:r>
            <a:r>
              <a:rPr sz="2200" spc="2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vitesse</a:t>
            </a:r>
            <a:r>
              <a:rPr sz="2200" b="1" spc="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de </a:t>
            </a:r>
            <a:r>
              <a:rPr sz="2200" b="1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déplacement</a:t>
            </a:r>
            <a:r>
              <a:rPr sz="2200" b="1" spc="30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de la</a:t>
            </a:r>
            <a:r>
              <a:rPr sz="2200" b="1" spc="1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station</a:t>
            </a:r>
            <a:r>
              <a:rPr sz="2200" b="1" spc="2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en</a:t>
            </a:r>
            <a:r>
              <a:rPr sz="2200" b="1" spc="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mm/an</a:t>
            </a:r>
            <a:endParaRPr sz="2200">
              <a:latin typeface="Century Schoolbook"/>
              <a:cs typeface="Century Schoolbook"/>
            </a:endParaRPr>
          </a:p>
          <a:p>
            <a:pPr marL="12700">
              <a:lnSpc>
                <a:spcPts val="2110"/>
              </a:lnSpc>
            </a:pPr>
            <a:r>
              <a:rPr sz="2200" b="1" spc="-10" dirty="0">
                <a:latin typeface="Century Schoolbook"/>
                <a:cs typeface="Century Schoolbook"/>
              </a:rPr>
              <a:t>(rate</a:t>
            </a:r>
            <a:r>
              <a:rPr sz="2200" b="1" spc="-2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mm/yr).</a:t>
            </a:r>
            <a:endParaRPr sz="2200">
              <a:latin typeface="Century Schoolbook"/>
              <a:cs typeface="Century Schoolbook"/>
            </a:endParaRPr>
          </a:p>
          <a:p>
            <a:pPr marL="12700" marR="3671570">
              <a:lnSpc>
                <a:spcPts val="2710"/>
              </a:lnSpc>
              <a:spcBef>
                <a:spcPts val="105"/>
              </a:spcBef>
            </a:pPr>
            <a:r>
              <a:rPr sz="2200" spc="-5" dirty="0">
                <a:latin typeface="Century Schoolbook"/>
                <a:cs typeface="Century Schoolbook"/>
              </a:rPr>
              <a:t>Il en est de même pour la longitude. </a:t>
            </a:r>
            <a:r>
              <a:rPr sz="2200" spc="-6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Par</a:t>
            </a:r>
            <a:r>
              <a:rPr sz="2200" spc="-1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convention</a:t>
            </a:r>
            <a:r>
              <a:rPr sz="2200" spc="1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:</a:t>
            </a:r>
            <a:endParaRPr sz="2200">
              <a:latin typeface="Century Schoolbook"/>
              <a:cs typeface="Century Schoolbook"/>
            </a:endParaRPr>
          </a:p>
          <a:p>
            <a:pPr marL="287020" marR="213360" indent="-274320">
              <a:lnSpc>
                <a:spcPts val="2110"/>
              </a:lnSpc>
              <a:spcBef>
                <a:spcPts val="484"/>
              </a:spcBef>
              <a:buClr>
                <a:srgbClr val="619DD1"/>
              </a:buClr>
              <a:buSzPct val="68181"/>
              <a:buChar char="-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une</a:t>
            </a:r>
            <a:r>
              <a:rPr sz="2200" spc="2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vitesse</a:t>
            </a:r>
            <a:r>
              <a:rPr sz="2200" b="1" spc="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positive</a:t>
            </a:r>
            <a:r>
              <a:rPr sz="2200" b="1" spc="-10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indique</a:t>
            </a:r>
            <a:r>
              <a:rPr sz="2200" spc="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un</a:t>
            </a:r>
            <a:r>
              <a:rPr sz="2200" spc="1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déplacement</a:t>
            </a:r>
            <a:r>
              <a:rPr sz="2200" spc="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vers</a:t>
            </a:r>
            <a:r>
              <a:rPr sz="2200" b="1" spc="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le</a:t>
            </a:r>
            <a:r>
              <a:rPr sz="2200" b="1" spc="1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Nord</a:t>
            </a:r>
            <a:r>
              <a:rPr lang="fr-FR"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    (latitude)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615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ou</a:t>
            </a:r>
            <a:r>
              <a:rPr sz="2200" b="1" spc="20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vers</a:t>
            </a:r>
            <a:r>
              <a:rPr sz="2200" b="1" spc="5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l'Est</a:t>
            </a:r>
            <a:r>
              <a:rPr lang="fr-FR"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 (longitude)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ts val="2375"/>
              </a:lnSpc>
              <a:spcBef>
                <a:spcPts val="95"/>
              </a:spcBef>
              <a:buClr>
                <a:srgbClr val="619DD1"/>
              </a:buClr>
              <a:buSzPct val="68181"/>
              <a:buChar char="-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une</a:t>
            </a:r>
            <a:r>
              <a:rPr sz="2200" spc="2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vitesse</a:t>
            </a:r>
            <a:r>
              <a:rPr sz="2200" b="1" spc="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entury Schoolbook"/>
                <a:cs typeface="Century Schoolbook"/>
              </a:rPr>
              <a:t>négative</a:t>
            </a:r>
            <a:r>
              <a:rPr sz="2200" b="1" spc="30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un</a:t>
            </a:r>
            <a:r>
              <a:rPr sz="2200" spc="1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déplacement</a:t>
            </a:r>
            <a:r>
              <a:rPr sz="2200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vers</a:t>
            </a:r>
            <a:r>
              <a:rPr sz="2200" b="1" spc="10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le</a:t>
            </a:r>
            <a:r>
              <a:rPr sz="2200" b="1" spc="1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Sud</a:t>
            </a:r>
            <a:r>
              <a:rPr lang="fr-FR"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 (latitude)</a:t>
            </a:r>
            <a:r>
              <a:rPr sz="2200" b="1" spc="5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ou</a:t>
            </a:r>
            <a:r>
              <a:rPr sz="2200" b="1" spc="3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5">
                <a:solidFill>
                  <a:srgbClr val="FF0000"/>
                </a:solidFill>
                <a:latin typeface="Century Schoolbook"/>
                <a:cs typeface="Century Schoolbook"/>
              </a:rPr>
              <a:t>vers</a:t>
            </a:r>
            <a:r>
              <a:rPr lang="fr-FR"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2200" b="1" spc="-10">
                <a:solidFill>
                  <a:srgbClr val="FF0000"/>
                </a:solidFill>
                <a:latin typeface="Century Schoolbook"/>
                <a:cs typeface="Century Schoolbook"/>
              </a:rPr>
              <a:t>l'Ouest</a:t>
            </a:r>
            <a:r>
              <a:rPr sz="2200" spc="-10">
                <a:solidFill>
                  <a:srgbClr val="FF0000"/>
                </a:solidFill>
                <a:latin typeface="Century Schoolbook"/>
                <a:cs typeface="Century Schoolbook"/>
              </a:rPr>
              <a:t>.</a:t>
            </a:r>
            <a:r>
              <a:rPr lang="fr-FR" sz="2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 (longitude)</a:t>
            </a:r>
            <a:endParaRPr sz="2200">
              <a:latin typeface="Century Schoolbook"/>
              <a:cs typeface="Century Schoolbook"/>
            </a:endParaRPr>
          </a:p>
          <a:p>
            <a:pPr marL="12700" marR="5080">
              <a:lnSpc>
                <a:spcPts val="2110"/>
              </a:lnSpc>
              <a:spcBef>
                <a:spcPts val="585"/>
              </a:spcBef>
            </a:pPr>
            <a:r>
              <a:rPr sz="2200" spc="-5" dirty="0">
                <a:latin typeface="Century Schoolbook"/>
                <a:cs typeface="Century Schoolbook"/>
              </a:rPr>
              <a:t>On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peut</a:t>
            </a:r>
            <a:r>
              <a:rPr sz="22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alors</a:t>
            </a:r>
            <a:r>
              <a:rPr sz="2200" spc="-1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calculer</a:t>
            </a:r>
            <a:r>
              <a:rPr sz="2200" spc="20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la</a:t>
            </a:r>
            <a:r>
              <a:rPr sz="2200" b="1" spc="10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vitesse</a:t>
            </a:r>
            <a:r>
              <a:rPr sz="2200" b="1" spc="10" dirty="0">
                <a:latin typeface="Century Schoolbook"/>
                <a:cs typeface="Century Schoolbook"/>
              </a:rPr>
              <a:t> </a:t>
            </a:r>
            <a:r>
              <a:rPr sz="2200" b="1" spc="-10" dirty="0">
                <a:latin typeface="Century Schoolbook"/>
                <a:cs typeface="Century Schoolbook"/>
              </a:rPr>
              <a:t>résultante</a:t>
            </a:r>
            <a:r>
              <a:rPr sz="2200" b="1" spc="3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(théorème</a:t>
            </a:r>
            <a:r>
              <a:rPr sz="2200" spc="-10" dirty="0">
                <a:latin typeface="Century Schoolbook"/>
                <a:cs typeface="Century Schoolbook"/>
              </a:rPr>
              <a:t> de </a:t>
            </a:r>
            <a:r>
              <a:rPr sz="2200" spc="-5" dirty="0">
                <a:latin typeface="Century Schoolbook"/>
                <a:cs typeface="Century Schoolbook"/>
              </a:rPr>
              <a:t> Pythagore)</a:t>
            </a:r>
            <a:r>
              <a:rPr sz="2200" spc="2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et </a:t>
            </a:r>
            <a:r>
              <a:rPr sz="2200" dirty="0">
                <a:latin typeface="Century Schoolbook"/>
                <a:cs typeface="Century Schoolbook"/>
              </a:rPr>
              <a:t>en </a:t>
            </a:r>
            <a:r>
              <a:rPr sz="2200" spc="-5" dirty="0">
                <a:latin typeface="Century Schoolbook"/>
                <a:cs typeface="Century Schoolbook"/>
              </a:rPr>
              <a:t>déduire</a:t>
            </a:r>
            <a:r>
              <a:rPr sz="2200" spc="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le</a:t>
            </a:r>
            <a:r>
              <a:rPr sz="2200" spc="1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déplacement</a:t>
            </a:r>
            <a:r>
              <a:rPr sz="2200" b="1" spc="35" dirty="0">
                <a:latin typeface="Century Schoolbook"/>
                <a:cs typeface="Century Schoolbook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absolu </a:t>
            </a:r>
            <a:r>
              <a:rPr sz="2200" spc="-5" dirty="0">
                <a:latin typeface="Century Schoolbook"/>
                <a:cs typeface="Century Schoolbook"/>
              </a:rPr>
              <a:t>d’une</a:t>
            </a:r>
            <a:r>
              <a:rPr sz="2200" spc="1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station.</a:t>
            </a:r>
            <a:endParaRPr sz="22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Construction graphique du vecteur vitesse</a:t>
            </a:r>
          </a:p>
        </p:txBody>
      </p:sp>
      <p:pic>
        <p:nvPicPr>
          <p:cNvPr id="4" name="image3.png" descr="http://raymond.rodriguez1.free.fr/Documents/Terre-int/gps2.png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628800"/>
            <a:ext cx="7042388" cy="4873625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7149892" y="2492896"/>
            <a:ext cx="1762125" cy="1317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longueur du vecteur vitesse indique la vitesse de déplacement de la plaque sur laquelle se situe la station (ici en mm/an)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788024" y="3501008"/>
            <a:ext cx="2361868" cy="7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94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565785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4" y="4213306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4665" y="857250"/>
            <a:ext cx="3480986" cy="5143500"/>
          </a:xfrm>
          <a:prstGeom prst="rect">
            <a:avLst/>
          </a:prstGeom>
          <a:solidFill>
            <a:srgbClr val="605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96B945-26CD-423F-9D97-FEBEE029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18" y="1677129"/>
            <a:ext cx="3063199" cy="2485015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fr-FR" sz="3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Mesure du déplacement des plaques grâce aux GPS</a:t>
            </a:r>
            <a:endParaRPr lang="en-US" sz="33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389" y="3604987"/>
            <a:ext cx="25374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4FF2909-8D79-43CA-934F-8561180D730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13817" y="1542371"/>
            <a:ext cx="5515883" cy="38335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DE8DF6-0282-40FD-A648-3D4F1448EB70}"/>
              </a:ext>
            </a:extLst>
          </p:cNvPr>
          <p:cNvSpPr txBox="1"/>
          <p:nvPr/>
        </p:nvSpPr>
        <p:spPr>
          <a:xfrm>
            <a:off x="374447" y="4422818"/>
            <a:ext cx="2744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Balise BRMU</a:t>
            </a:r>
          </a:p>
          <a:p>
            <a:r>
              <a:rPr lang="fr-FR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Plaque nord américaine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F931D-229B-44E2-B6FF-09BC9B0E3A0D}"/>
              </a:ext>
            </a:extLst>
          </p:cNvPr>
          <p:cNvSpPr/>
          <p:nvPr/>
        </p:nvSpPr>
        <p:spPr>
          <a:xfrm>
            <a:off x="3803223" y="3278515"/>
            <a:ext cx="672353" cy="36125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7B14D-88CB-4EF8-A81A-4133A24D44A5}"/>
              </a:ext>
            </a:extLst>
          </p:cNvPr>
          <p:cNvSpPr/>
          <p:nvPr/>
        </p:nvSpPr>
        <p:spPr>
          <a:xfrm>
            <a:off x="3803223" y="4884420"/>
            <a:ext cx="672353" cy="36125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E9BAE4-BAA2-4F33-9B0C-CD508995A2F7}"/>
              </a:ext>
            </a:extLst>
          </p:cNvPr>
          <p:cNvSpPr/>
          <p:nvPr/>
        </p:nvSpPr>
        <p:spPr>
          <a:xfrm>
            <a:off x="7102126" y="2377320"/>
            <a:ext cx="1927574" cy="2017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1777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6239"/>
            <a:ext cx="6440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0000"/>
                </a:solidFill>
              </a:rPr>
              <a:t>RAPPELS</a:t>
            </a:r>
            <a:r>
              <a:rPr sz="3000" spc="-50"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FF0000"/>
                </a:solidFill>
              </a:rPr>
              <a:t>:</a:t>
            </a:r>
            <a:r>
              <a:rPr sz="3000"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LES</a:t>
            </a:r>
            <a:r>
              <a:rPr spc="17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LIMITES</a:t>
            </a:r>
            <a:r>
              <a:rPr spc="1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</a:t>
            </a:r>
            <a:r>
              <a:rPr spc="1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PLAQUES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628902"/>
            <a:ext cx="6884670" cy="183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99109" indent="-274320">
              <a:lnSpc>
                <a:spcPct val="100000"/>
              </a:lnSpc>
              <a:spcBef>
                <a:spcPts val="100"/>
              </a:spcBef>
              <a:buClr>
                <a:srgbClr val="619DD1"/>
              </a:buClr>
              <a:buSzPct val="69047"/>
              <a:buFont typeface="Wingdings"/>
              <a:buChar char=""/>
              <a:tabLst>
                <a:tab pos="287020" algn="l"/>
              </a:tabLst>
            </a:pPr>
            <a:r>
              <a:rPr sz="2100" b="1" dirty="0">
                <a:latin typeface="Century Schoolbook"/>
                <a:cs typeface="Century Schoolbook"/>
              </a:rPr>
              <a:t>Des </a:t>
            </a:r>
            <a:r>
              <a:rPr sz="2100" b="1" spc="-5" dirty="0">
                <a:latin typeface="Century Schoolbook"/>
                <a:cs typeface="Century Schoolbook"/>
              </a:rPr>
              <a:t>indices </a:t>
            </a:r>
            <a:r>
              <a:rPr sz="2100" b="1" dirty="0">
                <a:latin typeface="Century Schoolbook"/>
                <a:cs typeface="Century Schoolbook"/>
              </a:rPr>
              <a:t>témoins de </a:t>
            </a:r>
            <a:r>
              <a:rPr sz="2100" b="1" spc="-5" dirty="0">
                <a:latin typeface="Century Schoolbook"/>
                <a:cs typeface="Century Schoolbook"/>
              </a:rPr>
              <a:t>la frontière entre les </a:t>
            </a:r>
            <a:r>
              <a:rPr sz="2100" b="1" spc="-590" dirty="0">
                <a:latin typeface="Century Schoolbook"/>
                <a:cs typeface="Century Schoolbook"/>
              </a:rPr>
              <a:t> </a:t>
            </a:r>
            <a:r>
              <a:rPr sz="2100" b="1" dirty="0">
                <a:latin typeface="Century Schoolbook"/>
                <a:cs typeface="Century Schoolbook"/>
              </a:rPr>
              <a:t>plaques</a:t>
            </a:r>
            <a:endParaRPr sz="2100">
              <a:latin typeface="Century Schoolbook"/>
              <a:cs typeface="Century Schoolbook"/>
            </a:endParaRPr>
          </a:p>
          <a:p>
            <a:pPr marL="286385" marR="5080" indent="-274320">
              <a:lnSpc>
                <a:spcPct val="100000"/>
              </a:lnSpc>
              <a:spcBef>
                <a:spcPts val="590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latin typeface="Century Schoolbook"/>
                <a:cs typeface="Century Schoolbook"/>
              </a:rPr>
              <a:t>A</a:t>
            </a:r>
            <a:r>
              <a:rPr sz="2400" b="1" spc="-10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l’aide</a:t>
            </a:r>
            <a:r>
              <a:rPr sz="2400" b="1" dirty="0">
                <a:latin typeface="Century Schoolbook"/>
                <a:cs typeface="Century Schoolbook"/>
              </a:rPr>
              <a:t> de</a:t>
            </a:r>
            <a:r>
              <a:rPr sz="2400" b="1" spc="-15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documents</a:t>
            </a:r>
            <a:r>
              <a:rPr sz="2400" b="1" spc="15" dirty="0">
                <a:latin typeface="Century Schoolbook"/>
                <a:cs typeface="Century Schoolbook"/>
              </a:rPr>
              <a:t> </a:t>
            </a:r>
            <a:r>
              <a:rPr sz="2400" b="1" dirty="0">
                <a:latin typeface="Century Schoolbook"/>
                <a:cs typeface="Century Schoolbook"/>
              </a:rPr>
              <a:t>suivants, </a:t>
            </a:r>
            <a:r>
              <a:rPr sz="2400" b="1" spc="-5" dirty="0">
                <a:latin typeface="Century Schoolbook"/>
                <a:cs typeface="Century Schoolbook"/>
              </a:rPr>
              <a:t>expliquer </a:t>
            </a:r>
            <a:r>
              <a:rPr sz="2400" b="1" spc="-675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comment </a:t>
            </a:r>
            <a:r>
              <a:rPr sz="2400" b="1" dirty="0">
                <a:latin typeface="Century Schoolbook"/>
                <a:cs typeface="Century Schoolbook"/>
              </a:rPr>
              <a:t>sont</a:t>
            </a:r>
            <a:r>
              <a:rPr sz="2400" b="1" spc="5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mises</a:t>
            </a:r>
            <a:r>
              <a:rPr sz="2400" b="1" spc="-20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en</a:t>
            </a:r>
            <a:r>
              <a:rPr sz="2400" b="1" dirty="0">
                <a:latin typeface="Century Schoolbook"/>
                <a:cs typeface="Century Schoolbook"/>
              </a:rPr>
              <a:t> évidence</a:t>
            </a:r>
            <a:r>
              <a:rPr sz="2400" b="1" spc="5" dirty="0">
                <a:latin typeface="Century Schoolbook"/>
                <a:cs typeface="Century Schoolbook"/>
              </a:rPr>
              <a:t> </a:t>
            </a:r>
            <a:r>
              <a:rPr sz="2400" b="1" spc="-10" dirty="0">
                <a:latin typeface="Century Schoolbook"/>
                <a:cs typeface="Century Schoolbook"/>
              </a:rPr>
              <a:t>les </a:t>
            </a:r>
            <a:r>
              <a:rPr sz="2400" b="1" spc="-5" dirty="0">
                <a:latin typeface="Century Schoolbook"/>
                <a:cs typeface="Century Schoolbook"/>
              </a:rPr>
              <a:t> </a:t>
            </a:r>
            <a:r>
              <a:rPr sz="2400" b="1" dirty="0">
                <a:latin typeface="Century Schoolbook"/>
                <a:cs typeface="Century Schoolbook"/>
              </a:rPr>
              <a:t>différentes </a:t>
            </a:r>
            <a:r>
              <a:rPr sz="2400" b="1" spc="-5" dirty="0">
                <a:latin typeface="Century Schoolbook"/>
                <a:cs typeface="Century Schoolbook"/>
              </a:rPr>
              <a:t>limites de</a:t>
            </a:r>
            <a:r>
              <a:rPr sz="2400" b="1" spc="5" dirty="0">
                <a:latin typeface="Century Schoolbook"/>
                <a:cs typeface="Century Schoolbook"/>
              </a:rPr>
              <a:t> </a:t>
            </a:r>
            <a:r>
              <a:rPr sz="2400" b="1" dirty="0">
                <a:latin typeface="Century Schoolbook"/>
                <a:cs typeface="Century Schoolbook"/>
              </a:rPr>
              <a:t>plaques</a:t>
            </a:r>
            <a:r>
              <a:rPr sz="2400" b="1" spc="-5" dirty="0">
                <a:latin typeface="Century Schoolbook"/>
                <a:cs typeface="Century Schoolbook"/>
              </a:rPr>
              <a:t> </a:t>
            </a:r>
            <a:r>
              <a:rPr sz="2400" b="1" dirty="0">
                <a:latin typeface="Century Schoolbook"/>
                <a:cs typeface="Century Schoolbook"/>
              </a:rPr>
              <a:t>: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565785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4" y="4213306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4665" y="857250"/>
            <a:ext cx="3480986" cy="5143500"/>
          </a:xfrm>
          <a:prstGeom prst="rect">
            <a:avLst/>
          </a:prstGeom>
          <a:solidFill>
            <a:srgbClr val="5B7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9AF4DD-464F-46C4-BF6F-8DD2000B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02" y="1337310"/>
            <a:ext cx="2744435" cy="31842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Mesure du déplacement des plaques grâce aux GPS</a:t>
            </a:r>
            <a:br>
              <a:rPr lang="fr-FR" dirty="0"/>
            </a:br>
            <a:r>
              <a:rPr lang="en-US" sz="33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389" y="3604987"/>
            <a:ext cx="25374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D53C201-FA1A-498D-8F6D-D0B7E38372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76321" y="1584656"/>
            <a:ext cx="5497512" cy="36146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31CC28-31A2-42D7-A900-FC375F513ABF}"/>
              </a:ext>
            </a:extLst>
          </p:cNvPr>
          <p:cNvSpPr/>
          <p:nvPr/>
        </p:nvSpPr>
        <p:spPr>
          <a:xfrm>
            <a:off x="3803223" y="3123083"/>
            <a:ext cx="672353" cy="36125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78627-6DE7-4190-8187-1D6C63453D7A}"/>
              </a:ext>
            </a:extLst>
          </p:cNvPr>
          <p:cNvSpPr/>
          <p:nvPr/>
        </p:nvSpPr>
        <p:spPr>
          <a:xfrm>
            <a:off x="3803222" y="4674284"/>
            <a:ext cx="672353" cy="36125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9F547-D7B6-471A-A330-2F1912FE8F24}"/>
              </a:ext>
            </a:extLst>
          </p:cNvPr>
          <p:cNvSpPr/>
          <p:nvPr/>
        </p:nvSpPr>
        <p:spPr>
          <a:xfrm>
            <a:off x="6988109" y="2057700"/>
            <a:ext cx="1927574" cy="2017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D45476-423C-4B8D-B48A-C635C1A99CA6}"/>
              </a:ext>
            </a:extLst>
          </p:cNvPr>
          <p:cNvSpPr txBox="1"/>
          <p:nvPr/>
        </p:nvSpPr>
        <p:spPr>
          <a:xfrm>
            <a:off x="677314" y="4074756"/>
            <a:ext cx="2121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Balise MAS1, plaque africaine</a:t>
            </a:r>
          </a:p>
        </p:txBody>
      </p:sp>
    </p:spTree>
    <p:extLst>
      <p:ext uri="{BB962C8B-B14F-4D97-AF65-F5344CB8AC3E}">
        <p14:creationId xmlns:p14="http://schemas.microsoft.com/office/powerpoint/2010/main" val="37618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8597"/>
            <a:ext cx="2803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Déplacement</a:t>
            </a:r>
            <a:r>
              <a:rPr sz="2400" spc="-80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N;O</a:t>
            </a:r>
            <a:endParaRPr sz="2400">
              <a:latin typeface="Century Schoolbook"/>
              <a:cs typeface="Century Schoolboo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2276855"/>
            <a:ext cx="4895088" cy="37444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2421635"/>
            <a:ext cx="4753356" cy="3742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406" y="1299209"/>
            <a:ext cx="188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Schoolbook"/>
                <a:cs typeface="Century Schoolbook"/>
              </a:rPr>
              <a:t>Déplacement</a:t>
            </a:r>
            <a:r>
              <a:rPr sz="1800" spc="-40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N;E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8597"/>
            <a:ext cx="726820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Les stations GPS sont </a:t>
            </a:r>
            <a:r>
              <a:rPr sz="2400" spc="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situés </a:t>
            </a:r>
            <a:r>
              <a:rPr sz="2400" dirty="0">
                <a:latin typeface="Century Schoolbook"/>
                <a:cs typeface="Century Schoolbook"/>
              </a:rPr>
              <a:t>sur</a:t>
            </a:r>
            <a:r>
              <a:rPr sz="2400" spc="-2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des plaques</a:t>
            </a:r>
            <a:r>
              <a:rPr sz="2400" spc="-1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lithosphériques</a:t>
            </a:r>
            <a:r>
              <a:rPr sz="2400" spc="-5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différentes </a:t>
            </a:r>
            <a:r>
              <a:rPr sz="2400" spc="-65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qui </a:t>
            </a:r>
            <a:r>
              <a:rPr sz="2400" dirty="0">
                <a:latin typeface="Century Schoolbook"/>
                <a:cs typeface="Century Schoolbook"/>
              </a:rPr>
              <a:t>sont </a:t>
            </a:r>
            <a:r>
              <a:rPr sz="2400" spc="-5" dirty="0">
                <a:latin typeface="Century Schoolbook"/>
                <a:cs typeface="Century Schoolbook"/>
              </a:rPr>
              <a:t>divergentes </a:t>
            </a:r>
            <a:r>
              <a:rPr sz="2400" dirty="0">
                <a:latin typeface="Century Schoolbook"/>
                <a:cs typeface="Century Schoolbook"/>
              </a:rPr>
              <a:t>(donc les </a:t>
            </a:r>
            <a:r>
              <a:rPr sz="2400" spc="-5" dirty="0">
                <a:latin typeface="Century Schoolbook"/>
                <a:cs typeface="Century Schoolbook"/>
              </a:rPr>
              <a:t>plaques s’éloignent </a:t>
            </a:r>
            <a:r>
              <a:rPr sz="2400" spc="-65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l’une </a:t>
            </a:r>
            <a:r>
              <a:rPr sz="2400" spc="-5" dirty="0">
                <a:latin typeface="Century Schoolbook"/>
                <a:cs typeface="Century Schoolbook"/>
              </a:rPr>
              <a:t>de </a:t>
            </a:r>
            <a:r>
              <a:rPr sz="2400" dirty="0">
                <a:latin typeface="Century Schoolbook"/>
                <a:cs typeface="Century Schoolbook"/>
              </a:rPr>
              <a:t>l’autre). </a:t>
            </a:r>
            <a:r>
              <a:rPr sz="2400" spc="-5" dirty="0">
                <a:latin typeface="Century Schoolbook"/>
                <a:cs typeface="Century Schoolbook"/>
              </a:rPr>
              <a:t>Elles ont </a:t>
            </a:r>
            <a:r>
              <a:rPr sz="2400" dirty="0">
                <a:latin typeface="Century Schoolbook"/>
                <a:cs typeface="Century Schoolbook"/>
              </a:rPr>
              <a:t>séparée </a:t>
            </a:r>
            <a:r>
              <a:rPr sz="2400" spc="-5" dirty="0">
                <a:latin typeface="Century Schoolbook"/>
                <a:cs typeface="Century Schoolbook"/>
              </a:rPr>
              <a:t>par une </a:t>
            </a:r>
            <a:r>
              <a:rPr sz="240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dorsale, du plancher </a:t>
            </a:r>
            <a:r>
              <a:rPr sz="2400" dirty="0">
                <a:latin typeface="Century Schoolbook"/>
                <a:cs typeface="Century Schoolbook"/>
              </a:rPr>
              <a:t>océanique se forme </a:t>
            </a:r>
            <a:r>
              <a:rPr sz="2400" spc="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(accrétion</a:t>
            </a:r>
            <a:r>
              <a:rPr sz="2400" spc="-3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océanique) </a:t>
            </a:r>
            <a:r>
              <a:rPr sz="2400" dirty="0">
                <a:latin typeface="Century Schoolbook"/>
                <a:cs typeface="Century Schoolbook"/>
              </a:rPr>
              <a:t>et</a:t>
            </a:r>
            <a:r>
              <a:rPr sz="2400" spc="-30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les</a:t>
            </a:r>
            <a:r>
              <a:rPr sz="2400" spc="-5" dirty="0">
                <a:latin typeface="Century Schoolbook"/>
                <a:cs typeface="Century Schoolbook"/>
              </a:rPr>
              <a:t> plaques s'écartent.</a:t>
            </a:r>
            <a:endParaRPr sz="2400" dirty="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9039"/>
            <a:ext cx="6816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u="sng" spc="-5" dirty="0"/>
              <a:t>A</a:t>
            </a:r>
            <a:r>
              <a:rPr b="1" u="sng" spc="-5" dirty="0"/>
              <a:t>CTIVITÉ</a:t>
            </a:r>
            <a:r>
              <a:rPr b="1" u="sng" spc="180" dirty="0"/>
              <a:t> </a:t>
            </a:r>
            <a:r>
              <a:rPr sz="3000" b="1" u="sng" dirty="0"/>
              <a:t>2</a:t>
            </a:r>
            <a:r>
              <a:rPr sz="3000" b="1" u="sng" spc="-15" dirty="0"/>
              <a:t> </a:t>
            </a:r>
            <a:r>
              <a:rPr sz="3000" dirty="0"/>
              <a:t>:</a:t>
            </a:r>
            <a:r>
              <a:rPr sz="3000" spc="-10" dirty="0"/>
              <a:t> </a:t>
            </a:r>
            <a:r>
              <a:rPr spc="-5" dirty="0"/>
              <a:t>LES</a:t>
            </a:r>
            <a:r>
              <a:rPr spc="170" dirty="0"/>
              <a:t> </a:t>
            </a:r>
            <a:r>
              <a:rPr spc="-10" dirty="0"/>
              <a:t>INDICES</a:t>
            </a:r>
            <a:r>
              <a:rPr spc="175" dirty="0"/>
              <a:t> </a:t>
            </a:r>
            <a:r>
              <a:rPr spc="-5" dirty="0"/>
              <a:t>VOLCANIQUES </a:t>
            </a:r>
            <a:r>
              <a:rPr spc="-655" dirty="0"/>
              <a:t> </a:t>
            </a:r>
            <a:r>
              <a:rPr spc="-5" dirty="0"/>
              <a:t>EX</a:t>
            </a:r>
            <a:r>
              <a:rPr spc="170" dirty="0"/>
              <a:t> </a:t>
            </a:r>
            <a:r>
              <a:rPr dirty="0"/>
              <a:t>DU</a:t>
            </a:r>
            <a:r>
              <a:rPr spc="155" dirty="0"/>
              <a:t> </a:t>
            </a:r>
            <a:r>
              <a:rPr dirty="0"/>
              <a:t>POINT</a:t>
            </a:r>
            <a:r>
              <a:rPr spc="150" dirty="0"/>
              <a:t> </a:t>
            </a:r>
            <a:r>
              <a:rPr spc="-5" dirty="0"/>
              <a:t>CHAUD</a:t>
            </a:r>
            <a:r>
              <a:rPr spc="170" dirty="0"/>
              <a:t> </a:t>
            </a:r>
            <a:r>
              <a:rPr spc="-5" dirty="0"/>
              <a:t>D</a:t>
            </a:r>
            <a:r>
              <a:rPr sz="3000" spc="-5" dirty="0"/>
              <a:t>’</a:t>
            </a:r>
            <a:r>
              <a:rPr spc="-5" dirty="0"/>
              <a:t>HAWAII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557527"/>
            <a:ext cx="8221980" cy="40142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43789"/>
            <a:ext cx="6922134" cy="10198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245"/>
              </a:spcBef>
            </a:pPr>
            <a:r>
              <a:rPr sz="3000" spc="-5" dirty="0"/>
              <a:t>P</a:t>
            </a:r>
            <a:r>
              <a:rPr spc="-5" dirty="0"/>
              <a:t>RINCIPE</a:t>
            </a:r>
            <a:r>
              <a:rPr spc="160" dirty="0"/>
              <a:t> </a:t>
            </a:r>
            <a:r>
              <a:rPr dirty="0"/>
              <a:t>DE</a:t>
            </a:r>
            <a:r>
              <a:rPr spc="150" dirty="0"/>
              <a:t> </a:t>
            </a:r>
            <a:r>
              <a:rPr dirty="0"/>
              <a:t>MISE</a:t>
            </a:r>
            <a:r>
              <a:rPr spc="155" dirty="0"/>
              <a:t> </a:t>
            </a:r>
            <a:r>
              <a:rPr spc="-5" dirty="0"/>
              <a:t>EN</a:t>
            </a:r>
            <a:r>
              <a:rPr spc="155" dirty="0"/>
              <a:t> </a:t>
            </a:r>
            <a:r>
              <a:rPr spc="-5" dirty="0"/>
              <a:t>PLACE</a:t>
            </a:r>
            <a:r>
              <a:rPr spc="190" dirty="0"/>
              <a:t> </a:t>
            </a:r>
            <a:r>
              <a:rPr dirty="0"/>
              <a:t>D</a:t>
            </a:r>
            <a:r>
              <a:rPr sz="3000" dirty="0"/>
              <a:t>’</a:t>
            </a:r>
            <a:r>
              <a:rPr dirty="0"/>
              <a:t>UN</a:t>
            </a:r>
            <a:r>
              <a:rPr spc="135" dirty="0"/>
              <a:t> </a:t>
            </a:r>
            <a:r>
              <a:rPr dirty="0"/>
              <a:t>POINT </a:t>
            </a:r>
            <a:r>
              <a:rPr spc="-655" dirty="0"/>
              <a:t> </a:t>
            </a:r>
            <a:r>
              <a:rPr spc="-5" dirty="0"/>
              <a:t>CHAUD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" y="1557527"/>
            <a:ext cx="7517892" cy="42473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6239"/>
            <a:ext cx="3409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A</a:t>
            </a:r>
            <a:r>
              <a:rPr spc="-5" dirty="0"/>
              <a:t>RCHIPEL</a:t>
            </a:r>
            <a:r>
              <a:rPr spc="110" dirty="0"/>
              <a:t> </a:t>
            </a:r>
            <a:r>
              <a:rPr spc="-5" dirty="0"/>
              <a:t>D</a:t>
            </a:r>
            <a:r>
              <a:rPr sz="3000" spc="-5" dirty="0"/>
              <a:t>’</a:t>
            </a:r>
            <a:r>
              <a:rPr spc="-5" dirty="0"/>
              <a:t>HAWAII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66772"/>
            <a:ext cx="7467600" cy="334060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43789"/>
            <a:ext cx="6055360" cy="10198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245"/>
              </a:spcBef>
            </a:pPr>
            <a:r>
              <a:rPr sz="3000" spc="-5" dirty="0"/>
              <a:t>T</a:t>
            </a:r>
            <a:r>
              <a:rPr spc="-5" dirty="0"/>
              <a:t>ABLEAU</a:t>
            </a:r>
            <a:r>
              <a:rPr spc="160" dirty="0"/>
              <a:t> </a:t>
            </a:r>
            <a:r>
              <a:rPr dirty="0"/>
              <a:t>DES</a:t>
            </a:r>
            <a:r>
              <a:rPr spc="155" dirty="0"/>
              <a:t> </a:t>
            </a:r>
            <a:r>
              <a:rPr spc="-5" dirty="0"/>
              <a:t>DISTANCES</a:t>
            </a:r>
            <a:r>
              <a:rPr sz="3000" spc="-5" dirty="0"/>
              <a:t>/</a:t>
            </a:r>
            <a:r>
              <a:rPr spc="-5" dirty="0"/>
              <a:t>ÂGE</a:t>
            </a:r>
            <a:r>
              <a:rPr sz="3000" spc="-5" dirty="0"/>
              <a:t>*</a:t>
            </a:r>
            <a:r>
              <a:rPr sz="3000" spc="20" dirty="0"/>
              <a:t> </a:t>
            </a:r>
            <a:r>
              <a:rPr spc="-5" dirty="0"/>
              <a:t>PAR </a:t>
            </a:r>
            <a:r>
              <a:rPr spc="-655" dirty="0"/>
              <a:t> </a:t>
            </a:r>
            <a:r>
              <a:rPr spc="-5" dirty="0"/>
              <a:t>RAPPORT</a:t>
            </a:r>
            <a:r>
              <a:rPr spc="170" dirty="0"/>
              <a:t> </a:t>
            </a:r>
            <a:r>
              <a:rPr spc="-5" dirty="0"/>
              <a:t>AU</a:t>
            </a:r>
            <a:r>
              <a:rPr spc="155" dirty="0"/>
              <a:t> </a:t>
            </a:r>
            <a:r>
              <a:rPr dirty="0"/>
              <a:t>POINT</a:t>
            </a:r>
            <a:r>
              <a:rPr spc="150" dirty="0"/>
              <a:t> </a:t>
            </a:r>
            <a:r>
              <a:rPr spc="-5" dirty="0"/>
              <a:t>CHAUD</a:t>
            </a:r>
            <a:r>
              <a:rPr spc="160" dirty="0"/>
              <a:t> </a:t>
            </a:r>
            <a:r>
              <a:rPr spc="-5" dirty="0"/>
              <a:t>ACTUEL</a:t>
            </a:r>
            <a:endParaRPr sz="3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47303"/>
              </p:ext>
            </p:extLst>
          </p:nvPr>
        </p:nvGraphicFramePr>
        <p:xfrm>
          <a:off x="1285852" y="1714488"/>
          <a:ext cx="6526509" cy="4098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5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34010">
                        <a:lnSpc>
                          <a:spcPts val="2375"/>
                        </a:lnSpc>
                      </a:pPr>
                      <a:r>
                        <a:rPr sz="2000" b="1" dirty="0">
                          <a:latin typeface="Century Schoolbook"/>
                          <a:cs typeface="Century Schoolbook"/>
                        </a:rPr>
                        <a:t>volcan</a:t>
                      </a:r>
                      <a:endParaRPr sz="2000">
                        <a:latin typeface="Century Schoolbook"/>
                        <a:cs typeface="Century School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70840" marR="361950" indent="170180">
                        <a:lnSpc>
                          <a:spcPts val="235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latin typeface="Century Schoolbook"/>
                          <a:cs typeface="Century Schoolbook"/>
                        </a:rPr>
                        <a:t>âge </a:t>
                      </a:r>
                      <a:r>
                        <a:rPr sz="2000" b="1" spc="5" dirty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2000" b="1" dirty="0">
                          <a:latin typeface="Century Schoolbook"/>
                          <a:cs typeface="Century Schoolbook"/>
                        </a:rPr>
                        <a:t>en</a:t>
                      </a:r>
                      <a:r>
                        <a:rPr sz="2000" b="1" spc="-95" dirty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2000" b="1" dirty="0">
                          <a:latin typeface="Century Schoolbook"/>
                          <a:cs typeface="Century Schoolbook"/>
                        </a:rPr>
                        <a:t>Ma</a:t>
                      </a:r>
                      <a:endParaRPr sz="2000">
                        <a:latin typeface="Century Schoolbook"/>
                        <a:cs typeface="Century Schoolbook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63245" marR="6350" indent="-548005">
                        <a:lnSpc>
                          <a:spcPts val="235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latin typeface="Century Schoolbook"/>
                          <a:cs typeface="Century Schoolbook"/>
                        </a:rPr>
                        <a:t>distance</a:t>
                      </a:r>
                      <a:r>
                        <a:rPr sz="2000" b="1" spc="-85" dirty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2000" b="1" spc="-5" dirty="0">
                          <a:latin typeface="Century Schoolbook"/>
                          <a:cs typeface="Century Schoolbook"/>
                        </a:rPr>
                        <a:t>en </a:t>
                      </a:r>
                      <a:r>
                        <a:rPr sz="2000" b="1" spc="-560" dirty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2000" b="1" spc="-5" dirty="0">
                          <a:latin typeface="Century Schoolbook"/>
                          <a:cs typeface="Century Schoolbook"/>
                        </a:rPr>
                        <a:t>km</a:t>
                      </a:r>
                      <a:endParaRPr sz="2000">
                        <a:latin typeface="Century Schoolbook"/>
                        <a:cs typeface="Century Schoolbook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marL="9525">
                        <a:lnSpc>
                          <a:spcPts val="1870"/>
                        </a:lnSpc>
                        <a:spcBef>
                          <a:spcPts val="90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loihi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70"/>
                        </a:lnSpc>
                        <a:spcBef>
                          <a:spcPts val="90"/>
                        </a:spcBef>
                      </a:pPr>
                      <a:r>
                        <a:rPr sz="1600" dirty="0">
                          <a:latin typeface="Century Schoolbook"/>
                          <a:cs typeface="Century Schoolbook"/>
                        </a:rPr>
                        <a:t>0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70"/>
                        </a:lnSpc>
                        <a:spcBef>
                          <a:spcPts val="90"/>
                        </a:spcBef>
                      </a:pPr>
                      <a:r>
                        <a:rPr sz="1600" dirty="0">
                          <a:latin typeface="Century Schoolbook"/>
                          <a:cs typeface="Century Schoolbook"/>
                        </a:rPr>
                        <a:t>0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9525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kilauea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0,004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57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marL="9525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mauna</a:t>
                      </a:r>
                      <a:r>
                        <a:rPr sz="1600" spc="-25" dirty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kea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10" dirty="0">
                          <a:latin typeface="Century Schoolbook"/>
                          <a:cs typeface="Century Schoolbook"/>
                        </a:rPr>
                        <a:t>0,38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10" dirty="0">
                          <a:latin typeface="Century Schoolbook"/>
                          <a:cs typeface="Century Schoolbook"/>
                        </a:rPr>
                        <a:t>105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 marL="9525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kohala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0,4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135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marL="9525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kahoolawe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Century Schoolbook"/>
                          <a:cs typeface="Century Schoolbook"/>
                        </a:rPr>
                        <a:t>1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226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22">
                <a:tc>
                  <a:txBody>
                    <a:bodyPr/>
                    <a:lstStyle/>
                    <a:p>
                      <a:pPr marL="9525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lanai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1,28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269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295">
                <a:tc>
                  <a:txBody>
                    <a:bodyPr/>
                    <a:lstStyle/>
                    <a:p>
                      <a:pPr marL="9525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molokai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1,84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319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122">
                <a:tc>
                  <a:txBody>
                    <a:bodyPr/>
                    <a:lstStyle/>
                    <a:p>
                      <a:pPr marL="9525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10" dirty="0">
                          <a:latin typeface="Century Schoolbook"/>
                          <a:cs typeface="Century Schoolbook"/>
                        </a:rPr>
                        <a:t>walanoe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3,6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413,5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marL="9525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niihau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4,9</a:t>
                      </a:r>
                      <a:endParaRPr sz="160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864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latin typeface="Century Schoolbook"/>
                          <a:cs typeface="Century Schoolbook"/>
                        </a:rPr>
                        <a:t>606</a:t>
                      </a:r>
                      <a:endParaRPr sz="1600" dirty="0">
                        <a:latin typeface="Century Schoolbook"/>
                        <a:cs typeface="Century Schoolboo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56538" y="5812637"/>
            <a:ext cx="1840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entury Schoolbook"/>
                <a:cs typeface="Century Schoolbook"/>
              </a:rPr>
              <a:t>*</a:t>
            </a:r>
            <a:r>
              <a:rPr sz="1800" i="1" spc="-25" dirty="0">
                <a:latin typeface="Century Schoolbook"/>
                <a:cs typeface="Century Schoolbook"/>
              </a:rPr>
              <a:t> </a:t>
            </a:r>
            <a:r>
              <a:rPr sz="1800" i="1" dirty="0">
                <a:latin typeface="Century Schoolbook"/>
                <a:cs typeface="Century Schoolbook"/>
              </a:rPr>
              <a:t>Âge</a:t>
            </a:r>
            <a:r>
              <a:rPr sz="1800" i="1" spc="-55" dirty="0">
                <a:latin typeface="Century Schoolbook"/>
                <a:cs typeface="Century Schoolbook"/>
              </a:rPr>
              <a:t> </a:t>
            </a:r>
            <a:r>
              <a:rPr sz="1800" i="1" dirty="0">
                <a:latin typeface="Century Schoolbook"/>
                <a:cs typeface="Century Schoolbook"/>
              </a:rPr>
              <a:t>des</a:t>
            </a:r>
            <a:r>
              <a:rPr sz="1800" i="1" spc="-20" dirty="0">
                <a:latin typeface="Century Schoolbook"/>
                <a:cs typeface="Century Schoolbook"/>
              </a:rPr>
              <a:t> </a:t>
            </a:r>
            <a:r>
              <a:rPr sz="1800" i="1" spc="-5" dirty="0">
                <a:latin typeface="Century Schoolbook"/>
                <a:cs typeface="Century Schoolbook"/>
              </a:rPr>
              <a:t>volcans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8417"/>
            <a:ext cx="6929120" cy="781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5" dirty="0"/>
              <a:t>DISTANCE</a:t>
            </a:r>
            <a:r>
              <a:rPr sz="2150" spc="140" dirty="0"/>
              <a:t> </a:t>
            </a:r>
            <a:r>
              <a:rPr sz="2150" spc="5" dirty="0"/>
              <a:t>AU</a:t>
            </a:r>
            <a:r>
              <a:rPr sz="2150" spc="135" dirty="0"/>
              <a:t> </a:t>
            </a:r>
            <a:r>
              <a:rPr sz="2150" spc="5" dirty="0"/>
              <a:t>POINT</a:t>
            </a:r>
            <a:r>
              <a:rPr sz="2150" spc="140" dirty="0"/>
              <a:t> </a:t>
            </a:r>
            <a:r>
              <a:rPr sz="2150" spc="5" dirty="0"/>
              <a:t>CHAUD</a:t>
            </a:r>
            <a:r>
              <a:rPr sz="2150" spc="130" dirty="0"/>
              <a:t> </a:t>
            </a:r>
            <a:r>
              <a:rPr sz="2150" spc="5" dirty="0"/>
              <a:t>ACTUEL</a:t>
            </a:r>
            <a:r>
              <a:rPr sz="2150" spc="145" dirty="0"/>
              <a:t> </a:t>
            </a:r>
            <a:r>
              <a:rPr sz="2150" spc="5" dirty="0"/>
              <a:t>DES</a:t>
            </a:r>
            <a:r>
              <a:rPr sz="2150" spc="135" dirty="0"/>
              <a:t> </a:t>
            </a:r>
            <a:r>
              <a:rPr sz="2150" dirty="0"/>
              <a:t>ÎLES</a:t>
            </a:r>
            <a:endParaRPr sz="2150"/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5" dirty="0"/>
              <a:t>HAWAII</a:t>
            </a:r>
            <a:r>
              <a:rPr sz="2150" spc="150" dirty="0"/>
              <a:t> </a:t>
            </a:r>
            <a:r>
              <a:rPr sz="2150" spc="5" dirty="0"/>
              <a:t>EN</a:t>
            </a:r>
            <a:r>
              <a:rPr sz="2150" spc="145" dirty="0"/>
              <a:t> </a:t>
            </a:r>
            <a:r>
              <a:rPr sz="2150" spc="5" dirty="0"/>
              <a:t>FONCTION</a:t>
            </a:r>
            <a:r>
              <a:rPr sz="2150" spc="150" dirty="0"/>
              <a:t> </a:t>
            </a:r>
            <a:r>
              <a:rPr sz="2150" spc="5" dirty="0"/>
              <a:t>DE</a:t>
            </a:r>
            <a:r>
              <a:rPr sz="2150" spc="140" dirty="0"/>
              <a:t> </a:t>
            </a:r>
            <a:r>
              <a:rPr sz="2150" dirty="0"/>
              <a:t>L</a:t>
            </a:r>
            <a:r>
              <a:rPr sz="2700" dirty="0"/>
              <a:t>'</a:t>
            </a:r>
            <a:r>
              <a:rPr sz="2150" dirty="0"/>
              <a:t>ÂGE</a:t>
            </a:r>
            <a:r>
              <a:rPr sz="2150" spc="140" dirty="0"/>
              <a:t> </a:t>
            </a:r>
            <a:r>
              <a:rPr sz="2150" dirty="0"/>
              <a:t>DES</a:t>
            </a:r>
            <a:r>
              <a:rPr sz="2150" spc="150" dirty="0"/>
              <a:t> </a:t>
            </a:r>
            <a:r>
              <a:rPr sz="2150" spc="5" dirty="0"/>
              <a:t>ROCHES</a:t>
            </a:r>
            <a:endParaRPr sz="21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84997" y="1409509"/>
          <a:ext cx="5350508" cy="3433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2125">
                        <a:lnSpc>
                          <a:spcPts val="735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y</a:t>
                      </a:r>
                      <a:r>
                        <a:rPr sz="900" spc="-45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=</a:t>
                      </a:r>
                      <a:r>
                        <a:rPr sz="900" spc="-45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108</a:t>
                      </a:r>
                      <a:endParaRPr sz="900">
                        <a:latin typeface="Century Schoolbook"/>
                        <a:cs typeface="Century Schoolbook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735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,69x</a:t>
                      </a:r>
                      <a:r>
                        <a:rPr sz="900" spc="-50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+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entury Schoolbook"/>
                          <a:cs typeface="Century Schoolbook"/>
                        </a:rPr>
                        <a:t>74,843</a:t>
                      </a:r>
                      <a:endParaRPr sz="900">
                        <a:latin typeface="Century Schoolbook"/>
                        <a:cs typeface="Century Schoolbook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2612" y="4811077"/>
            <a:ext cx="73532" cy="735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0940" y="4295965"/>
            <a:ext cx="73533" cy="735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228" y="4149661"/>
            <a:ext cx="73532" cy="735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088" y="3491293"/>
            <a:ext cx="73532" cy="735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2436" y="3245929"/>
            <a:ext cx="73533" cy="735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2156" y="2782633"/>
            <a:ext cx="73532" cy="7353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855660" y="1839277"/>
            <a:ext cx="4439920" cy="2766695"/>
            <a:chOff x="1855660" y="1839277"/>
            <a:chExt cx="4439920" cy="27666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5660" y="4532185"/>
              <a:ext cx="73532" cy="73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4152" y="3703129"/>
              <a:ext cx="73533" cy="735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1920" y="1839277"/>
              <a:ext cx="73532" cy="735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88998" y="1869185"/>
              <a:ext cx="4369435" cy="2612390"/>
            </a:xfrm>
            <a:custGeom>
              <a:avLst/>
              <a:gdLst/>
              <a:ahLst/>
              <a:cxnLst/>
              <a:rect l="l" t="t" r="r" b="b"/>
              <a:pathLst>
                <a:path w="4369435" h="2612390">
                  <a:moveTo>
                    <a:pt x="0" y="2612136"/>
                  </a:moveTo>
                  <a:lnTo>
                    <a:pt x="4369308" y="0"/>
                  </a:lnTo>
                </a:path>
              </a:pathLst>
            </a:custGeom>
            <a:ln w="19050">
              <a:solidFill>
                <a:srgbClr val="9D909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07007" y="4760467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9880" y="426974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1</a:t>
            </a:r>
            <a:r>
              <a:rPr sz="900" spc="-1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9880" y="3779266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2</a:t>
            </a:r>
            <a:r>
              <a:rPr sz="900" spc="-1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79880" y="3288538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3</a:t>
            </a:r>
            <a:r>
              <a:rPr sz="900" spc="-1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9880" y="279819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4</a:t>
            </a:r>
            <a:r>
              <a:rPr sz="900" spc="-1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9880" y="2307463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5</a:t>
            </a:r>
            <a:r>
              <a:rPr sz="900" spc="-1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9880" y="1816430"/>
            <a:ext cx="215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6</a:t>
            </a:r>
            <a:r>
              <a:rPr sz="900" spc="-1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9880" y="132626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7</a:t>
            </a:r>
            <a:r>
              <a:rPr sz="900" spc="-1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45055" y="4909515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0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36850" y="4909515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1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28771" y="4909515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2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6034" y="4874821"/>
            <a:ext cx="1457325" cy="3879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75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3</a:t>
            </a:r>
            <a:endParaRPr sz="900">
              <a:latin typeface="Century Schoolbook"/>
              <a:cs typeface="Century Schoolbook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âge</a:t>
            </a:r>
            <a:r>
              <a:rPr sz="1000" spc="-20" dirty="0">
                <a:solidFill>
                  <a:srgbClr val="585858"/>
                </a:solidFill>
                <a:latin typeface="Century Schoolbook"/>
                <a:cs typeface="Century Schoolbook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en</a:t>
            </a:r>
            <a:r>
              <a:rPr sz="1000" spc="-15" dirty="0">
                <a:solidFill>
                  <a:srgbClr val="585858"/>
                </a:solidFill>
                <a:latin typeface="Century Schoolbook"/>
                <a:cs typeface="Century Schoolbook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millions</a:t>
            </a:r>
            <a:r>
              <a:rPr sz="1000" spc="-20" dirty="0">
                <a:solidFill>
                  <a:srgbClr val="585858"/>
                </a:solidFill>
                <a:latin typeface="Century Schoolbook"/>
                <a:cs typeface="Century Schoolbook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d'années</a:t>
            </a:r>
            <a:endParaRPr sz="1000">
              <a:latin typeface="Century Schoolbook"/>
              <a:cs typeface="Century School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2740" y="4909515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4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4534" y="4909515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5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96455" y="4909515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entury Schoolbook"/>
                <a:cs typeface="Century Schoolbook"/>
              </a:rPr>
              <a:t>6</a:t>
            </a:r>
            <a:endParaRPr sz="900">
              <a:latin typeface="Century Schoolbook"/>
              <a:cs typeface="Century School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82267" y="1755648"/>
            <a:ext cx="190500" cy="2752725"/>
          </a:xfrm>
          <a:prstGeom prst="rect">
            <a:avLst/>
          </a:prstGeom>
          <a:ln w="9525">
            <a:solidFill>
              <a:srgbClr val="619DD1"/>
            </a:solidFill>
          </a:ln>
        </p:spPr>
        <p:txBody>
          <a:bodyPr vert="vert270" wrap="square" lIns="0" tIns="1714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35"/>
              </a:spcBef>
            </a:pP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Tdistance-</a:t>
            </a:r>
            <a:r>
              <a:rPr sz="1000" spc="5" dirty="0">
                <a:solidFill>
                  <a:srgbClr val="585858"/>
                </a:solidFill>
                <a:latin typeface="Century Schoolbook"/>
                <a:cs typeface="Century Schoolbook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point</a:t>
            </a:r>
            <a:r>
              <a:rPr sz="1000" spc="5" dirty="0">
                <a:solidFill>
                  <a:srgbClr val="585858"/>
                </a:solidFill>
                <a:latin typeface="Century Schoolbook"/>
                <a:cs typeface="Century Schoolbook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chaud</a:t>
            </a:r>
            <a:r>
              <a:rPr sz="1000" dirty="0">
                <a:solidFill>
                  <a:srgbClr val="585858"/>
                </a:solidFill>
                <a:latin typeface="Century Schoolbook"/>
                <a:cs typeface="Century Schoolbook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-</a:t>
            </a:r>
            <a:r>
              <a:rPr sz="1000" dirty="0">
                <a:solidFill>
                  <a:srgbClr val="585858"/>
                </a:solidFill>
                <a:latin typeface="Century Schoolbook"/>
                <a:cs typeface="Century Schoolbook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entury Schoolbook"/>
                <a:cs typeface="Century Schoolbook"/>
              </a:rPr>
              <a:t>volcan actuel(en </a:t>
            </a:r>
            <a:r>
              <a:rPr sz="1000" spc="-10" dirty="0">
                <a:solidFill>
                  <a:srgbClr val="585858"/>
                </a:solidFill>
                <a:latin typeface="Century Schoolbook"/>
                <a:cs typeface="Century Schoolbook"/>
              </a:rPr>
              <a:t>km)</a:t>
            </a:r>
            <a:endParaRPr sz="1000">
              <a:latin typeface="Century Schoolbook"/>
              <a:cs typeface="Century School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6571" y="5619089"/>
            <a:ext cx="592836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  <a:tabLst>
                <a:tab pos="2822575" algn="l"/>
              </a:tabLst>
            </a:pPr>
            <a:r>
              <a:rPr sz="1800" spc="-10" dirty="0">
                <a:latin typeface="Century Schoolbook"/>
                <a:cs typeface="Century Schoolbook"/>
              </a:rPr>
              <a:t>Vitesse</a:t>
            </a:r>
            <a:r>
              <a:rPr sz="1800" spc="30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moyenne</a:t>
            </a:r>
            <a:r>
              <a:rPr sz="1800" spc="-10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pour</a:t>
            </a:r>
            <a:r>
              <a:rPr sz="1800" spc="15" dirty="0">
                <a:latin typeface="Century Schoolbook"/>
                <a:cs typeface="Century Schoolbook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les	5</a:t>
            </a:r>
            <a:r>
              <a:rPr sz="1800" spc="-15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derniers millions d’années</a:t>
            </a:r>
            <a:r>
              <a:rPr sz="1800" spc="-25" dirty="0">
                <a:latin typeface="Century Schoolbook"/>
                <a:cs typeface="Century Schoolbook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:</a:t>
            </a:r>
            <a:endParaRPr sz="1800">
              <a:latin typeface="Century Schoolbook"/>
              <a:cs typeface="Century Schoolbook"/>
            </a:endParaRPr>
          </a:p>
          <a:p>
            <a:pPr marL="12700">
              <a:lnSpc>
                <a:spcPts val="2155"/>
              </a:lnSpc>
            </a:pPr>
            <a:r>
              <a:rPr sz="1800" spc="-10" dirty="0">
                <a:latin typeface="Century Schoolbook"/>
                <a:cs typeface="Century Schoolbook"/>
              </a:rPr>
              <a:t>108,69</a:t>
            </a:r>
            <a:r>
              <a:rPr sz="1800" dirty="0">
                <a:latin typeface="Century Schoolbook"/>
                <a:cs typeface="Century Schoolbook"/>
              </a:rPr>
              <a:t> (environ</a:t>
            </a:r>
            <a:r>
              <a:rPr sz="1800" spc="-25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110)</a:t>
            </a:r>
            <a:r>
              <a:rPr sz="1800" spc="-10" dirty="0">
                <a:latin typeface="Century Schoolbook"/>
                <a:cs typeface="Century Schoolbook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km.Ma-1</a:t>
            </a:r>
            <a:r>
              <a:rPr sz="1800" spc="-5" dirty="0">
                <a:latin typeface="Century Schoolbook"/>
                <a:cs typeface="Century Schoolbook"/>
              </a:rPr>
              <a:t> soit</a:t>
            </a:r>
            <a:r>
              <a:rPr sz="1800" dirty="0">
                <a:latin typeface="Century Schoolbook"/>
                <a:cs typeface="Century Schoolbook"/>
              </a:rPr>
              <a:t> </a:t>
            </a:r>
            <a:r>
              <a:rPr sz="1800" b="1" spc="-5" dirty="0">
                <a:latin typeface="Century Schoolbook"/>
                <a:cs typeface="Century Schoolbook"/>
              </a:rPr>
              <a:t>11</a:t>
            </a:r>
            <a:r>
              <a:rPr sz="1800" b="1" spc="-10" dirty="0">
                <a:latin typeface="Century Schoolbook"/>
                <a:cs typeface="Century Schoolbook"/>
              </a:rPr>
              <a:t> </a:t>
            </a:r>
            <a:r>
              <a:rPr sz="1800" b="1" spc="-5" dirty="0">
                <a:latin typeface="Century Schoolbook"/>
                <a:cs typeface="Century Schoolbook"/>
              </a:rPr>
              <a:t>cm.an-1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sng" spc="-10" dirty="0"/>
              <a:t>A</a:t>
            </a:r>
            <a:r>
              <a:rPr b="1" u="sng" spc="-10" dirty="0"/>
              <a:t>CTIVITÉ</a:t>
            </a:r>
            <a:r>
              <a:rPr b="1" u="sng" spc="204" dirty="0"/>
              <a:t> </a:t>
            </a:r>
            <a:r>
              <a:rPr sz="3000" b="1" u="sng" dirty="0"/>
              <a:t>3</a:t>
            </a:r>
            <a:r>
              <a:rPr sz="3000" b="1" u="sng" spc="-10" dirty="0"/>
              <a:t> </a:t>
            </a:r>
            <a:r>
              <a:rPr sz="3000" dirty="0"/>
              <a:t>- </a:t>
            </a:r>
            <a:r>
              <a:rPr sz="3000" spc="-10" dirty="0"/>
              <a:t>D</a:t>
            </a:r>
            <a:r>
              <a:rPr spc="-10" dirty="0"/>
              <a:t>ATATION</a:t>
            </a:r>
            <a:r>
              <a:rPr spc="195" dirty="0"/>
              <a:t> </a:t>
            </a:r>
            <a:r>
              <a:rPr dirty="0"/>
              <a:t>À</a:t>
            </a:r>
            <a:r>
              <a:rPr spc="165" dirty="0"/>
              <a:t> </a:t>
            </a:r>
            <a:r>
              <a:rPr spc="-5" dirty="0"/>
              <a:t>L</a:t>
            </a:r>
            <a:r>
              <a:rPr sz="3000" spc="-5" dirty="0"/>
              <a:t>’</a:t>
            </a:r>
            <a:r>
              <a:rPr spc="-5" dirty="0"/>
              <a:t>AIDE</a:t>
            </a:r>
            <a:r>
              <a:rPr spc="190" dirty="0"/>
              <a:t> </a:t>
            </a:r>
            <a:r>
              <a:rPr dirty="0"/>
              <a:t>DES</a:t>
            </a:r>
            <a:r>
              <a:rPr spc="160" dirty="0"/>
              <a:t> </a:t>
            </a:r>
            <a:r>
              <a:rPr spc="-5" dirty="0"/>
              <a:t>DONNÉES</a:t>
            </a:r>
            <a:r>
              <a:rPr lang="fr-FR" sz="3000" dirty="0"/>
              <a:t> </a:t>
            </a:r>
            <a:r>
              <a:rPr spc="-5" dirty="0"/>
              <a:t>SÉDIMENTAIRES</a:t>
            </a:r>
            <a:r>
              <a:rPr spc="185" dirty="0"/>
              <a:t> </a:t>
            </a:r>
            <a:r>
              <a:rPr sz="3000" dirty="0"/>
              <a:t>-</a:t>
            </a:r>
            <a:r>
              <a:rPr sz="3000" spc="-15" dirty="0"/>
              <a:t> </a:t>
            </a:r>
            <a:r>
              <a:rPr i="1" spc="-10" dirty="0">
                <a:latin typeface="Century Schoolbook"/>
                <a:cs typeface="Century Schoolbook"/>
              </a:rPr>
              <a:t>PRINCIPE</a:t>
            </a:r>
            <a:endParaRPr sz="3000" dirty="0">
              <a:latin typeface="Century Schoolbook"/>
              <a:cs typeface="Century Schoolboo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6" y="3890771"/>
            <a:ext cx="6167628" cy="29549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86334" y="1130809"/>
            <a:ext cx="807085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dirty="0"/>
              <a:t>Lors </a:t>
            </a:r>
            <a:r>
              <a:rPr spc="-5" dirty="0"/>
              <a:t>de campagnes</a:t>
            </a:r>
            <a:r>
              <a:rPr spc="10" dirty="0"/>
              <a:t> </a:t>
            </a:r>
            <a:r>
              <a:rPr dirty="0"/>
              <a:t>à</a:t>
            </a:r>
            <a:r>
              <a:rPr spc="-5" dirty="0"/>
              <a:t> bord</a:t>
            </a:r>
            <a:r>
              <a:rPr spc="5" dirty="0"/>
              <a:t> </a:t>
            </a:r>
            <a:r>
              <a:rPr spc="-5" dirty="0"/>
              <a:t>de navires</a:t>
            </a:r>
            <a:r>
              <a:rPr spc="-15" dirty="0"/>
              <a:t> </a:t>
            </a:r>
            <a:r>
              <a:rPr dirty="0"/>
              <a:t>équipés </a:t>
            </a:r>
            <a:r>
              <a:rPr spc="-5" dirty="0"/>
              <a:t>de tours de</a:t>
            </a:r>
            <a:r>
              <a:rPr dirty="0"/>
              <a:t> </a:t>
            </a:r>
            <a:r>
              <a:rPr spc="-5" dirty="0"/>
              <a:t>forage, les </a:t>
            </a:r>
            <a:r>
              <a:rPr dirty="0"/>
              <a:t> </a:t>
            </a:r>
            <a:r>
              <a:rPr spc="-5" dirty="0"/>
              <a:t>scientifiques</a:t>
            </a:r>
            <a:r>
              <a:rPr spc="15" dirty="0"/>
              <a:t> </a:t>
            </a:r>
            <a:r>
              <a:rPr spc="-5" dirty="0"/>
              <a:t>prélèvent</a:t>
            </a:r>
            <a:r>
              <a:rPr spc="-10" dirty="0"/>
              <a:t> </a:t>
            </a:r>
            <a:r>
              <a:rPr spc="-5" dirty="0"/>
              <a:t>des</a:t>
            </a:r>
            <a:r>
              <a:rPr spc="10" dirty="0"/>
              <a:t> </a:t>
            </a:r>
            <a:r>
              <a:rPr dirty="0"/>
              <a:t>carottes</a:t>
            </a:r>
            <a:r>
              <a:rPr spc="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forage</a:t>
            </a:r>
            <a:r>
              <a:rPr dirty="0"/>
              <a:t> </a:t>
            </a:r>
            <a:r>
              <a:rPr spc="-5" dirty="0"/>
              <a:t>qui</a:t>
            </a:r>
            <a:r>
              <a:rPr dirty="0"/>
              <a:t> </a:t>
            </a:r>
            <a:r>
              <a:rPr spc="-5" dirty="0"/>
              <a:t>contiennent</a:t>
            </a:r>
            <a:r>
              <a:rPr spc="-10" dirty="0"/>
              <a:t> </a:t>
            </a:r>
            <a:r>
              <a:rPr spc="-5" dirty="0"/>
              <a:t>l’ensemble</a:t>
            </a:r>
            <a:r>
              <a:rPr spc="5" dirty="0"/>
              <a:t> </a:t>
            </a:r>
            <a:r>
              <a:rPr spc="-5" dirty="0"/>
              <a:t>des </a:t>
            </a:r>
            <a:r>
              <a:rPr spc="-484" dirty="0"/>
              <a:t> </a:t>
            </a:r>
            <a:r>
              <a:rPr spc="-5" dirty="0"/>
              <a:t>dépôts</a:t>
            </a:r>
            <a:r>
              <a:rPr spc="20" dirty="0"/>
              <a:t> </a:t>
            </a:r>
            <a:r>
              <a:rPr spc="-5" dirty="0"/>
              <a:t>successifs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sédiments</a:t>
            </a:r>
            <a:r>
              <a:rPr spc="10" dirty="0"/>
              <a:t> </a:t>
            </a:r>
            <a:r>
              <a:rPr spc="-5" dirty="0"/>
              <a:t>du</a:t>
            </a:r>
            <a:r>
              <a:rPr dirty="0"/>
              <a:t> fond</a:t>
            </a:r>
            <a:r>
              <a:rPr spc="5" dirty="0"/>
              <a:t> </a:t>
            </a:r>
            <a:r>
              <a:rPr spc="-5" dirty="0"/>
              <a:t>des</a:t>
            </a:r>
            <a:r>
              <a:rPr spc="5" dirty="0"/>
              <a:t> </a:t>
            </a:r>
            <a:r>
              <a:rPr dirty="0"/>
              <a:t>océans</a:t>
            </a:r>
            <a:r>
              <a:rPr spc="5" dirty="0"/>
              <a:t> </a:t>
            </a:r>
            <a:r>
              <a:rPr spc="-5" dirty="0"/>
              <a:t>jusqu’au </a:t>
            </a:r>
            <a:r>
              <a:rPr spc="-10" dirty="0"/>
              <a:t>basalte.</a:t>
            </a:r>
          </a:p>
          <a:p>
            <a:pPr marL="12700" marR="669290">
              <a:lnSpc>
                <a:spcPct val="100000"/>
              </a:lnSpc>
            </a:pPr>
            <a:r>
              <a:rPr spc="-5" dirty="0"/>
              <a:t>Ces</a:t>
            </a:r>
            <a:r>
              <a:rPr spc="5" dirty="0"/>
              <a:t> </a:t>
            </a:r>
            <a:r>
              <a:rPr dirty="0"/>
              <a:t>carottes</a:t>
            </a:r>
            <a:r>
              <a:rPr spc="5" dirty="0"/>
              <a:t> </a:t>
            </a:r>
            <a:r>
              <a:rPr spc="-5" dirty="0"/>
              <a:t>sont</a:t>
            </a:r>
            <a:r>
              <a:rPr dirty="0"/>
              <a:t> </a:t>
            </a:r>
            <a:r>
              <a:rPr spc="-5" dirty="0"/>
              <a:t>analysées</a:t>
            </a:r>
            <a:r>
              <a:rPr dirty="0"/>
              <a:t> en</a:t>
            </a:r>
            <a:r>
              <a:rPr spc="5" dirty="0"/>
              <a:t> </a:t>
            </a:r>
            <a:r>
              <a:rPr spc="-5" dirty="0"/>
              <a:t>laboratoire.</a:t>
            </a:r>
            <a:r>
              <a:rPr spc="5" dirty="0"/>
              <a:t> </a:t>
            </a:r>
            <a:r>
              <a:rPr dirty="0"/>
              <a:t>Grâce à</a:t>
            </a:r>
            <a:r>
              <a:rPr spc="-10" dirty="0"/>
              <a:t> </a:t>
            </a:r>
            <a:r>
              <a:rPr spc="-5" dirty="0"/>
              <a:t>l’identification</a:t>
            </a:r>
            <a:r>
              <a:rPr spc="-10" dirty="0"/>
              <a:t> </a:t>
            </a:r>
            <a:r>
              <a:rPr spc="-5" dirty="0"/>
              <a:t>des </a:t>
            </a:r>
            <a:r>
              <a:rPr spc="-484" dirty="0"/>
              <a:t> </a:t>
            </a:r>
            <a:r>
              <a:rPr spc="-5" dirty="0"/>
              <a:t>microfossiles</a:t>
            </a:r>
            <a:r>
              <a:rPr spc="5" dirty="0"/>
              <a:t> </a:t>
            </a:r>
            <a:r>
              <a:rPr spc="-5" dirty="0"/>
              <a:t>que</a:t>
            </a:r>
            <a:r>
              <a:rPr dirty="0"/>
              <a:t> ces</a:t>
            </a:r>
            <a:r>
              <a:rPr spc="-10" dirty="0"/>
              <a:t> </a:t>
            </a:r>
            <a:r>
              <a:rPr spc="-5" dirty="0"/>
              <a:t>sédiments</a:t>
            </a:r>
            <a:r>
              <a:rPr spc="20" dirty="0"/>
              <a:t> </a:t>
            </a:r>
            <a:r>
              <a:rPr spc="-5" dirty="0"/>
              <a:t>contiennent ils déterminent</a:t>
            </a:r>
            <a:r>
              <a:rPr dirty="0"/>
              <a:t> </a:t>
            </a:r>
            <a:r>
              <a:rPr spc="-5" dirty="0"/>
              <a:t>l’âge</a:t>
            </a:r>
            <a:r>
              <a:rPr spc="-20" dirty="0"/>
              <a:t> </a:t>
            </a:r>
            <a:r>
              <a:rPr spc="-5" dirty="0"/>
              <a:t>des </a:t>
            </a:r>
            <a:r>
              <a:rPr dirty="0"/>
              <a:t> </a:t>
            </a:r>
            <a:r>
              <a:rPr spc="-5" dirty="0"/>
              <a:t>sédiments</a:t>
            </a:r>
            <a:r>
              <a:rPr spc="1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spc="-5" dirty="0"/>
              <a:t>plus</a:t>
            </a:r>
            <a:r>
              <a:rPr spc="10" dirty="0"/>
              <a:t> </a:t>
            </a:r>
            <a:r>
              <a:rPr spc="-5" dirty="0"/>
              <a:t>anciens</a:t>
            </a:r>
            <a:r>
              <a:rPr spc="-10" dirty="0"/>
              <a:t> </a:t>
            </a:r>
            <a:r>
              <a:rPr spc="-5" dirty="0"/>
              <a:t>au </a:t>
            </a:r>
            <a:r>
              <a:rPr dirty="0"/>
              <a:t>contact </a:t>
            </a:r>
            <a:r>
              <a:rPr spc="-5" dirty="0"/>
              <a:t>du</a:t>
            </a:r>
            <a:r>
              <a:rPr dirty="0"/>
              <a:t> </a:t>
            </a:r>
            <a:r>
              <a:rPr spc="-10" dirty="0"/>
              <a:t>basalte.</a:t>
            </a:r>
          </a:p>
          <a:p>
            <a:pPr marL="12700" marR="5080">
              <a:lnSpc>
                <a:spcPct val="100000"/>
              </a:lnSpc>
            </a:pPr>
            <a:r>
              <a:rPr spc="-5" dirty="0"/>
              <a:t>En considérant</a:t>
            </a:r>
            <a:r>
              <a:rPr dirty="0"/>
              <a:t> </a:t>
            </a:r>
            <a:r>
              <a:rPr spc="-5" dirty="0"/>
              <a:t>que</a:t>
            </a:r>
            <a:r>
              <a:rPr dirty="0"/>
              <a:t> </a:t>
            </a:r>
            <a:r>
              <a:rPr spc="-5" dirty="0"/>
              <a:t>les</a:t>
            </a:r>
            <a:r>
              <a:rPr spc="5" dirty="0"/>
              <a:t> </a:t>
            </a:r>
            <a:r>
              <a:rPr spc="-5" dirty="0"/>
              <a:t>sédiments</a:t>
            </a:r>
            <a:r>
              <a:rPr spc="2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spc="-5" dirty="0"/>
              <a:t>plus</a:t>
            </a:r>
            <a:r>
              <a:rPr spc="15" dirty="0"/>
              <a:t> </a:t>
            </a:r>
            <a:r>
              <a:rPr spc="-5" dirty="0"/>
              <a:t>anciens</a:t>
            </a:r>
            <a:r>
              <a:rPr spc="-10" dirty="0"/>
              <a:t> </a:t>
            </a:r>
            <a:r>
              <a:rPr spc="-5" dirty="0"/>
              <a:t>se</a:t>
            </a:r>
            <a:r>
              <a:rPr spc="15" dirty="0"/>
              <a:t> </a:t>
            </a:r>
            <a:r>
              <a:rPr spc="-5" dirty="0"/>
              <a:t>sont</a:t>
            </a:r>
            <a:r>
              <a:rPr dirty="0"/>
              <a:t> </a:t>
            </a:r>
            <a:r>
              <a:rPr spc="-5" dirty="0"/>
              <a:t>déposés</a:t>
            </a:r>
            <a:r>
              <a:rPr spc="20" dirty="0"/>
              <a:t> </a:t>
            </a:r>
            <a:r>
              <a:rPr spc="-5" dirty="0"/>
              <a:t>peu</a:t>
            </a:r>
            <a:r>
              <a:rPr dirty="0"/>
              <a:t> </a:t>
            </a:r>
            <a:r>
              <a:rPr spc="-5" dirty="0"/>
              <a:t>après </a:t>
            </a:r>
            <a:r>
              <a:rPr spc="-484" dirty="0"/>
              <a:t> </a:t>
            </a:r>
            <a:r>
              <a:rPr spc="-5" dirty="0"/>
              <a:t>que </a:t>
            </a:r>
            <a:r>
              <a:rPr dirty="0"/>
              <a:t>ce</a:t>
            </a:r>
            <a:r>
              <a:rPr spc="-10" dirty="0"/>
              <a:t> basalte</a:t>
            </a:r>
            <a:r>
              <a:rPr spc="20" dirty="0"/>
              <a:t> </a:t>
            </a:r>
            <a:r>
              <a:rPr spc="-5" dirty="0"/>
              <a:t>se</a:t>
            </a:r>
            <a:r>
              <a:rPr dirty="0"/>
              <a:t> soit</a:t>
            </a:r>
            <a:r>
              <a:rPr spc="5" dirty="0"/>
              <a:t> </a:t>
            </a:r>
            <a:r>
              <a:rPr spc="-5" dirty="0"/>
              <a:t>formé</a:t>
            </a:r>
            <a:r>
              <a:rPr spc="-15" dirty="0"/>
              <a:t> </a:t>
            </a:r>
            <a:r>
              <a:rPr spc="-5" dirty="0"/>
              <a:t>au</a:t>
            </a:r>
            <a:r>
              <a:rPr dirty="0"/>
              <a:t> niveau</a:t>
            </a:r>
            <a:r>
              <a:rPr spc="-10" dirty="0"/>
              <a:t> </a:t>
            </a:r>
            <a:r>
              <a:rPr spc="-5" dirty="0"/>
              <a:t>de </a:t>
            </a:r>
            <a:r>
              <a:rPr dirty="0"/>
              <a:t>la</a:t>
            </a:r>
            <a:r>
              <a:rPr spc="-5" dirty="0"/>
              <a:t> dorsale,</a:t>
            </a:r>
            <a:r>
              <a:rPr spc="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5" dirty="0"/>
              <a:t>peut</a:t>
            </a:r>
            <a:r>
              <a:rPr dirty="0"/>
              <a:t> </a:t>
            </a:r>
            <a:r>
              <a:rPr spc="-5" dirty="0"/>
              <a:t>ainsi</a:t>
            </a:r>
            <a:r>
              <a:rPr spc="5" dirty="0"/>
              <a:t> </a:t>
            </a:r>
            <a:r>
              <a:rPr spc="-5" dirty="0"/>
              <a:t>préciser </a:t>
            </a:r>
            <a:r>
              <a:rPr dirty="0"/>
              <a:t> </a:t>
            </a:r>
            <a:r>
              <a:rPr spc="-5" dirty="0"/>
              <a:t>l’âge</a:t>
            </a:r>
            <a:r>
              <a:rPr spc="-20" dirty="0"/>
              <a:t> </a:t>
            </a:r>
            <a:r>
              <a:rPr dirty="0"/>
              <a:t>où</a:t>
            </a:r>
            <a:r>
              <a:rPr spc="5" dirty="0"/>
              <a:t> </a:t>
            </a:r>
            <a:r>
              <a:rPr dirty="0"/>
              <a:t>ce</a:t>
            </a:r>
            <a:r>
              <a:rPr spc="-10" dirty="0"/>
              <a:t> basalte</a:t>
            </a:r>
            <a:r>
              <a:rPr spc="25" dirty="0"/>
              <a:t> </a:t>
            </a:r>
            <a:r>
              <a:rPr spc="-5" dirty="0"/>
              <a:t>se</a:t>
            </a:r>
            <a:r>
              <a:rPr dirty="0"/>
              <a:t> </a:t>
            </a:r>
            <a:r>
              <a:rPr spc="-5" dirty="0"/>
              <a:t>trouvait</a:t>
            </a:r>
            <a:r>
              <a:rPr spc="-15" dirty="0"/>
              <a:t> </a:t>
            </a:r>
            <a:r>
              <a:rPr dirty="0"/>
              <a:t>à la</a:t>
            </a:r>
            <a:r>
              <a:rPr spc="-10" dirty="0"/>
              <a:t> </a:t>
            </a:r>
            <a:r>
              <a:rPr dirty="0"/>
              <a:t>frontière</a:t>
            </a:r>
            <a:r>
              <a:rPr spc="-5" dirty="0"/>
              <a:t> des</a:t>
            </a:r>
            <a:r>
              <a:rPr dirty="0"/>
              <a:t> </a:t>
            </a:r>
            <a:r>
              <a:rPr spc="-5" dirty="0"/>
              <a:t>deux plaques</a:t>
            </a:r>
            <a:r>
              <a:rPr spc="15" dirty="0"/>
              <a:t> </a:t>
            </a:r>
            <a:r>
              <a:rPr dirty="0"/>
              <a:t>en</a:t>
            </a:r>
            <a:r>
              <a:rPr spc="-10" dirty="0"/>
              <a:t> </a:t>
            </a:r>
            <a:r>
              <a:rPr spc="-5" dirty="0"/>
              <a:t>divergence </a:t>
            </a:r>
            <a:r>
              <a:rPr dirty="0"/>
              <a:t> et</a:t>
            </a:r>
            <a:r>
              <a:rPr spc="-5" dirty="0"/>
              <a:t> ainsi</a:t>
            </a:r>
            <a:r>
              <a:rPr spc="-10" dirty="0"/>
              <a:t> </a:t>
            </a:r>
            <a:r>
              <a:rPr spc="-5" dirty="0"/>
              <a:t>établir</a:t>
            </a:r>
            <a:r>
              <a:rPr dirty="0"/>
              <a:t> une</a:t>
            </a:r>
            <a:r>
              <a:rPr spc="-15" dirty="0"/>
              <a:t> </a:t>
            </a:r>
            <a:r>
              <a:rPr dirty="0"/>
              <a:t>carte </a:t>
            </a:r>
            <a:r>
              <a:rPr spc="-5" dirty="0"/>
              <a:t>de</a:t>
            </a:r>
            <a:r>
              <a:rPr dirty="0"/>
              <a:t> l’âge</a:t>
            </a:r>
            <a:r>
              <a:rPr spc="-20" dirty="0"/>
              <a:t> </a:t>
            </a:r>
            <a:r>
              <a:rPr spc="-5" dirty="0"/>
              <a:t>des</a:t>
            </a:r>
            <a:r>
              <a:rPr dirty="0"/>
              <a:t> fonds</a:t>
            </a:r>
            <a:r>
              <a:rPr spc="10" dirty="0"/>
              <a:t> </a:t>
            </a:r>
            <a:r>
              <a:rPr dirty="0"/>
              <a:t>océaniques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6239"/>
            <a:ext cx="45929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R</a:t>
            </a:r>
            <a:r>
              <a:rPr spc="-5" dirty="0"/>
              <a:t>ÉPARTITION</a:t>
            </a:r>
            <a:r>
              <a:rPr spc="150" dirty="0"/>
              <a:t> </a:t>
            </a:r>
            <a:r>
              <a:rPr dirty="0"/>
              <a:t>DES</a:t>
            </a:r>
            <a:r>
              <a:rPr spc="135" dirty="0"/>
              <a:t> </a:t>
            </a:r>
            <a:r>
              <a:rPr spc="-5" dirty="0"/>
              <a:t>SEISMES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84375"/>
            <a:ext cx="7798308" cy="43205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22580-759C-423F-B2D2-38F1BADB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D54DEA-1519-4A2A-B152-879D15DFC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651E035-4E24-43C3-8112-00CFA989E8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458" y="1156974"/>
            <a:ext cx="7526601" cy="49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07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04521"/>
            <a:ext cx="6720205" cy="10198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245"/>
              </a:spcBef>
            </a:pPr>
            <a:r>
              <a:rPr sz="3000" spc="-10" dirty="0"/>
              <a:t>A</a:t>
            </a:r>
            <a:r>
              <a:rPr spc="-10" dirty="0"/>
              <a:t>CTIVITE</a:t>
            </a:r>
            <a:r>
              <a:rPr spc="190" dirty="0"/>
              <a:t> </a:t>
            </a:r>
            <a:r>
              <a:rPr sz="3000" dirty="0"/>
              <a:t>3</a:t>
            </a:r>
            <a:r>
              <a:rPr sz="3000" spc="-15" dirty="0"/>
              <a:t> </a:t>
            </a:r>
            <a:r>
              <a:rPr sz="3000" dirty="0"/>
              <a:t>:</a:t>
            </a:r>
            <a:r>
              <a:rPr sz="3000" spc="-15" dirty="0"/>
              <a:t> </a:t>
            </a:r>
            <a:r>
              <a:rPr spc="-5" dirty="0"/>
              <a:t>CALCUL</a:t>
            </a:r>
            <a:r>
              <a:rPr spc="195" dirty="0"/>
              <a:t> </a:t>
            </a:r>
            <a:r>
              <a:rPr dirty="0"/>
              <a:t>DE</a:t>
            </a:r>
            <a:r>
              <a:rPr spc="155" dirty="0"/>
              <a:t> </a:t>
            </a:r>
            <a:r>
              <a:rPr spc="-5" dirty="0"/>
              <a:t>DÉPLACEMENT </a:t>
            </a:r>
            <a:r>
              <a:rPr spc="-655" dirty="0"/>
              <a:t> </a:t>
            </a:r>
            <a:r>
              <a:rPr spc="-5" dirty="0"/>
              <a:t>GRÂCE</a:t>
            </a:r>
            <a:r>
              <a:rPr spc="180" dirty="0"/>
              <a:t> </a:t>
            </a:r>
            <a:r>
              <a:rPr spc="-5" dirty="0"/>
              <a:t>AUX</a:t>
            </a:r>
            <a:r>
              <a:rPr spc="165" dirty="0"/>
              <a:t> </a:t>
            </a:r>
            <a:r>
              <a:rPr spc="-5" dirty="0"/>
              <a:t>DONNÉES</a:t>
            </a:r>
            <a:r>
              <a:rPr spc="155" dirty="0"/>
              <a:t> </a:t>
            </a:r>
            <a:r>
              <a:rPr spc="-5" dirty="0"/>
              <a:t>SÉDIMENTAIRES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32867" y="4021658"/>
            <a:ext cx="8339661" cy="262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Sur</a:t>
            </a:r>
            <a:r>
              <a:rPr sz="1800" spc="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le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 site</a:t>
            </a:r>
            <a:r>
              <a:rPr sz="1800" spc="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du</a:t>
            </a:r>
            <a:r>
              <a:rPr sz="1800" spc="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forage </a:t>
            </a:r>
            <a:r>
              <a:rPr sz="18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U1331</a:t>
            </a:r>
            <a:r>
              <a:rPr sz="1800" spc="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: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 distance</a:t>
            </a:r>
            <a:r>
              <a:rPr sz="1800" spc="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séparant</a:t>
            </a:r>
            <a:r>
              <a:rPr sz="1800" spc="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le</a:t>
            </a:r>
            <a:r>
              <a:rPr sz="18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forage</a:t>
            </a:r>
            <a:r>
              <a:rPr sz="18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de</a:t>
            </a:r>
            <a:r>
              <a:rPr sz="1800" spc="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la</a:t>
            </a:r>
            <a:r>
              <a:rPr sz="18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dorsale</a:t>
            </a:r>
            <a:r>
              <a:rPr sz="1800" spc="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=</a:t>
            </a:r>
            <a:endParaRPr sz="1800">
              <a:latin typeface="Century Schoolbook"/>
              <a:cs typeface="Century Schoolbook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4655,32</a:t>
            </a:r>
            <a:r>
              <a:rPr sz="1800" spc="-4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km</a:t>
            </a:r>
            <a:endParaRPr sz="1800">
              <a:latin typeface="Century Schoolbook"/>
              <a:cs typeface="Century Schoolbook"/>
            </a:endParaRPr>
          </a:p>
          <a:p>
            <a:pPr marL="381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d’où</a:t>
            </a:r>
            <a:r>
              <a:rPr sz="1800" spc="-5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V=d/t</a:t>
            </a:r>
            <a:endParaRPr sz="1800">
              <a:latin typeface="Century Schoolbook"/>
              <a:cs typeface="Century Schoolbook"/>
            </a:endParaRPr>
          </a:p>
          <a:p>
            <a:pPr marL="38100">
              <a:lnSpc>
                <a:spcPct val="100000"/>
              </a:lnSpc>
              <a:tabLst>
                <a:tab pos="2174875" algn="l"/>
              </a:tabLst>
            </a:pP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soit</a:t>
            </a:r>
            <a:r>
              <a:rPr sz="1800" spc="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4,6,10</a:t>
            </a:r>
            <a:r>
              <a:rPr sz="1575" spc="-7" baseline="26455" dirty="0">
                <a:solidFill>
                  <a:srgbClr val="006FC0"/>
                </a:solidFill>
                <a:latin typeface="Century Schoolbook"/>
                <a:cs typeface="Century Schoolbook"/>
              </a:rPr>
              <a:t>8</a:t>
            </a:r>
            <a:r>
              <a:rPr sz="1575" spc="697" baseline="2645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/</a:t>
            </a:r>
            <a:r>
              <a:rPr sz="1600" spc="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5,3,10</a:t>
            </a:r>
            <a:r>
              <a:rPr sz="1575" spc="-7" baseline="26455" dirty="0">
                <a:solidFill>
                  <a:srgbClr val="006FC0"/>
                </a:solidFill>
                <a:latin typeface="Century Schoolbook"/>
                <a:cs typeface="Century Schoolbook"/>
              </a:rPr>
              <a:t>7	</a:t>
            </a:r>
            <a:r>
              <a:rPr sz="16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=</a:t>
            </a:r>
            <a:r>
              <a:rPr sz="1600" spc="-10" dirty="0">
                <a:solidFill>
                  <a:srgbClr val="FF0000"/>
                </a:solidFill>
                <a:latin typeface="Century Schoolbook"/>
                <a:cs typeface="Century Schoolbook"/>
              </a:rPr>
              <a:t> 8,6</a:t>
            </a:r>
            <a:r>
              <a:rPr sz="1600" spc="-1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cm/an.</a:t>
            </a:r>
            <a:endParaRPr sz="1600">
              <a:solidFill>
                <a:srgbClr val="FF0000"/>
              </a:solidFill>
              <a:latin typeface="Century Schoolbook"/>
              <a:cs typeface="Century Schoolbook"/>
            </a:endParaRPr>
          </a:p>
          <a:p>
            <a:pPr marL="381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Valeurs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très</a:t>
            </a:r>
            <a:r>
              <a:rPr sz="1800" spc="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proches</a:t>
            </a:r>
            <a:r>
              <a:rPr sz="1800" spc="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des</a:t>
            </a:r>
            <a:r>
              <a:rPr sz="1800" spc="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valeurs</a:t>
            </a:r>
            <a:r>
              <a:rPr sz="1800" spc="-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obtenues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par</a:t>
            </a:r>
            <a:r>
              <a:rPr sz="1800" spc="1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les</a:t>
            </a:r>
            <a:r>
              <a:rPr sz="1800" spc="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données volcaniques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 :</a:t>
            </a:r>
            <a:endParaRPr sz="1800">
              <a:latin typeface="Century Schoolbook"/>
              <a:cs typeface="Century Schoolbook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environ</a:t>
            </a:r>
            <a:r>
              <a:rPr sz="1800" spc="-3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9</a:t>
            </a:r>
            <a:r>
              <a:rPr sz="1800" spc="-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cm/an</a:t>
            </a:r>
            <a:r>
              <a:rPr sz="1800" spc="-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contre</a:t>
            </a:r>
            <a:r>
              <a:rPr sz="1800" spc="-2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environ</a:t>
            </a:r>
            <a:r>
              <a:rPr sz="1800" spc="-30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entury Schoolbook"/>
                <a:cs typeface="Century Schoolbook"/>
              </a:rPr>
              <a:t>11</a:t>
            </a:r>
            <a:r>
              <a:rPr sz="1800" spc="-15" dirty="0">
                <a:solidFill>
                  <a:srgbClr val="006FC0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006FC0"/>
                </a:solidFill>
                <a:latin typeface="Century Schoolbook"/>
                <a:cs typeface="Century Schoolbook"/>
              </a:rPr>
              <a:t>cm/an</a:t>
            </a:r>
            <a:endParaRPr sz="1800">
              <a:latin typeface="Century Schoolbook"/>
              <a:cs typeface="Century Schoolbook"/>
            </a:endParaRPr>
          </a:p>
          <a:p>
            <a:pPr marL="46990" marR="4367530">
              <a:lnSpc>
                <a:spcPct val="100000"/>
              </a:lnSpc>
              <a:spcBef>
                <a:spcPts val="990"/>
              </a:spcBef>
            </a:pPr>
            <a:r>
              <a:rPr sz="1800" spc="-5" dirty="0">
                <a:latin typeface="Century Schoolbook"/>
                <a:cs typeface="Century Schoolbook"/>
              </a:rPr>
              <a:t>Autres </a:t>
            </a:r>
            <a:r>
              <a:rPr sz="1800" dirty="0">
                <a:latin typeface="Century Schoolbook"/>
                <a:cs typeface="Century Schoolbook"/>
              </a:rPr>
              <a:t>forages </a:t>
            </a:r>
            <a:r>
              <a:rPr sz="1800" spc="-5" dirty="0">
                <a:latin typeface="Century Schoolbook"/>
                <a:cs typeface="Century Schoolbook"/>
              </a:rPr>
              <a:t>sédimentaires </a:t>
            </a:r>
            <a:r>
              <a:rPr sz="1800" dirty="0">
                <a:latin typeface="Century Schoolbook"/>
                <a:cs typeface="Century Schoolbook"/>
              </a:rPr>
              <a:t>: </a:t>
            </a:r>
            <a:r>
              <a:rPr sz="1800" spc="-490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U1335</a:t>
            </a:r>
            <a:r>
              <a:rPr sz="1800" dirty="0">
                <a:latin typeface="Century Schoolbook"/>
                <a:cs typeface="Century Schoolbook"/>
              </a:rPr>
              <a:t> =</a:t>
            </a:r>
            <a:r>
              <a:rPr sz="1800" spc="-15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9,6</a:t>
            </a:r>
            <a:r>
              <a:rPr sz="1800" spc="-15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cm/an</a:t>
            </a:r>
            <a:endParaRPr sz="1800">
              <a:latin typeface="Century Schoolbook"/>
              <a:cs typeface="Century Schoolbook"/>
            </a:endParaRPr>
          </a:p>
          <a:p>
            <a:pPr marL="46990">
              <a:lnSpc>
                <a:spcPct val="100000"/>
              </a:lnSpc>
            </a:pPr>
            <a:r>
              <a:rPr sz="1800" spc="-5" dirty="0">
                <a:latin typeface="Century Schoolbook"/>
                <a:cs typeface="Century Schoolbook"/>
              </a:rPr>
              <a:t>U1334</a:t>
            </a:r>
            <a:r>
              <a:rPr sz="1800" spc="-25" dirty="0">
                <a:latin typeface="Century Schoolbook"/>
                <a:cs typeface="Century Schoolbook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=</a:t>
            </a:r>
            <a:r>
              <a:rPr sz="1800" spc="-40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8,1</a:t>
            </a:r>
            <a:r>
              <a:rPr sz="1800" spc="-35" dirty="0">
                <a:latin typeface="Century Schoolbook"/>
                <a:cs typeface="Century Schoolbook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cm/an</a:t>
            </a:r>
            <a:endParaRPr sz="1800">
              <a:latin typeface="Century Schoolbook"/>
              <a:cs typeface="Century School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1179575"/>
            <a:ext cx="5780740" cy="27494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72439"/>
            <a:ext cx="712025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32852"/>
                </a:solidFill>
                <a:latin typeface="Century Schoolbook"/>
                <a:cs typeface="Century Schoolbook"/>
              </a:rPr>
              <a:t>CONCLUSION</a:t>
            </a:r>
            <a:endParaRPr sz="2400" dirty="0">
              <a:latin typeface="Century Schoolbook"/>
              <a:cs typeface="Century Schoolbook"/>
            </a:endParaRPr>
          </a:p>
          <a:p>
            <a:pPr marL="286385" marR="5080" indent="-274320">
              <a:lnSpc>
                <a:spcPct val="100000"/>
              </a:lnSpc>
              <a:spcBef>
                <a:spcPts val="2290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Les</a:t>
            </a:r>
            <a:r>
              <a:rPr sz="2400" spc="-1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vitesses</a:t>
            </a:r>
            <a:r>
              <a:rPr sz="2400" spc="-1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de</a:t>
            </a:r>
            <a:r>
              <a:rPr sz="2400" spc="-30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déplacement</a:t>
            </a:r>
            <a:r>
              <a:rPr sz="2400" spc="-2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passés,</a:t>
            </a:r>
            <a:r>
              <a:rPr sz="2400" spc="-2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calculés</a:t>
            </a:r>
            <a:r>
              <a:rPr sz="2400" spc="-3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par </a:t>
            </a:r>
            <a:r>
              <a:rPr sz="2400" spc="-65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l’approche </a:t>
            </a:r>
            <a:r>
              <a:rPr sz="2400" spc="-5" dirty="0">
                <a:latin typeface="Century Schoolbook"/>
                <a:cs typeface="Century Schoolbook"/>
              </a:rPr>
              <a:t>volcanique </a:t>
            </a:r>
            <a:r>
              <a:rPr sz="2400" dirty="0">
                <a:latin typeface="Century Schoolbook"/>
                <a:cs typeface="Century Schoolbook"/>
              </a:rPr>
              <a:t>(points chauds) sont </a:t>
            </a:r>
            <a:r>
              <a:rPr sz="2400" spc="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cohérentes </a:t>
            </a:r>
            <a:r>
              <a:rPr sz="2400" spc="-5" dirty="0">
                <a:latin typeface="Century Schoolbook"/>
                <a:cs typeface="Century Schoolbook"/>
              </a:rPr>
              <a:t>avec </a:t>
            </a:r>
            <a:r>
              <a:rPr sz="2400" dirty="0">
                <a:latin typeface="Century Schoolbook"/>
                <a:cs typeface="Century Schoolbook"/>
              </a:rPr>
              <a:t>celles calculées </a:t>
            </a:r>
            <a:r>
              <a:rPr sz="2400" spc="-5" dirty="0">
                <a:latin typeface="Century Schoolbook"/>
                <a:cs typeface="Century Schoolbook"/>
              </a:rPr>
              <a:t>par </a:t>
            </a:r>
            <a:r>
              <a:rPr sz="2400" dirty="0">
                <a:latin typeface="Century Schoolbook"/>
                <a:cs typeface="Century Schoolbook"/>
              </a:rPr>
              <a:t>l’approche </a:t>
            </a:r>
            <a:r>
              <a:rPr sz="2400" spc="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sédimentaire.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Elles</a:t>
            </a:r>
            <a:r>
              <a:rPr sz="2400" spc="-10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s’accordent</a:t>
            </a:r>
            <a:r>
              <a:rPr sz="2400" spc="-40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également</a:t>
            </a:r>
            <a:r>
              <a:rPr sz="2400" spc="-5" dirty="0">
                <a:latin typeface="Century Schoolbook"/>
                <a:cs typeface="Century Schoolbook"/>
              </a:rPr>
              <a:t> avec</a:t>
            </a:r>
            <a:r>
              <a:rPr sz="2400" spc="-10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les</a:t>
            </a:r>
            <a:r>
              <a:rPr sz="2400" spc="-2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valeurs</a:t>
            </a:r>
            <a:endParaRPr sz="2400" dirty="0">
              <a:latin typeface="Century Schoolbook"/>
              <a:cs typeface="Century Schoolbook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Century Schoolbook"/>
                <a:cs typeface="Century Schoolbook"/>
              </a:rPr>
              <a:t>actuelles</a:t>
            </a:r>
            <a:r>
              <a:rPr sz="2400" spc="-1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issues</a:t>
            </a:r>
            <a:r>
              <a:rPr sz="2400" spc="-1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des</a:t>
            </a:r>
            <a:r>
              <a:rPr sz="2400" spc="-20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mesures</a:t>
            </a:r>
            <a:r>
              <a:rPr sz="2400" spc="-1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géodésiques.</a:t>
            </a:r>
            <a:endParaRPr sz="2400" dirty="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6239"/>
            <a:ext cx="5171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R</a:t>
            </a:r>
            <a:r>
              <a:rPr spc="-5" dirty="0"/>
              <a:t>ÉPARTITION</a:t>
            </a:r>
            <a:r>
              <a:rPr spc="145" dirty="0"/>
              <a:t> </a:t>
            </a:r>
            <a:r>
              <a:rPr dirty="0"/>
              <a:t>DU</a:t>
            </a:r>
            <a:r>
              <a:rPr spc="114" dirty="0"/>
              <a:t> </a:t>
            </a:r>
            <a:r>
              <a:rPr spc="-5" dirty="0"/>
              <a:t>VOLCANISME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540" y="1688829"/>
            <a:ext cx="7049832" cy="44829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FF348-B955-4B4C-817C-A8000D7C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36712"/>
            <a:ext cx="8007984" cy="1477328"/>
          </a:xfrm>
        </p:spPr>
        <p:txBody>
          <a:bodyPr/>
          <a:lstStyle/>
          <a:p>
            <a:r>
              <a:rPr lang="fr-FR" b="1" u="sng" dirty="0"/>
              <a:t>Les dorsales</a:t>
            </a:r>
            <a:r>
              <a:rPr lang="fr-FR" dirty="0"/>
              <a:t> sont des frontières de plaques </a:t>
            </a:r>
            <a:r>
              <a:rPr lang="fr-FR" u="sng" dirty="0"/>
              <a:t>divergentes</a:t>
            </a:r>
            <a:r>
              <a:rPr lang="fr-FR" dirty="0"/>
              <a:t>. Elles se manifestent notamment par un fort flux géothermique lié au magmatisme, ainsi qu’une sismicité superficielle. (&lt; 35 km).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D142AD-7416-4005-AFDD-8253F7CBB439}"/>
              </a:ext>
            </a:extLst>
          </p:cNvPr>
          <p:cNvSpPr txBox="1"/>
          <p:nvPr/>
        </p:nvSpPr>
        <p:spPr>
          <a:xfrm>
            <a:off x="323528" y="1886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types de frontières :</a:t>
            </a:r>
          </a:p>
        </p:txBody>
      </p:sp>
      <p:pic>
        <p:nvPicPr>
          <p:cNvPr id="4" name="Image 3" descr="https://images.genial.ly/5ccda92bbef14a0fcc94c9bc/1616400690480-1616400690480.png">
            <a:extLst>
              <a:ext uri="{FF2B5EF4-FFF2-40B4-BE49-F238E27FC236}">
                <a16:creationId xmlns:a16="http://schemas.microsoft.com/office/drawing/2014/main" id="{5954946D-524D-44EB-9174-EA0840A827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7" y="2314040"/>
            <a:ext cx="7844659" cy="413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06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0B2A0B-9CD8-479E-86A3-7F90F9B28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6334" y="620688"/>
            <a:ext cx="820209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images.genial.ly/5ccda92bbef14a0fcc94c9bc/1616400974758-1616400974758.png">
            <a:extLst>
              <a:ext uri="{FF2B5EF4-FFF2-40B4-BE49-F238E27FC236}">
                <a16:creationId xmlns:a16="http://schemas.microsoft.com/office/drawing/2014/main" id="{9530354B-50AF-4BAC-AB58-22AE23D713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00798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6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1FD2E-468E-49D0-89EE-DD04C44B6CE7}"/>
              </a:ext>
            </a:extLst>
          </p:cNvPr>
          <p:cNvSpPr/>
          <p:nvPr/>
        </p:nvSpPr>
        <p:spPr>
          <a:xfrm>
            <a:off x="431540" y="320456"/>
            <a:ext cx="828092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9605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723900" algn="l"/>
                <a:tab pos="724535" algn="l"/>
              </a:tabLst>
            </a:pPr>
            <a:r>
              <a:rPr lang="fr-FR" sz="2400" b="1" u="sng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Les chaînes de montagnes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et </a:t>
            </a:r>
            <a:r>
              <a:rPr lang="fr-FR" sz="2400" b="1" u="sng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les fosses océaniques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sont des frontières </a:t>
            </a:r>
            <a:r>
              <a:rPr lang="fr-FR" sz="2400" u="sng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convergentes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 Les fosses océaniques se caractérisent</a:t>
            </a:r>
            <a:r>
              <a:rPr lang="fr-FR" sz="2400" spc="-1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par</a:t>
            </a:r>
            <a:r>
              <a:rPr lang="fr-FR" sz="2400" spc="-1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une</a:t>
            </a:r>
            <a:r>
              <a:rPr lang="fr-FR" sz="2400" spc="-2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disposition</a:t>
            </a:r>
            <a:r>
              <a:rPr lang="fr-FR" sz="2400" spc="-2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des</a:t>
            </a:r>
            <a:r>
              <a:rPr lang="fr-FR" sz="2400" spc="-1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foyers</a:t>
            </a:r>
            <a:r>
              <a:rPr lang="fr-FR" sz="2400" spc="-1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sismiques</a:t>
            </a:r>
            <a:r>
              <a:rPr lang="fr-FR" sz="2400" spc="-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</a:t>
            </a:r>
            <a:r>
              <a:rPr lang="fr-FR" sz="2400" spc="-2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long</a:t>
            </a:r>
            <a:r>
              <a:rPr lang="fr-FR" sz="2400" spc="-1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d’un plan</a:t>
            </a:r>
            <a:r>
              <a:rPr lang="fr-FR" sz="2400" spc="-1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correspondant</a:t>
            </a:r>
            <a:r>
              <a:rPr lang="fr-FR" sz="2400" spc="-1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à</a:t>
            </a:r>
            <a:r>
              <a:rPr lang="fr-FR" sz="2400" spc="-2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fr-FR" sz="2400" spc="-1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plaque</a:t>
            </a:r>
            <a:r>
              <a:rPr lang="fr-FR" sz="2400" spc="-1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plongeante,</a:t>
            </a:r>
            <a:r>
              <a:rPr lang="fr-FR" sz="2400" spc="-2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allant jusqu’à 700 km de profondeur et un faible flux géothermique au niveau de la fosse (lié au plongement d’une plaque lithosphérique</a:t>
            </a:r>
            <a:r>
              <a:rPr lang="fr-FR" sz="2400" spc="-5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froide).</a:t>
            </a:r>
            <a:endParaRPr lang="fr-FR" sz="2000" dirty="0">
              <a:latin typeface="Calibri Light" panose="020F03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23900" marR="649605" indent="-229235">
              <a:spcAft>
                <a:spcPts val="0"/>
              </a:spcAft>
              <a:tabLst>
                <a:tab pos="723900" algn="l"/>
                <a:tab pos="724535" algn="l"/>
              </a:tabLst>
            </a:pPr>
            <a:r>
              <a:rPr lang="fr-FR" sz="2400" dirty="0">
                <a:latin typeface="Calibri Light" panose="020F0302020204030204" pitchFamily="34" charset="0"/>
                <a:ea typeface="Calibri Light" panose="020F0302020204030204" pitchFamily="34" charset="0"/>
              </a:rPr>
              <a:t>Les zones de subduction sont bordés par des reliefs volcaniques, </a:t>
            </a:r>
            <a:r>
              <a:rPr lang="fr-FR" sz="2400" dirty="0" err="1">
                <a:latin typeface="Calibri Light" panose="020F0302020204030204" pitchFamily="34" charset="0"/>
                <a:ea typeface="Calibri Light" panose="020F0302020204030204" pitchFamily="34" charset="0"/>
              </a:rPr>
              <a:t>cordilières</a:t>
            </a:r>
            <a:r>
              <a:rPr lang="fr-FR" sz="2400" dirty="0">
                <a:latin typeface="Calibri Light" panose="020F0302020204030204" pitchFamily="34" charset="0"/>
                <a:ea typeface="Calibri Light" panose="020F0302020204030204" pitchFamily="34" charset="0"/>
              </a:rPr>
              <a:t> ou arcs d’îles volcaniques. Ils sont le siège d'une intense activité géologique</a:t>
            </a:r>
            <a:r>
              <a:rPr lang="fr-FR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fr-FR" sz="2000" u="sng" dirty="0">
                <a:solidFill>
                  <a:srgbClr val="0000FF"/>
                </a:solidFill>
                <a:latin typeface="Calibri Light" panose="020F0302020204030204" pitchFamily="34" charset="0"/>
                <a:ea typeface="Calibri Light" panose="020F0302020204030204" pitchFamily="34" charset="0"/>
                <a:hlinkClick r:id="rId2"/>
              </a:rPr>
              <a:t>https://www.youtube.com/watch?v=-Kq1V0Nf6B4</a:t>
            </a:r>
            <a:endParaRPr lang="fr-FR" sz="2000" dirty="0"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342900" marR="649605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723900" algn="l"/>
                <a:tab pos="724535" algn="l"/>
              </a:tabLst>
            </a:pPr>
            <a:r>
              <a:rPr lang="fr-FR" sz="2400" u="sng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Des volcans explosifs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 alignés le long de la fosse, sur la plaque chevauchante à la verticale de la zone </a:t>
            </a:r>
            <a:r>
              <a:rPr lang="fr-FR" sz="2400" b="1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où la plaque plongeante atteint 100 Km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de profondeur (</a:t>
            </a:r>
            <a:r>
              <a:rPr lang="fr-FR" sz="2400" b="1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….</a:t>
            </a:r>
            <a:r>
              <a:rPr lang="fr-FR" sz="2400" dirty="0"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) (Phénomènes magmatiques particuliers). ce sont des volcans dangereux, dévastateurs </a:t>
            </a:r>
            <a:endParaRPr lang="fr-FR" sz="2000" dirty="0">
              <a:latin typeface="Calibri Light" panose="020F03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649605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723900" algn="l"/>
                <a:tab pos="724535" algn="l"/>
              </a:tabLst>
            </a:pPr>
            <a:r>
              <a:rPr lang="fr-FR" sz="2000" u="sng" dirty="0">
                <a:solidFill>
                  <a:srgbClr val="0000FF"/>
                </a:solidFill>
                <a:latin typeface="Calibri Light" panose="020F0302020204030204" pitchFamily="34" charset="0"/>
                <a:ea typeface="Symbol" panose="05050102010706020507" pitchFamily="18" charset="2"/>
                <a:cs typeface="Symbol" panose="05050102010706020507" pitchFamily="18" charset="2"/>
                <a:hlinkClick r:id="rId3"/>
              </a:rPr>
              <a:t>https://www.youtube.com/watch?v=aVqC1nBjI_o</a:t>
            </a:r>
            <a:endParaRPr lang="fr-FR" sz="2000" dirty="0">
              <a:effectLst/>
              <a:latin typeface="Calibri Light" panose="020F03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610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img.genial.ly/5ccda92bbef14a0fcc94c9bc/5649f769-0485-49ea-92a6-7aa0688df619.png">
            <a:extLst>
              <a:ext uri="{FF2B5EF4-FFF2-40B4-BE49-F238E27FC236}">
                <a16:creationId xmlns:a16="http://schemas.microsoft.com/office/drawing/2014/main" id="{F2E2ACAD-B542-4A46-A7EE-C82131F64C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99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1092</Words>
  <Application>Microsoft Office PowerPoint</Application>
  <PresentationFormat>Affichage à l'écran (4:3)</PresentationFormat>
  <Paragraphs>135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Century Schoolbook</vt:lpstr>
      <vt:lpstr>Symbol</vt:lpstr>
      <vt:lpstr>Times New Roman</vt:lpstr>
      <vt:lpstr>Wingdings</vt:lpstr>
      <vt:lpstr>Office Theme</vt:lpstr>
      <vt:lpstr>CORRECTION TP MOBILITÉ HORIZONTALE</vt:lpstr>
      <vt:lpstr>RAPPELS : LES LIMITES DE PLAQUES</vt:lpstr>
      <vt:lpstr>RÉPARTITION DES SEISMES</vt:lpstr>
      <vt:lpstr>RÉPARTITION DU VOLCANISME</vt:lpstr>
      <vt:lpstr>Les dorsales sont des frontières de plaques divergentes. Elles se manifestent notamment par un fort flux géothermique lié au magmatisme, ainsi qu’une sismicité superficielle. (&lt; 35 km). </vt:lpstr>
      <vt:lpstr>Présentation PowerPoint</vt:lpstr>
      <vt:lpstr>Présentation PowerPoint</vt:lpstr>
      <vt:lpstr>Présentation PowerPoint</vt:lpstr>
      <vt:lpstr>Présentation PowerPoint</vt:lpstr>
      <vt:lpstr>CARTE DES FLUX GÉOTHERMIQUES MONDIAUX</vt:lpstr>
      <vt:lpstr>Présentation PowerPoint</vt:lpstr>
      <vt:lpstr>MODÈLE DES PLAQUES LITHOSPHÉRIQUES</vt:lpstr>
      <vt:lpstr>Présentation PowerPoint</vt:lpstr>
      <vt:lpstr>DES OUTILS POUR QUANTIFIER LE MOUVEMENT  DES PLAQUES</vt:lpstr>
      <vt:lpstr>ACTIVITÉ 1 - LES MESURES GPS</vt:lpstr>
      <vt:lpstr>EXEMPLE DE RÉSULTATS OBTENUS POUR  UNE STATION MAS1</vt:lpstr>
      <vt:lpstr>POINT MÉTHODE</vt:lpstr>
      <vt:lpstr>Construction graphique du vecteur vitesse</vt:lpstr>
      <vt:lpstr>Mesure du déplacement des plaques grâce aux GPS</vt:lpstr>
      <vt:lpstr>Mesure du déplacement des plaques grâce aux GPS  </vt:lpstr>
      <vt:lpstr>Présentation PowerPoint</vt:lpstr>
      <vt:lpstr>Présentation PowerPoint</vt:lpstr>
      <vt:lpstr>Présentation PowerPoint</vt:lpstr>
      <vt:lpstr>ACTIVITÉ 2 : LES INDICES VOLCANIQUES  EX DU POINT CHAUD D’HAWAII</vt:lpstr>
      <vt:lpstr>PRINCIPE DE MISE EN PLACE D’UN POINT  CHAUD</vt:lpstr>
      <vt:lpstr>ARCHIPEL D’HAWAII</vt:lpstr>
      <vt:lpstr>TABLEAU DES DISTANCES/ÂGE* PAR  RAPPORT AU POINT CHAUD ACTUEL</vt:lpstr>
      <vt:lpstr>DISTANCE AU POINT CHAUD ACTUEL DES ÎLES HAWAII EN FONCTION DE L'ÂGE DES ROCHES</vt:lpstr>
      <vt:lpstr>ACTIVITÉ 3 - DATATION À L’AIDE DES DONNÉES SÉDIMENTAIRES - PRINCIPE</vt:lpstr>
      <vt:lpstr>Présentation PowerPoint</vt:lpstr>
      <vt:lpstr>ACTIVITE 3 : CALCUL DE DÉPLACEMENT  GRÂCE AUX DONNÉES SÉDIMENTAIRES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TP 18</dc:title>
  <dc:creator>diane</dc:creator>
  <cp:lastModifiedBy>Sophie BOUTIN-PUECH</cp:lastModifiedBy>
  <cp:revision>44</cp:revision>
  <dcterms:created xsi:type="dcterms:W3CDTF">2021-02-25T15:31:05Z</dcterms:created>
  <dcterms:modified xsi:type="dcterms:W3CDTF">2023-03-14T13:19:42Z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2021-02-25T00:00:00Z</vt:filetime>
  </property>
</Properties>
</file>