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57" r:id="rId3"/>
    <p:sldId id="258" r:id="rId4"/>
    <p:sldId id="259" r:id="rId5"/>
    <p:sldId id="288" r:id="rId6"/>
    <p:sldId id="296" r:id="rId7"/>
    <p:sldId id="298" r:id="rId8"/>
    <p:sldId id="290" r:id="rId9"/>
    <p:sldId id="261" r:id="rId10"/>
    <p:sldId id="262" r:id="rId11"/>
    <p:sldId id="263" r:id="rId12"/>
    <p:sldId id="265" r:id="rId13"/>
    <p:sldId id="278" r:id="rId14"/>
    <p:sldId id="279" r:id="rId15"/>
    <p:sldId id="280" r:id="rId16"/>
    <p:sldId id="281" r:id="rId17"/>
    <p:sldId id="282" r:id="rId18"/>
    <p:sldId id="283" r:id="rId19"/>
    <p:sldId id="284" r:id="rId20"/>
    <p:sldId id="285" r:id="rId21"/>
    <p:sldId id="286" r:id="rId22"/>
    <p:sldId id="287" r:id="rId23"/>
    <p:sldId id="292" r:id="rId24"/>
    <p:sldId id="293" r:id="rId25"/>
    <p:sldId id="294" r:id="rId26"/>
    <p:sldId id="29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40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5F092-1420-406B-BF79-770DB7D493FF}" type="datetimeFigureOut">
              <a:rPr lang="fr-FR" smtClean="0"/>
              <a:pPr/>
              <a:t>19/09/2023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F9F2C-DD65-4103-A099-BE530DF45565}" type="slidenum">
              <a:rPr lang="fr-FR" smtClean="0"/>
              <a:pPr/>
              <a:t>‹N°›</a:t>
            </a:fld>
            <a:endParaRPr lang="fr-FR"/>
          </a:p>
        </p:txBody>
      </p:sp>
    </p:spTree>
    <p:extLst>
      <p:ext uri="{BB962C8B-B14F-4D97-AF65-F5344CB8AC3E}">
        <p14:creationId xmlns:p14="http://schemas.microsoft.com/office/powerpoint/2010/main" xmlns="" val="281577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pPr/>
              <a:t>23</a:t>
            </a:fld>
            <a:endParaRPr lang="fr-FR"/>
          </a:p>
        </p:txBody>
      </p:sp>
    </p:spTree>
    <p:extLst>
      <p:ext uri="{BB962C8B-B14F-4D97-AF65-F5344CB8AC3E}">
        <p14:creationId xmlns:p14="http://schemas.microsoft.com/office/powerpoint/2010/main" xmlns="" val="420462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1"/>
            <a:r>
              <a:rPr lang="fr-FR" sz="2000" dirty="0"/>
              <a:t>« authentique pratique scientifique » =</a:t>
            </a:r>
          </a:p>
          <a:p>
            <a:pPr lvl="1"/>
            <a:r>
              <a:rPr lang="fr-FR" sz="2000" b="1" dirty="0"/>
              <a:t>Réfutabilité</a:t>
            </a:r>
            <a:r>
              <a:rPr lang="fr-FR" sz="2000" dirty="0"/>
              <a:t> : notion de vérité scientifique (validité)</a:t>
            </a:r>
          </a:p>
          <a:p>
            <a:pPr lvl="1"/>
            <a:r>
              <a:rPr lang="fr-FR" sz="2000" b="1" dirty="0"/>
              <a:t>Objectivité </a:t>
            </a:r>
            <a:r>
              <a:rPr lang="fr-FR" sz="2000" dirty="0"/>
              <a:t>: matérialisme méthodologique</a:t>
            </a:r>
          </a:p>
          <a:p>
            <a:pPr lvl="1"/>
            <a:r>
              <a:rPr lang="fr-FR" sz="2000" b="1" dirty="0"/>
              <a:t>Collectivité </a:t>
            </a:r>
            <a:r>
              <a:rPr lang="fr-FR" sz="2000" dirty="0"/>
              <a:t>: communauté scientifique, importance de la réplication, validation collective mais non par vote, publication et révision par les pairs…</a:t>
            </a:r>
          </a:p>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pPr/>
              <a:t>24</a:t>
            </a:fld>
            <a:endParaRPr lang="fr-FR"/>
          </a:p>
        </p:txBody>
      </p:sp>
    </p:spTree>
    <p:extLst>
      <p:ext uri="{BB962C8B-B14F-4D97-AF65-F5344CB8AC3E}">
        <p14:creationId xmlns:p14="http://schemas.microsoft.com/office/powerpoint/2010/main" xmlns="" val="159782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A889D-FE0C-4867-989C-691A75C1D8C7}" type="slidenum">
              <a:rPr lang="fr-FR" smtClean="0"/>
              <a:pPr/>
              <a:t>25</a:t>
            </a:fld>
            <a:endParaRPr lang="fr-FR"/>
          </a:p>
        </p:txBody>
      </p:sp>
    </p:spTree>
    <p:extLst>
      <p:ext uri="{BB962C8B-B14F-4D97-AF65-F5344CB8AC3E}">
        <p14:creationId xmlns:p14="http://schemas.microsoft.com/office/powerpoint/2010/main" xmlns="" val="21236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5" name="Footer Placeholder 4"/>
          <p:cNvSpPr>
            <a:spLocks noGrp="1"/>
          </p:cNvSpPr>
          <p:nvPr>
            <p:ph type="ftr" sz="quarter" idx="11"/>
          </p:nvPr>
        </p:nvSpPr>
        <p:spPr>
          <a:xfrm>
            <a:off x="1127124" y="329307"/>
            <a:ext cx="5943668" cy="309201"/>
          </a:xfrm>
        </p:spPr>
        <p:txBody>
          <a:bodyPr/>
          <a:lstStyle/>
          <a:p>
            <a:endParaRPr lang="fr-FR"/>
          </a:p>
        </p:txBody>
      </p:sp>
      <p:sp>
        <p:nvSpPr>
          <p:cNvPr id="6" name="Slide Number Placeholder 5"/>
          <p:cNvSpPr>
            <a:spLocks noGrp="1"/>
          </p:cNvSpPr>
          <p:nvPr>
            <p:ph type="sldNum" sz="quarter" idx="12"/>
          </p:nvPr>
        </p:nvSpPr>
        <p:spPr>
          <a:xfrm>
            <a:off x="9924392" y="134930"/>
            <a:ext cx="811019" cy="503578"/>
          </a:xfrm>
        </p:spPr>
        <p:txBody>
          <a:bodyPr/>
          <a:lstStyle/>
          <a:p>
            <a:fld id="{6BB6AAC2-FF60-46AE-9540-3AD946F24967}" type="slidenum">
              <a:rPr lang="fr-FR" smtClean="0"/>
              <a:pPr/>
              <a:t>‹N°›</a:t>
            </a:fld>
            <a:endParaRPr lang="fr-FR"/>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63496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6AAC2-FF60-46AE-9540-3AD946F24967}" type="slidenum">
              <a:rPr lang="fr-FR" smtClean="0"/>
              <a:pPr/>
              <a:t>‹N°›</a:t>
            </a:fld>
            <a:endParaRPr lang="fr-FR"/>
          </a:p>
        </p:txBody>
      </p:sp>
      <p:pic>
        <p:nvPicPr>
          <p:cNvPr id="15" name="Picture 14"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545346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6AAC2-FF60-46AE-9540-3AD946F24967}" type="slidenum">
              <a:rPr lang="fr-FR" smtClean="0"/>
              <a:pPr/>
              <a:t>‹N°›</a:t>
            </a:fld>
            <a:endParaRPr lang="fr-FR"/>
          </a:p>
        </p:txBody>
      </p:sp>
      <p:pic>
        <p:nvPicPr>
          <p:cNvPr id="17" name="Picture 16"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xmlns="" val="327820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sz="1200"/>
            </a:lvl1pPr>
          </a:lstStyle>
          <a:p>
            <a:fld id="{9C20D187-22FE-4958-AFB2-C77629816FD9}" type="datetimeFigureOut">
              <a:rPr lang="fr-FR" smtClean="0"/>
              <a:pPr/>
              <a:t>19/09/2023</a:t>
            </a:fld>
            <a:endParaRPr lang="fr-FR"/>
          </a:p>
        </p:txBody>
      </p:sp>
      <p:sp>
        <p:nvSpPr>
          <p:cNvPr id="5" name="Footer Placeholder 4"/>
          <p:cNvSpPr>
            <a:spLocks noGrp="1"/>
          </p:cNvSpPr>
          <p:nvPr>
            <p:ph type="ftr" sz="quarter" idx="11"/>
          </p:nvPr>
        </p:nvSpPr>
        <p:spPr/>
        <p:txBody>
          <a:bodyPr/>
          <a:lstStyle>
            <a:lvl1pPr>
              <a:defRPr sz="1200"/>
            </a:lvl1pPr>
          </a:lstStyle>
          <a:p>
            <a:endParaRPr lang="fr-FR"/>
          </a:p>
        </p:txBody>
      </p:sp>
      <p:sp>
        <p:nvSpPr>
          <p:cNvPr id="6" name="Slide Number Placeholder 5"/>
          <p:cNvSpPr>
            <a:spLocks noGrp="1"/>
          </p:cNvSpPr>
          <p:nvPr>
            <p:ph type="sldNum" sz="quarter" idx="12"/>
          </p:nvPr>
        </p:nvSpPr>
        <p:spPr/>
        <p:txBody>
          <a:bodyPr/>
          <a:lstStyle/>
          <a:p>
            <a:fld id="{6BB6AAC2-FF60-46AE-9540-3AD946F24967}" type="slidenum">
              <a:rPr lang="fr-FR" smtClean="0"/>
              <a:pPr/>
              <a:t>‹N°›</a:t>
            </a:fld>
            <a:endParaRPr lang="fr-FR"/>
          </a:p>
        </p:txBody>
      </p:sp>
      <p:pic>
        <p:nvPicPr>
          <p:cNvPr id="24" name="Picture 23"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79595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6AAC2-FF60-46AE-9540-3AD946F24967}" type="slidenum">
              <a:rPr lang="fr-FR" smtClean="0"/>
              <a:pPr/>
              <a:t>‹N°›</a:t>
            </a:fld>
            <a:endParaRPr lang="fr-FR"/>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2966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B6AAC2-FF60-46AE-9540-3AD946F24967}" type="slidenum">
              <a:rPr lang="fr-FR" smtClean="0"/>
              <a:pPr/>
              <a:t>‹N°›</a:t>
            </a:fld>
            <a:endParaRPr lang="fr-FR"/>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277692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29166" y="2974448"/>
            <a:ext cx="4645152" cy="24938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94337" y="2971669"/>
            <a:ext cx="4645152" cy="248719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BB6AAC2-FF60-46AE-9540-3AD946F24967}" type="slidenum">
              <a:rPr lang="fr-FR" smtClean="0"/>
              <a:pPr/>
              <a:t>‹N°›</a:t>
            </a:fld>
            <a:endParaRPr lang="fr-FR"/>
          </a:p>
        </p:txBody>
      </p:sp>
      <p:pic>
        <p:nvPicPr>
          <p:cNvPr id="18" name="Picture 17"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156381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B6AAC2-FF60-46AE-9540-3AD946F24967}" type="slidenum">
              <a:rPr lang="fr-FR" smtClean="0"/>
              <a:pPr/>
              <a:t>‹N°›</a:t>
            </a:fld>
            <a:endParaRPr lang="fr-FR"/>
          </a:p>
        </p:txBody>
      </p:sp>
      <p:pic>
        <p:nvPicPr>
          <p:cNvPr id="14" name="Picture 13"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379133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BB6AAC2-FF60-46AE-9540-3AD946F24967}" type="slidenum">
              <a:rPr lang="fr-FR" smtClean="0"/>
              <a:pPr/>
              <a:t>‹N°›</a:t>
            </a:fld>
            <a:endParaRPr lang="fr-FR"/>
          </a:p>
        </p:txBody>
      </p:sp>
    </p:spTree>
    <p:extLst>
      <p:ext uri="{BB962C8B-B14F-4D97-AF65-F5344CB8AC3E}">
        <p14:creationId xmlns:p14="http://schemas.microsoft.com/office/powerpoint/2010/main" xmlns="" val="3797016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C20D187-22FE-4958-AFB2-C77629816FD9}" type="datetimeFigureOut">
              <a:rPr lang="fr-FR" smtClean="0"/>
              <a:pPr/>
              <a:t>19/09/2023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B6AAC2-FF60-46AE-9540-3AD946F24967}" type="slidenum">
              <a:rPr lang="fr-FR" smtClean="0"/>
              <a:pPr/>
              <a:t>‹N°›</a:t>
            </a:fld>
            <a:endParaRPr lang="fr-FR"/>
          </a:p>
        </p:txBody>
      </p:sp>
      <p:pic>
        <p:nvPicPr>
          <p:cNvPr id="16" name="Picture 15"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xmlns="" val="4081096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9C20D187-22FE-4958-AFB2-C77629816FD9}" type="datetimeFigureOut">
              <a:rPr lang="fr-FR" smtClean="0"/>
              <a:pPr/>
              <a:t>19/09/2023</a:t>
            </a:fld>
            <a:endParaRPr lang="fr-FR"/>
          </a:p>
        </p:txBody>
      </p:sp>
      <p:sp>
        <p:nvSpPr>
          <p:cNvPr id="6" name="Footer Placeholder 5"/>
          <p:cNvSpPr>
            <a:spLocks noGrp="1"/>
          </p:cNvSpPr>
          <p:nvPr>
            <p:ph type="ftr" sz="quarter" idx="11"/>
          </p:nvPr>
        </p:nvSpPr>
        <p:spPr>
          <a:xfrm>
            <a:off x="1125300" y="318640"/>
            <a:ext cx="4877818" cy="320931"/>
          </a:xfrm>
        </p:spPr>
        <p:txBody>
          <a:bodyPr/>
          <a:lstStyle/>
          <a:p>
            <a:endParaRPr lang="fr-FR"/>
          </a:p>
        </p:txBody>
      </p:sp>
      <p:sp>
        <p:nvSpPr>
          <p:cNvPr id="7" name="Slide Number Placeholder 6"/>
          <p:cNvSpPr>
            <a:spLocks noGrp="1"/>
          </p:cNvSpPr>
          <p:nvPr>
            <p:ph type="sldNum" sz="quarter" idx="12"/>
          </p:nvPr>
        </p:nvSpPr>
        <p:spPr>
          <a:xfrm>
            <a:off x="6176794" y="137408"/>
            <a:ext cx="811019" cy="503578"/>
          </a:xfrm>
        </p:spPr>
        <p:txBody>
          <a:bodyPr/>
          <a:lstStyle/>
          <a:p>
            <a:fld id="{6BB6AAC2-FF60-46AE-9540-3AD946F24967}" type="slidenum">
              <a:rPr lang="fr-FR" smtClean="0"/>
              <a:pPr/>
              <a:t>‹N°›</a:t>
            </a:fld>
            <a:endParaRPr lang="fr-FR"/>
          </a:p>
        </p:txBody>
      </p:sp>
      <p:pic>
        <p:nvPicPr>
          <p:cNvPr id="22" name="Picture 21" descr="RedHashing.emf"/>
          <p:cNvPicPr>
            <a:picLock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xmlns="" val="130982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cstate="print">
            <a:extLst>
              <a:ext uri="{28A0092B-C50C-407E-A947-70E740481C1C}">
                <a14:useLocalDpi xmlns:a14="http://schemas.microsoft.com/office/drawing/2010/main" xmlns=""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C20D187-22FE-4958-AFB2-C77629816FD9}" type="datetimeFigureOut">
              <a:rPr lang="fr-FR" smtClean="0"/>
              <a:pPr/>
              <a:t>19/09/2023</a:t>
            </a:fld>
            <a:endParaRPr lang="fr-FR"/>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BB6AAC2-FF60-46AE-9540-3AD946F24967}" type="slidenum">
              <a:rPr lang="fr-FR" smtClean="0"/>
              <a:pPr/>
              <a:t>‹N°›</a:t>
            </a:fld>
            <a:endParaRPr lang="fr-FR"/>
          </a:p>
        </p:txBody>
      </p:sp>
    </p:spTree>
    <p:extLst>
      <p:ext uri="{BB962C8B-B14F-4D97-AF65-F5344CB8AC3E}">
        <p14:creationId xmlns:p14="http://schemas.microsoft.com/office/powerpoint/2010/main" xmlns="" val="304780306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nIMnM8UdUq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FFBB806-0DFB-E53D-BAAA-727333EF99D2}"/>
              </a:ext>
            </a:extLst>
          </p:cNvPr>
          <p:cNvSpPr>
            <a:spLocks noGrp="1"/>
          </p:cNvSpPr>
          <p:nvPr>
            <p:ph type="ctrTitle"/>
          </p:nvPr>
        </p:nvSpPr>
        <p:spPr>
          <a:xfrm>
            <a:off x="1137148" y="1459734"/>
            <a:ext cx="8637073" cy="2618554"/>
          </a:xfrm>
        </p:spPr>
        <p:txBody>
          <a:bodyPr>
            <a:normAutofit fontScale="90000"/>
          </a:bodyPr>
          <a:lstStyle/>
          <a:p>
            <a:r>
              <a:rPr lang="fr-FR" dirty="0">
                <a:solidFill>
                  <a:schemeClr val="accent2">
                    <a:lumMod val="75000"/>
                  </a:schemeClr>
                </a:solidFill>
              </a:rPr>
              <a:t>Pourquoi l’enseignement scientifique en terminale ?</a:t>
            </a:r>
          </a:p>
        </p:txBody>
      </p:sp>
      <p:sp>
        <p:nvSpPr>
          <p:cNvPr id="3" name="Sous-titre 2">
            <a:extLst>
              <a:ext uri="{FF2B5EF4-FFF2-40B4-BE49-F238E27FC236}">
                <a16:creationId xmlns:a16="http://schemas.microsoft.com/office/drawing/2014/main" xmlns="" id="{AC0AD15A-F96B-4A11-EE47-A03616D26F6A}"/>
              </a:ext>
            </a:extLst>
          </p:cNvPr>
          <p:cNvSpPr>
            <a:spLocks noGrp="1"/>
          </p:cNvSpPr>
          <p:nvPr>
            <p:ph type="subTitle" idx="1"/>
          </p:nvPr>
        </p:nvSpPr>
        <p:spPr>
          <a:xfrm>
            <a:off x="2417779" y="4078288"/>
            <a:ext cx="8637073" cy="788987"/>
          </a:xfrm>
        </p:spPr>
        <p:txBody>
          <a:bodyPr>
            <a:normAutofit/>
          </a:bodyPr>
          <a:lstStyle/>
          <a:p>
            <a:r>
              <a:rPr lang="fr-FR" sz="2000" dirty="0">
                <a:solidFill>
                  <a:srgbClr val="0070C0"/>
                </a:solidFill>
              </a:rPr>
              <a:t>Alors que je n’ai pas choisi une formation scientifique…</a:t>
            </a:r>
          </a:p>
        </p:txBody>
      </p:sp>
      <p:pic>
        <p:nvPicPr>
          <p:cNvPr id="7" name="Image 6">
            <a:extLst>
              <a:ext uri="{FF2B5EF4-FFF2-40B4-BE49-F238E27FC236}">
                <a16:creationId xmlns:a16="http://schemas.microsoft.com/office/drawing/2014/main" xmlns="" id="{B6DCE721-F2A7-B0F2-4460-95FDE70020AF}"/>
              </a:ext>
            </a:extLst>
          </p:cNvPr>
          <p:cNvPicPr>
            <a:picLocks noChangeAspect="1"/>
          </p:cNvPicPr>
          <p:nvPr/>
        </p:nvPicPr>
        <p:blipFill>
          <a:blip r:embed="rId2" cstate="print"/>
          <a:stretch>
            <a:fillRect/>
          </a:stretch>
        </p:blipFill>
        <p:spPr>
          <a:xfrm>
            <a:off x="7305457" y="913526"/>
            <a:ext cx="3000375" cy="293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174527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0526594-43E4-A777-985F-C00E5534A1C3}"/>
              </a:ext>
            </a:extLst>
          </p:cNvPr>
          <p:cNvPicPr>
            <a:picLocks noChangeAspect="1"/>
          </p:cNvPicPr>
          <p:nvPr/>
        </p:nvPicPr>
        <p:blipFill>
          <a:blip r:embed="rId2" cstate="print"/>
          <a:stretch>
            <a:fillRect/>
          </a:stretch>
        </p:blipFill>
        <p:spPr>
          <a:xfrm>
            <a:off x="4357504" y="859750"/>
            <a:ext cx="6342112" cy="5138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a:extLst>
              <a:ext uri="{FF2B5EF4-FFF2-40B4-BE49-F238E27FC236}">
                <a16:creationId xmlns:a16="http://schemas.microsoft.com/office/drawing/2014/main" xmlns="" id="{7061492B-1CFE-0A4E-0DA8-EBBF5D57A046}"/>
              </a:ext>
            </a:extLst>
          </p:cNvPr>
          <p:cNvSpPr/>
          <p:nvPr/>
        </p:nvSpPr>
        <p:spPr>
          <a:xfrm>
            <a:off x="812800" y="1097280"/>
            <a:ext cx="3352800" cy="169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Quelques questions en lien avec le programmes de  TES.</a:t>
            </a:r>
          </a:p>
        </p:txBody>
      </p:sp>
      <p:sp>
        <p:nvSpPr>
          <p:cNvPr id="2" name="Rectangle 1">
            <a:extLst>
              <a:ext uri="{FF2B5EF4-FFF2-40B4-BE49-F238E27FC236}">
                <a16:creationId xmlns:a16="http://schemas.microsoft.com/office/drawing/2014/main" xmlns="" id="{D814D5AF-E7B0-4CB5-DF3D-5B0F7E42DC0A}"/>
              </a:ext>
            </a:extLst>
          </p:cNvPr>
          <p:cNvSpPr/>
          <p:nvPr/>
        </p:nvSpPr>
        <p:spPr>
          <a:xfrm>
            <a:off x="812800" y="3145872"/>
            <a:ext cx="3352800" cy="169672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t>Science et société.</a:t>
            </a:r>
          </a:p>
        </p:txBody>
      </p:sp>
    </p:spTree>
    <p:extLst>
      <p:ext uri="{BB962C8B-B14F-4D97-AF65-F5344CB8AC3E}">
        <p14:creationId xmlns:p14="http://schemas.microsoft.com/office/powerpoint/2010/main" xmlns="" val="2758085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AB239873-9493-195E-1B36-0CC23DF27478}"/>
              </a:ext>
            </a:extLst>
          </p:cNvPr>
          <p:cNvPicPr>
            <a:picLocks noChangeAspect="1"/>
          </p:cNvPicPr>
          <p:nvPr/>
        </p:nvPicPr>
        <p:blipFill>
          <a:blip r:embed="rId2" cstate="print"/>
          <a:stretch>
            <a:fillRect/>
          </a:stretch>
        </p:blipFill>
        <p:spPr>
          <a:xfrm>
            <a:off x="4552728" y="834179"/>
            <a:ext cx="6154863" cy="5189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a:extLst>
              <a:ext uri="{FF2B5EF4-FFF2-40B4-BE49-F238E27FC236}">
                <a16:creationId xmlns:a16="http://schemas.microsoft.com/office/drawing/2014/main" xmlns="" id="{5B93C6DD-CDE0-BE36-A1A1-47A1CBF40A2C}"/>
              </a:ext>
            </a:extLst>
          </p:cNvPr>
          <p:cNvSpPr/>
          <p:nvPr/>
        </p:nvSpPr>
        <p:spPr>
          <a:xfrm>
            <a:off x="1056640" y="944880"/>
            <a:ext cx="3352800" cy="1706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Quelques questions en lien avec le programmes de  TES.</a:t>
            </a:r>
          </a:p>
        </p:txBody>
      </p:sp>
      <p:sp>
        <p:nvSpPr>
          <p:cNvPr id="2" name="Rectangle 1">
            <a:extLst>
              <a:ext uri="{FF2B5EF4-FFF2-40B4-BE49-F238E27FC236}">
                <a16:creationId xmlns:a16="http://schemas.microsoft.com/office/drawing/2014/main" xmlns="" id="{74EE8B1F-A0C0-F0EC-168F-15D91B9BA6E3}"/>
              </a:ext>
            </a:extLst>
          </p:cNvPr>
          <p:cNvSpPr/>
          <p:nvPr/>
        </p:nvSpPr>
        <p:spPr>
          <a:xfrm>
            <a:off x="1056640" y="3129094"/>
            <a:ext cx="3352800" cy="169672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t>Sciences et philosophie.</a:t>
            </a:r>
          </a:p>
        </p:txBody>
      </p:sp>
    </p:spTree>
    <p:extLst>
      <p:ext uri="{BB962C8B-B14F-4D97-AF65-F5344CB8AC3E}">
        <p14:creationId xmlns:p14="http://schemas.microsoft.com/office/powerpoint/2010/main" xmlns="" val="351771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88BCA099-1729-D8F0-2737-62BD87C18397}"/>
              </a:ext>
            </a:extLst>
          </p:cNvPr>
          <p:cNvPicPr>
            <a:picLocks noChangeAspect="1"/>
          </p:cNvPicPr>
          <p:nvPr/>
        </p:nvPicPr>
        <p:blipFill>
          <a:blip r:embed="rId2" cstate="print"/>
          <a:stretch>
            <a:fillRect/>
          </a:stretch>
        </p:blipFill>
        <p:spPr>
          <a:xfrm>
            <a:off x="420414" y="3186619"/>
            <a:ext cx="3991635" cy="355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Image 1">
            <a:extLst>
              <a:ext uri="{FF2B5EF4-FFF2-40B4-BE49-F238E27FC236}">
                <a16:creationId xmlns:a16="http://schemas.microsoft.com/office/drawing/2014/main" xmlns="" id="{FE5A1FD8-50F9-0DF8-96A0-0EA1E6517191}"/>
              </a:ext>
            </a:extLst>
          </p:cNvPr>
          <p:cNvPicPr>
            <a:picLocks noChangeAspect="1"/>
          </p:cNvPicPr>
          <p:nvPr/>
        </p:nvPicPr>
        <p:blipFill>
          <a:blip r:embed="rId3" cstate="print"/>
          <a:stretch>
            <a:fillRect/>
          </a:stretch>
        </p:blipFill>
        <p:spPr>
          <a:xfrm>
            <a:off x="3966081" y="117199"/>
            <a:ext cx="4259837" cy="3451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 2">
            <a:extLst>
              <a:ext uri="{FF2B5EF4-FFF2-40B4-BE49-F238E27FC236}">
                <a16:creationId xmlns:a16="http://schemas.microsoft.com/office/drawing/2014/main" xmlns="" id="{2E5ACED2-8CFA-5CD7-CB24-6EC7D8E50D96}"/>
              </a:ext>
            </a:extLst>
          </p:cNvPr>
          <p:cNvPicPr>
            <a:picLocks noChangeAspect="1"/>
          </p:cNvPicPr>
          <p:nvPr/>
        </p:nvPicPr>
        <p:blipFill>
          <a:blip r:embed="rId4" cstate="print"/>
          <a:stretch>
            <a:fillRect/>
          </a:stretch>
        </p:blipFill>
        <p:spPr>
          <a:xfrm>
            <a:off x="7535206" y="3119144"/>
            <a:ext cx="4375273" cy="3689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lèche : droite 3">
            <a:extLst>
              <a:ext uri="{FF2B5EF4-FFF2-40B4-BE49-F238E27FC236}">
                <a16:creationId xmlns:a16="http://schemas.microsoft.com/office/drawing/2014/main" xmlns="" id="{E433C53E-7AE3-6CEF-C0B0-1B7B9DD622C9}"/>
              </a:ext>
            </a:extLst>
          </p:cNvPr>
          <p:cNvSpPr/>
          <p:nvPr/>
        </p:nvSpPr>
        <p:spPr>
          <a:xfrm rot="19691934">
            <a:off x="919085" y="518005"/>
            <a:ext cx="3154583" cy="2267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Les savoirs scientifiques ont un impact sur nos sociétés</a:t>
            </a:r>
          </a:p>
        </p:txBody>
      </p:sp>
      <p:sp>
        <p:nvSpPr>
          <p:cNvPr id="6" name="Flèche : droite 5">
            <a:extLst>
              <a:ext uri="{FF2B5EF4-FFF2-40B4-BE49-F238E27FC236}">
                <a16:creationId xmlns:a16="http://schemas.microsoft.com/office/drawing/2014/main" xmlns="" id="{1CC11A7E-5F97-214D-76E6-5F5973A2287D}"/>
              </a:ext>
            </a:extLst>
          </p:cNvPr>
          <p:cNvSpPr/>
          <p:nvPr/>
        </p:nvSpPr>
        <p:spPr>
          <a:xfrm rot="2601420">
            <a:off x="8328106" y="527369"/>
            <a:ext cx="3154583" cy="2267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L’utilisation des sciences soulève des questions éthique et sociétales</a:t>
            </a:r>
          </a:p>
        </p:txBody>
      </p:sp>
      <p:sp>
        <p:nvSpPr>
          <p:cNvPr id="7" name="Flèche : droite 6">
            <a:extLst>
              <a:ext uri="{FF2B5EF4-FFF2-40B4-BE49-F238E27FC236}">
                <a16:creationId xmlns:a16="http://schemas.microsoft.com/office/drawing/2014/main" xmlns="" id="{7F84ACF8-E521-6DD1-5297-563D78DAD338}"/>
              </a:ext>
            </a:extLst>
          </p:cNvPr>
          <p:cNvSpPr/>
          <p:nvPr/>
        </p:nvSpPr>
        <p:spPr>
          <a:xfrm>
            <a:off x="4551099" y="4020797"/>
            <a:ext cx="2965057" cy="2267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Les avancées scientifiques soulèvent des questions philosophiques</a:t>
            </a:r>
          </a:p>
        </p:txBody>
      </p:sp>
    </p:spTree>
    <p:extLst>
      <p:ext uri="{BB962C8B-B14F-4D97-AF65-F5344CB8AC3E}">
        <p14:creationId xmlns:p14="http://schemas.microsoft.com/office/powerpoint/2010/main" xmlns="" val="181748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7CB75CE-D31C-432A-918B-13EC688D07CB}"/>
              </a:ext>
            </a:extLst>
          </p:cNvPr>
          <p:cNvSpPr>
            <a:spLocks noGrp="1"/>
          </p:cNvSpPr>
          <p:nvPr>
            <p:ph idx="1"/>
          </p:nvPr>
        </p:nvSpPr>
        <p:spPr>
          <a:xfrm>
            <a:off x="769937" y="694122"/>
            <a:ext cx="8534400" cy="2998433"/>
          </a:xfrm>
        </p:spPr>
        <p:txBody>
          <a:bodyPr>
            <a:normAutofit lnSpcReduction="10000"/>
          </a:bodyPr>
          <a:lstStyle/>
          <a:p>
            <a:pPr marL="0" indent="0">
              <a:buNone/>
            </a:pPr>
            <a:r>
              <a:rPr lang="fr-FR" sz="3600" dirty="0">
                <a:solidFill>
                  <a:schemeClr val="tx2"/>
                </a:solidFill>
                <a:latin typeface="Cambria" panose="02040503050406030204" pitchFamily="18" charset="0"/>
              </a:rPr>
              <a:t>1) La science c’est…</a:t>
            </a:r>
          </a:p>
          <a:p>
            <a:pPr marL="457200" lvl="1" indent="0">
              <a:buNone/>
            </a:pPr>
            <a:r>
              <a:rPr lang="fr-FR" sz="2400" dirty="0">
                <a:solidFill>
                  <a:schemeClr val="tx2"/>
                </a:solidFill>
                <a:latin typeface="Cambria" panose="02040503050406030204" pitchFamily="18" charset="0"/>
              </a:rPr>
              <a:t>A. Une communauté de professionnels</a:t>
            </a:r>
          </a:p>
          <a:p>
            <a:pPr marL="457200" lvl="1" indent="0">
              <a:buNone/>
            </a:pPr>
            <a:r>
              <a:rPr lang="fr-FR" sz="2400" dirty="0">
                <a:solidFill>
                  <a:schemeClr val="tx2"/>
                </a:solidFill>
                <a:latin typeface="Cambria" panose="02040503050406030204" pitchFamily="18" charset="0"/>
              </a:rPr>
              <a:t>B. Un ensemble de faits prouvés</a:t>
            </a:r>
          </a:p>
          <a:p>
            <a:pPr marL="457200" lvl="1" indent="0">
              <a:buNone/>
            </a:pPr>
            <a:r>
              <a:rPr lang="fr-FR" sz="2400" dirty="0">
                <a:solidFill>
                  <a:schemeClr val="tx2"/>
                </a:solidFill>
                <a:latin typeface="Cambria" panose="02040503050406030204" pitchFamily="18" charset="0"/>
              </a:rPr>
              <a:t>C. Un ensemble d’applications (téléphones portables, fusées, vaccins, prothèse d’organes…)</a:t>
            </a:r>
          </a:p>
          <a:p>
            <a:pPr marL="457200" lvl="1" indent="0">
              <a:buNone/>
            </a:pPr>
            <a:r>
              <a:rPr lang="fr-FR" sz="2400" dirty="0">
                <a:solidFill>
                  <a:schemeClr val="tx2"/>
                </a:solidFill>
                <a:latin typeface="Cambria" panose="02040503050406030204" pitchFamily="18" charset="0"/>
              </a:rPr>
              <a:t>D. Une façon particulière de raisonner</a:t>
            </a:r>
          </a:p>
        </p:txBody>
      </p:sp>
      <p:sp>
        <p:nvSpPr>
          <p:cNvPr id="6" name="ZoneTexte 5">
            <a:extLst>
              <a:ext uri="{FF2B5EF4-FFF2-40B4-BE49-F238E27FC236}">
                <a16:creationId xmlns:a16="http://schemas.microsoft.com/office/drawing/2014/main" xmlns="" id="{CB59CAE3-6756-43DB-8307-74DDCA30AFC6}"/>
              </a:ext>
            </a:extLst>
          </p:cNvPr>
          <p:cNvSpPr txBox="1"/>
          <p:nvPr/>
        </p:nvSpPr>
        <p:spPr>
          <a:xfrm>
            <a:off x="5650637" y="2974019"/>
            <a:ext cx="914400" cy="914400"/>
          </a:xfrm>
          <a:prstGeom prst="rect">
            <a:avLst/>
          </a:prstGeom>
          <a:noFill/>
        </p:spPr>
        <p:txBody>
          <a:bodyPr wrap="square" rtlCol="0">
            <a:spAutoFit/>
          </a:bodyPr>
          <a:lstStyle/>
          <a:p>
            <a:endParaRPr lang="fr-FR" dirty="0"/>
          </a:p>
        </p:txBody>
      </p:sp>
      <p:sp>
        <p:nvSpPr>
          <p:cNvPr id="7" name="ZoneTexte 6">
            <a:extLst>
              <a:ext uri="{FF2B5EF4-FFF2-40B4-BE49-F238E27FC236}">
                <a16:creationId xmlns:a16="http://schemas.microsoft.com/office/drawing/2014/main" xmlns="" id="{DB5C3DBF-D05C-423C-9B53-46A99050E549}"/>
              </a:ext>
            </a:extLst>
          </p:cNvPr>
          <p:cNvSpPr txBox="1"/>
          <p:nvPr/>
        </p:nvSpPr>
        <p:spPr>
          <a:xfrm>
            <a:off x="1002655" y="3855554"/>
            <a:ext cx="6400800" cy="1754326"/>
          </a:xfrm>
          <a:prstGeom prst="rect">
            <a:avLst/>
          </a:prstGeom>
          <a:noFill/>
        </p:spPr>
        <p:txBody>
          <a:bodyPr wrap="square" rtlCol="0">
            <a:spAutoFit/>
          </a:bodyPr>
          <a:lstStyle/>
          <a:p>
            <a:r>
              <a:rPr lang="fr-FR" dirty="0"/>
              <a:t>Réponse A, B, C et D</a:t>
            </a:r>
          </a:p>
          <a:p>
            <a:r>
              <a:rPr lang="fr-FR" dirty="0"/>
              <a:t>La science vise à répondre de façon rationnelle (règles, lois, faits)  à un problème du réel complexe . Cette réponse est admise collectivement et par la mise à l’épreuve. Elle peut déboucher sur des applications pratiques.</a:t>
            </a:r>
          </a:p>
        </p:txBody>
      </p:sp>
      <p:pic>
        <p:nvPicPr>
          <p:cNvPr id="2050" name="Picture 2">
            <a:extLst>
              <a:ext uri="{FF2B5EF4-FFF2-40B4-BE49-F238E27FC236}">
                <a16:creationId xmlns:a16="http://schemas.microsoft.com/office/drawing/2014/main" xmlns="" id="{268B0873-AE5A-49AB-8FB2-AA2A72808F6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83788" y="3745821"/>
            <a:ext cx="4133646" cy="275718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002655" y="1417165"/>
            <a:ext cx="8068961" cy="383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002655" y="3254639"/>
            <a:ext cx="8068961" cy="505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02655" y="2360102"/>
            <a:ext cx="8068963" cy="762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02655" y="1900754"/>
            <a:ext cx="8068963" cy="3492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53291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2"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A9FE8D5-AC9F-462B-AA91-460712BB9E3B}"/>
              </a:ext>
            </a:extLst>
          </p:cNvPr>
          <p:cNvSpPr>
            <a:spLocks noGrp="1"/>
          </p:cNvSpPr>
          <p:nvPr>
            <p:ph idx="1"/>
          </p:nvPr>
        </p:nvSpPr>
        <p:spPr>
          <a:xfrm>
            <a:off x="640672" y="1094446"/>
            <a:ext cx="8534400" cy="3615267"/>
          </a:xfrm>
        </p:spPr>
        <p:txBody>
          <a:bodyPr/>
          <a:lstStyle/>
          <a:p>
            <a:pPr marL="0" indent="0">
              <a:buNone/>
            </a:pPr>
            <a:r>
              <a:rPr lang="fr-FR" sz="3600" dirty="0">
                <a:solidFill>
                  <a:schemeClr val="tx2"/>
                </a:solidFill>
                <a:latin typeface="Cambria" panose="02040503050406030204" pitchFamily="18" charset="0"/>
              </a:rPr>
              <a:t>2) Votre image des chercheurs scientifiques, c’est…</a:t>
            </a:r>
          </a:p>
          <a:p>
            <a:pPr marL="457200" lvl="1" indent="0">
              <a:buNone/>
            </a:pPr>
            <a:r>
              <a:rPr lang="fr-FR" sz="2400" dirty="0">
                <a:solidFill>
                  <a:schemeClr val="tx2"/>
                </a:solidFill>
                <a:latin typeface="Cambria" panose="02040503050406030204" pitchFamily="18" charset="0"/>
              </a:rPr>
              <a:t>A. Le génie d’Einstein</a:t>
            </a:r>
          </a:p>
          <a:p>
            <a:pPr marL="457200" lvl="1" indent="0">
              <a:buNone/>
            </a:pPr>
            <a:r>
              <a:rPr lang="fr-FR" sz="2400" dirty="0">
                <a:solidFill>
                  <a:schemeClr val="tx2"/>
                </a:solidFill>
                <a:latin typeface="Cambria" panose="02040503050406030204" pitchFamily="18" charset="0"/>
              </a:rPr>
              <a:t>B. Une équipe dans un laboratoire</a:t>
            </a:r>
          </a:p>
          <a:p>
            <a:pPr marL="457200" lvl="1" indent="0">
              <a:buNone/>
            </a:pPr>
            <a:r>
              <a:rPr lang="fr-FR" sz="2400" dirty="0">
                <a:solidFill>
                  <a:schemeClr val="tx2"/>
                </a:solidFill>
                <a:latin typeface="Cambria" panose="02040503050406030204" pitchFamily="18" charset="0"/>
              </a:rPr>
              <a:t>C. Un métier international</a:t>
            </a:r>
          </a:p>
          <a:p>
            <a:pPr lvl="1">
              <a:buFont typeface="Wingdings" panose="05000000000000000000" pitchFamily="2" charset="2"/>
              <a:buChar char="q"/>
            </a:pPr>
            <a:endParaRPr lang="fr-FR" dirty="0"/>
          </a:p>
        </p:txBody>
      </p:sp>
      <p:sp>
        <p:nvSpPr>
          <p:cNvPr id="5" name="ZoneTexte 4">
            <a:extLst>
              <a:ext uri="{FF2B5EF4-FFF2-40B4-BE49-F238E27FC236}">
                <a16:creationId xmlns:a16="http://schemas.microsoft.com/office/drawing/2014/main" xmlns="" id="{FFC59EFB-B02F-42C0-AEB8-4C15E638B8C9}"/>
              </a:ext>
            </a:extLst>
          </p:cNvPr>
          <p:cNvSpPr txBox="1"/>
          <p:nvPr/>
        </p:nvSpPr>
        <p:spPr>
          <a:xfrm>
            <a:off x="941033" y="3994951"/>
            <a:ext cx="9019713" cy="2031325"/>
          </a:xfrm>
          <a:prstGeom prst="rect">
            <a:avLst/>
          </a:prstGeom>
          <a:noFill/>
        </p:spPr>
        <p:txBody>
          <a:bodyPr wrap="square" rtlCol="0">
            <a:spAutoFit/>
          </a:bodyPr>
          <a:lstStyle/>
          <a:p>
            <a:r>
              <a:rPr lang="fr-FR" dirty="0"/>
              <a:t>Réponse A, B, et C</a:t>
            </a:r>
          </a:p>
          <a:p>
            <a:r>
              <a:rPr lang="fr-FR" dirty="0"/>
              <a:t>Certes il existe des génies en science, mais ils ne seraient rien sans un collectif international de chercheurs, lesquels sont le plus souvent organisés en équipes dans des laboratoires. </a:t>
            </a:r>
          </a:p>
          <a:p>
            <a:r>
              <a:rPr lang="fr-FR" b="1" dirty="0"/>
              <a:t>Donc la science est avant tout un travail collectif avec des collaborations internationales.</a:t>
            </a:r>
          </a:p>
          <a:p>
            <a:r>
              <a:rPr lang="fr-FR" b="1" dirty="0"/>
              <a:t>Il n’y a pas de science sans génie.</a:t>
            </a:r>
          </a:p>
        </p:txBody>
      </p:sp>
      <p:pic>
        <p:nvPicPr>
          <p:cNvPr id="2" name="Image 1">
            <a:extLst>
              <a:ext uri="{FF2B5EF4-FFF2-40B4-BE49-F238E27FC236}">
                <a16:creationId xmlns:a16="http://schemas.microsoft.com/office/drawing/2014/main" xmlns="" id="{DE5D1E6A-CBCD-41C0-AF3A-0F2BEFAF9F26}"/>
              </a:ext>
            </a:extLst>
          </p:cNvPr>
          <p:cNvPicPr>
            <a:picLocks noChangeAspect="1"/>
          </p:cNvPicPr>
          <p:nvPr/>
        </p:nvPicPr>
        <p:blipFill>
          <a:blip r:embed="rId2" cstate="print"/>
          <a:stretch>
            <a:fillRect/>
          </a:stretch>
        </p:blipFill>
        <p:spPr>
          <a:xfrm>
            <a:off x="8370163" y="1245805"/>
            <a:ext cx="3181165" cy="1792719"/>
          </a:xfrm>
          <a:prstGeom prst="rect">
            <a:avLst/>
          </a:prstGeom>
        </p:spPr>
      </p:pic>
      <p:sp>
        <p:nvSpPr>
          <p:cNvPr id="6" name="Rectangle 5"/>
          <p:cNvSpPr/>
          <p:nvPr/>
        </p:nvSpPr>
        <p:spPr>
          <a:xfrm>
            <a:off x="943674" y="2616488"/>
            <a:ext cx="5756327" cy="383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941033" y="3587184"/>
            <a:ext cx="5721178" cy="3526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941033" y="3096708"/>
            <a:ext cx="572117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4277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A18D7959-655C-4DBF-A3ED-C759DEE3142B}"/>
              </a:ext>
            </a:extLst>
          </p:cNvPr>
          <p:cNvSpPr>
            <a:spLocks noGrp="1"/>
          </p:cNvSpPr>
          <p:nvPr>
            <p:ph idx="1"/>
          </p:nvPr>
        </p:nvSpPr>
        <p:spPr>
          <a:xfrm>
            <a:off x="471359" y="581024"/>
            <a:ext cx="9704487" cy="3211179"/>
          </a:xfrm>
        </p:spPr>
        <p:txBody>
          <a:bodyPr>
            <a:noAutofit/>
          </a:bodyPr>
          <a:lstStyle/>
          <a:p>
            <a:pPr marL="0" indent="0">
              <a:buNone/>
            </a:pPr>
            <a:r>
              <a:rPr lang="fr-FR" sz="3600" dirty="0">
                <a:solidFill>
                  <a:schemeClr val="tx2"/>
                </a:solidFill>
                <a:latin typeface="Cambria" panose="02040503050406030204" pitchFamily="18" charset="0"/>
              </a:rPr>
              <a:t>3) A quoi sert la science aujourd’hui?</a:t>
            </a:r>
          </a:p>
          <a:p>
            <a:pPr marL="457200" lvl="1" indent="0">
              <a:buNone/>
            </a:pPr>
            <a:r>
              <a:rPr lang="fr-FR" sz="2400" dirty="0">
                <a:solidFill>
                  <a:schemeClr val="tx2"/>
                </a:solidFill>
                <a:latin typeface="Cambria" panose="02040503050406030204" pitchFamily="18" charset="0"/>
              </a:rPr>
              <a:t>A. A produire des applications (moteurs moins polluants, armes…)</a:t>
            </a:r>
          </a:p>
          <a:p>
            <a:pPr marL="457200" lvl="1" indent="0">
              <a:buNone/>
            </a:pPr>
            <a:r>
              <a:rPr lang="fr-FR" sz="2400" dirty="0">
                <a:solidFill>
                  <a:schemeClr val="tx2"/>
                </a:solidFill>
                <a:latin typeface="Cambria" panose="02040503050406030204" pitchFamily="18" charset="0"/>
              </a:rPr>
              <a:t>B. A poursuivre une quête collective de sens</a:t>
            </a:r>
          </a:p>
          <a:p>
            <a:pPr marL="457200" lvl="1" indent="0">
              <a:buNone/>
            </a:pPr>
            <a:r>
              <a:rPr lang="fr-FR" sz="2400" dirty="0">
                <a:solidFill>
                  <a:schemeClr val="tx2"/>
                </a:solidFill>
                <a:latin typeface="Cambria" panose="02040503050406030204" pitchFamily="18" charset="0"/>
              </a:rPr>
              <a:t>C. A connaitre rationnellement et collectivement le monde réel</a:t>
            </a:r>
          </a:p>
          <a:p>
            <a:pPr marL="457200" lvl="1" indent="0">
              <a:buNone/>
            </a:pPr>
            <a:r>
              <a:rPr lang="fr-FR" sz="2400" dirty="0">
                <a:solidFill>
                  <a:schemeClr val="tx2"/>
                </a:solidFill>
                <a:latin typeface="Cambria" panose="02040503050406030204" pitchFamily="18" charset="0"/>
              </a:rPr>
              <a:t>D. A fournir un fondement scientifique à des textes religieux</a:t>
            </a:r>
          </a:p>
          <a:p>
            <a:pPr marL="457200" lvl="1" indent="0">
              <a:buNone/>
            </a:pPr>
            <a:r>
              <a:rPr lang="fr-FR" sz="2400" dirty="0">
                <a:solidFill>
                  <a:schemeClr val="tx2"/>
                </a:solidFill>
                <a:latin typeface="Cambria" panose="02040503050406030204" pitchFamily="18" charset="0"/>
              </a:rPr>
              <a:t>E. A faire de l’argent</a:t>
            </a:r>
          </a:p>
        </p:txBody>
      </p:sp>
      <p:sp>
        <p:nvSpPr>
          <p:cNvPr id="5" name="ZoneTexte 4">
            <a:extLst>
              <a:ext uri="{FF2B5EF4-FFF2-40B4-BE49-F238E27FC236}">
                <a16:creationId xmlns:a16="http://schemas.microsoft.com/office/drawing/2014/main" xmlns="" id="{7A25B6EA-14B8-4003-902C-CDEE210E9C14}"/>
              </a:ext>
            </a:extLst>
          </p:cNvPr>
          <p:cNvSpPr txBox="1"/>
          <p:nvPr/>
        </p:nvSpPr>
        <p:spPr>
          <a:xfrm>
            <a:off x="981075" y="3792204"/>
            <a:ext cx="5619750" cy="2308324"/>
          </a:xfrm>
          <a:prstGeom prst="rect">
            <a:avLst/>
          </a:prstGeom>
          <a:noFill/>
        </p:spPr>
        <p:txBody>
          <a:bodyPr wrap="square" rtlCol="0">
            <a:spAutoFit/>
          </a:bodyPr>
          <a:lstStyle/>
          <a:p>
            <a:pPr algn="just"/>
            <a:r>
              <a:rPr lang="fr-FR" sz="1400" dirty="0"/>
              <a:t>Réponse A et C</a:t>
            </a:r>
          </a:p>
          <a:p>
            <a:pPr algn="just"/>
            <a:r>
              <a:rPr lang="fr-FR" sz="1400" dirty="0"/>
              <a:t>La science sert d’abord, à l’échelle collective, </a:t>
            </a:r>
            <a:r>
              <a:rPr lang="fr-FR" sz="1400" b="1" dirty="0"/>
              <a:t>à connaitre et comprendre rationnellement le monde.</a:t>
            </a:r>
            <a:r>
              <a:rPr lang="fr-FR" sz="1400" dirty="0"/>
              <a:t> Eventuellement, cette connaissance peut fonder à son tour le développement d’applications qui changent notre vie quotidienne, lesquelles permettent souvent à des entreprise de faire des profits. Mais la science ne s’est pas construite dans ce but.</a:t>
            </a:r>
          </a:p>
          <a:p>
            <a:pPr algn="just"/>
            <a:r>
              <a:rPr lang="fr-FR" sz="1400" dirty="0"/>
              <a:t>De plus aujourd’hui les résultats de la science ne sont pas obtenus pour satisfaire une quête collective de sens, ni pour asseoir une idéologie ou une religion</a:t>
            </a:r>
            <a:r>
              <a:rPr lang="fr-FR" dirty="0"/>
              <a:t>.</a:t>
            </a:r>
          </a:p>
        </p:txBody>
      </p:sp>
      <p:pic>
        <p:nvPicPr>
          <p:cNvPr id="3074" name="Picture 2" descr="La terre est ronde...non ? - Fanartstrip, le Blog 100 % BD et ...">
            <a:extLst>
              <a:ext uri="{FF2B5EF4-FFF2-40B4-BE49-F238E27FC236}">
                <a16:creationId xmlns:a16="http://schemas.microsoft.com/office/drawing/2014/main" xmlns="" id="{B57BB864-FDF6-4AED-BE50-A98B085947D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95373" y="3792204"/>
            <a:ext cx="5067732" cy="18311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649126" y="1417893"/>
            <a:ext cx="937580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49126" y="2428868"/>
            <a:ext cx="937580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9083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E5B6E2C-F666-4F1A-A021-7D02186F32C0}"/>
              </a:ext>
            </a:extLst>
          </p:cNvPr>
          <p:cNvSpPr>
            <a:spLocks noGrp="1"/>
          </p:cNvSpPr>
          <p:nvPr>
            <p:ph idx="1"/>
          </p:nvPr>
        </p:nvSpPr>
        <p:spPr>
          <a:xfrm>
            <a:off x="567970" y="58236"/>
            <a:ext cx="8534400" cy="3615267"/>
          </a:xfrm>
        </p:spPr>
        <p:txBody>
          <a:bodyPr>
            <a:normAutofit/>
          </a:bodyPr>
          <a:lstStyle/>
          <a:p>
            <a:pPr marL="0" indent="0">
              <a:buNone/>
            </a:pPr>
            <a:r>
              <a:rPr lang="fr-FR" sz="3600" dirty="0">
                <a:solidFill>
                  <a:schemeClr val="tx2"/>
                </a:solidFill>
                <a:latin typeface="Cambria" panose="02040503050406030204" pitchFamily="18" charset="0"/>
              </a:rPr>
              <a:t>4) Que produit la science?</a:t>
            </a:r>
          </a:p>
          <a:p>
            <a:pPr marL="457200" lvl="1" indent="0">
              <a:buNone/>
            </a:pPr>
            <a:r>
              <a:rPr lang="fr-FR" sz="2400" dirty="0">
                <a:solidFill>
                  <a:schemeClr val="tx2"/>
                </a:solidFill>
                <a:latin typeface="Cambria" panose="02040503050406030204" pitchFamily="18" charset="0"/>
              </a:rPr>
              <a:t>A. Des savoirs</a:t>
            </a:r>
          </a:p>
          <a:p>
            <a:pPr marL="457200" lvl="1" indent="0">
              <a:buNone/>
            </a:pPr>
            <a:r>
              <a:rPr lang="fr-FR" sz="2400" dirty="0">
                <a:solidFill>
                  <a:schemeClr val="tx2"/>
                </a:solidFill>
                <a:latin typeface="Cambria" panose="02040503050406030204" pitchFamily="18" charset="0"/>
              </a:rPr>
              <a:t>B. Des profits</a:t>
            </a:r>
          </a:p>
          <a:p>
            <a:pPr marL="457200" lvl="1" indent="0">
              <a:buNone/>
            </a:pPr>
            <a:r>
              <a:rPr lang="fr-FR" sz="2400" dirty="0">
                <a:solidFill>
                  <a:schemeClr val="tx2"/>
                </a:solidFill>
                <a:latin typeface="Cambria" panose="02040503050406030204" pitchFamily="18" charset="0"/>
              </a:rPr>
              <a:t>C. Des opinions</a:t>
            </a:r>
          </a:p>
          <a:p>
            <a:pPr marL="457200" lvl="1" indent="0">
              <a:buNone/>
            </a:pPr>
            <a:r>
              <a:rPr lang="fr-FR" sz="2400" dirty="0">
                <a:solidFill>
                  <a:schemeClr val="tx2"/>
                </a:solidFill>
                <a:latin typeface="Cambria" panose="02040503050406030204" pitchFamily="18" charset="0"/>
              </a:rPr>
              <a:t>D. Des dogmes</a:t>
            </a:r>
          </a:p>
          <a:p>
            <a:pPr marL="457200" lvl="1" indent="0">
              <a:buNone/>
            </a:pPr>
            <a:r>
              <a:rPr lang="fr-FR" sz="2400" dirty="0">
                <a:solidFill>
                  <a:schemeClr val="tx2"/>
                </a:solidFill>
                <a:latin typeface="Cambria" panose="02040503050406030204" pitchFamily="18" charset="0"/>
              </a:rPr>
              <a:t>E. Des procédés et des applications.</a:t>
            </a:r>
          </a:p>
        </p:txBody>
      </p:sp>
      <p:sp>
        <p:nvSpPr>
          <p:cNvPr id="5" name="ZoneTexte 4">
            <a:extLst>
              <a:ext uri="{FF2B5EF4-FFF2-40B4-BE49-F238E27FC236}">
                <a16:creationId xmlns:a16="http://schemas.microsoft.com/office/drawing/2014/main" xmlns="" id="{656F8EDA-B803-4CED-A0BF-05E4CCCB7406}"/>
              </a:ext>
            </a:extLst>
          </p:cNvPr>
          <p:cNvSpPr txBox="1"/>
          <p:nvPr/>
        </p:nvSpPr>
        <p:spPr>
          <a:xfrm>
            <a:off x="225532" y="3521560"/>
            <a:ext cx="9019713" cy="2308324"/>
          </a:xfrm>
          <a:prstGeom prst="rect">
            <a:avLst/>
          </a:prstGeom>
          <a:noFill/>
        </p:spPr>
        <p:txBody>
          <a:bodyPr wrap="square" rtlCol="0">
            <a:spAutoFit/>
          </a:bodyPr>
          <a:lstStyle/>
          <a:p>
            <a:r>
              <a:rPr lang="fr-FR" dirty="0"/>
              <a:t>Réponse A, B, et E</a:t>
            </a:r>
          </a:p>
          <a:p>
            <a:r>
              <a:rPr lang="fr-FR" dirty="0"/>
              <a:t>La science en tant que démarche intellectuelle produit des savoirs</a:t>
            </a:r>
          </a:p>
          <a:p>
            <a:r>
              <a:rPr lang="fr-FR" b="1" dirty="0"/>
              <a:t>Les savoirs scientifiques peuvent s’améliorer parce qu’ils se confrontent au réel et se justifient rationnellement en permanence.</a:t>
            </a:r>
          </a:p>
          <a:p>
            <a:r>
              <a:rPr lang="fr-FR" dirty="0"/>
              <a:t>Ce qui les distingue des dogmes, qui sont immuables et qui n’ont pas besoin de justification rationnelle pour asseoir leur légitimité.</a:t>
            </a:r>
          </a:p>
          <a:p>
            <a:r>
              <a:rPr lang="fr-FR" dirty="0"/>
              <a:t>Le science produit des procédés et des applications qui peuvent éventuellement déboucher sur des profits.</a:t>
            </a:r>
          </a:p>
        </p:txBody>
      </p:sp>
      <p:pic>
        <p:nvPicPr>
          <p:cNvPr id="7" name="Image 6">
            <a:extLst>
              <a:ext uri="{FF2B5EF4-FFF2-40B4-BE49-F238E27FC236}">
                <a16:creationId xmlns:a16="http://schemas.microsoft.com/office/drawing/2014/main" xmlns="" id="{09F390BC-0272-4AC6-BAEA-70B3F451713E}"/>
              </a:ext>
            </a:extLst>
          </p:cNvPr>
          <p:cNvPicPr>
            <a:picLocks noChangeAspect="1"/>
          </p:cNvPicPr>
          <p:nvPr/>
        </p:nvPicPr>
        <p:blipFill>
          <a:blip r:embed="rId2" cstate="print"/>
          <a:stretch>
            <a:fillRect/>
          </a:stretch>
        </p:blipFill>
        <p:spPr>
          <a:xfrm>
            <a:off x="8202703" y="488620"/>
            <a:ext cx="3048264" cy="3572566"/>
          </a:xfrm>
          <a:prstGeom prst="rect">
            <a:avLst/>
          </a:prstGeom>
        </p:spPr>
      </p:pic>
      <p:sp>
        <p:nvSpPr>
          <p:cNvPr id="6" name="Rectangle 5"/>
          <p:cNvSpPr/>
          <p:nvPr/>
        </p:nvSpPr>
        <p:spPr>
          <a:xfrm>
            <a:off x="963613" y="909346"/>
            <a:ext cx="572117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963613" y="1368359"/>
            <a:ext cx="5721178" cy="34821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941033" y="2888439"/>
            <a:ext cx="572117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xmlns="" id="{08E61743-62DA-5F43-2A16-EE9C4C2D31B8}"/>
              </a:ext>
            </a:extLst>
          </p:cNvPr>
          <p:cNvPicPr>
            <a:picLocks noChangeAspect="1"/>
          </p:cNvPicPr>
          <p:nvPr/>
        </p:nvPicPr>
        <p:blipFill>
          <a:blip r:embed="rId3" cstate="print"/>
          <a:stretch>
            <a:fillRect/>
          </a:stretch>
        </p:blipFill>
        <p:spPr>
          <a:xfrm>
            <a:off x="7231939" y="5507346"/>
            <a:ext cx="4734529" cy="1333459"/>
          </a:xfrm>
          <a:prstGeom prst="rect">
            <a:avLst/>
          </a:prstGeom>
        </p:spPr>
      </p:pic>
    </p:spTree>
    <p:extLst>
      <p:ext uri="{BB962C8B-B14F-4D97-AF65-F5344CB8AC3E}">
        <p14:creationId xmlns:p14="http://schemas.microsoft.com/office/powerpoint/2010/main" xmlns="" val="2086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8D40220-EC50-4B23-A3B3-00CA03FDE1A2}"/>
              </a:ext>
            </a:extLst>
          </p:cNvPr>
          <p:cNvSpPr>
            <a:spLocks noGrp="1"/>
          </p:cNvSpPr>
          <p:nvPr>
            <p:ph idx="1"/>
          </p:nvPr>
        </p:nvSpPr>
        <p:spPr>
          <a:xfrm>
            <a:off x="940716" y="971550"/>
            <a:ext cx="9019713" cy="2642116"/>
          </a:xfrm>
        </p:spPr>
        <p:txBody>
          <a:bodyPr>
            <a:normAutofit lnSpcReduction="10000"/>
          </a:bodyPr>
          <a:lstStyle/>
          <a:p>
            <a:pPr marL="0" indent="0">
              <a:buNone/>
            </a:pPr>
            <a:r>
              <a:rPr lang="fr-FR" sz="3600" dirty="0">
                <a:solidFill>
                  <a:schemeClr val="tx2"/>
                </a:solidFill>
                <a:latin typeface="Cambria" panose="02040503050406030204" pitchFamily="18" charset="0"/>
              </a:rPr>
              <a:t>5) Je suis chercheur, j’arrive au laboratoire…</a:t>
            </a:r>
          </a:p>
          <a:p>
            <a:pPr marL="457200" lvl="1" indent="0">
              <a:buNone/>
            </a:pPr>
            <a:r>
              <a:rPr lang="fr-FR" sz="2400" dirty="0">
                <a:solidFill>
                  <a:schemeClr val="tx2"/>
                </a:solidFill>
                <a:latin typeface="Cambria" panose="02040503050406030204" pitchFamily="18" charset="0"/>
              </a:rPr>
              <a:t>A. Pour démontrer mes convictions</a:t>
            </a:r>
          </a:p>
          <a:p>
            <a:pPr marL="457200" lvl="1" indent="0">
              <a:buNone/>
            </a:pPr>
            <a:r>
              <a:rPr lang="fr-FR" sz="2400" dirty="0">
                <a:solidFill>
                  <a:schemeClr val="tx2"/>
                </a:solidFill>
                <a:latin typeface="Cambria" panose="02040503050406030204" pitchFamily="18" charset="0"/>
              </a:rPr>
              <a:t>B. Pour prouver scientifiquement ma religion</a:t>
            </a:r>
          </a:p>
          <a:p>
            <a:pPr marL="457200" lvl="1" indent="0">
              <a:buNone/>
            </a:pPr>
            <a:r>
              <a:rPr lang="fr-FR" sz="2400" dirty="0">
                <a:solidFill>
                  <a:schemeClr val="tx2"/>
                </a:solidFill>
                <a:latin typeface="Cambria" panose="02040503050406030204" pitchFamily="18" charset="0"/>
              </a:rPr>
              <a:t>C. Pour tester des hypothèses</a:t>
            </a:r>
          </a:p>
          <a:p>
            <a:pPr marL="457200" lvl="1" indent="0">
              <a:buNone/>
            </a:pPr>
            <a:r>
              <a:rPr lang="fr-FR" sz="2400" dirty="0">
                <a:solidFill>
                  <a:schemeClr val="tx2"/>
                </a:solidFill>
                <a:latin typeface="Cambria" panose="02040503050406030204" pitchFamily="18" charset="0"/>
              </a:rPr>
              <a:t>D. Pour faire de l’argent</a:t>
            </a:r>
          </a:p>
        </p:txBody>
      </p:sp>
      <p:sp>
        <p:nvSpPr>
          <p:cNvPr id="5" name="ZoneTexte 4">
            <a:extLst>
              <a:ext uri="{FF2B5EF4-FFF2-40B4-BE49-F238E27FC236}">
                <a16:creationId xmlns:a16="http://schemas.microsoft.com/office/drawing/2014/main" xmlns="" id="{3EC974B0-A574-495F-940E-8BCF07D26D45}"/>
              </a:ext>
            </a:extLst>
          </p:cNvPr>
          <p:cNvSpPr txBox="1"/>
          <p:nvPr/>
        </p:nvSpPr>
        <p:spPr>
          <a:xfrm>
            <a:off x="825623" y="3429000"/>
            <a:ext cx="9019713" cy="369332"/>
          </a:xfrm>
          <a:prstGeom prst="rect">
            <a:avLst/>
          </a:prstGeom>
          <a:noFill/>
        </p:spPr>
        <p:txBody>
          <a:bodyPr wrap="square" rtlCol="0">
            <a:spAutoFit/>
          </a:bodyPr>
          <a:lstStyle/>
          <a:p>
            <a:r>
              <a:rPr lang="fr-FR" dirty="0"/>
              <a:t>Réponse C</a:t>
            </a:r>
          </a:p>
        </p:txBody>
      </p:sp>
      <p:sp>
        <p:nvSpPr>
          <p:cNvPr id="8" name="Rectangle 7"/>
          <p:cNvSpPr/>
          <p:nvPr/>
        </p:nvSpPr>
        <p:spPr>
          <a:xfrm>
            <a:off x="1374824" y="2670533"/>
            <a:ext cx="7609843"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p:nvPr/>
        </p:nvPicPr>
        <p:blipFill rotWithShape="1">
          <a:blip r:embed="rId2" cstate="print"/>
          <a:srcRect l="31369" t="25709" r="38518" b="37405"/>
          <a:stretch/>
        </p:blipFill>
        <p:spPr bwMode="auto">
          <a:xfrm>
            <a:off x="3276600" y="3876675"/>
            <a:ext cx="4076700" cy="210502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9028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68D40220-EC50-4B23-A3B3-00CA03FDE1A2}"/>
              </a:ext>
            </a:extLst>
          </p:cNvPr>
          <p:cNvSpPr>
            <a:spLocks noGrp="1"/>
          </p:cNvSpPr>
          <p:nvPr>
            <p:ph idx="1"/>
          </p:nvPr>
        </p:nvSpPr>
        <p:spPr>
          <a:xfrm>
            <a:off x="427393" y="0"/>
            <a:ext cx="9249901" cy="3159176"/>
          </a:xfrm>
        </p:spPr>
        <p:txBody>
          <a:bodyPr>
            <a:normAutofit/>
          </a:bodyPr>
          <a:lstStyle/>
          <a:p>
            <a:pPr marL="0" indent="0">
              <a:buNone/>
            </a:pPr>
            <a:r>
              <a:rPr lang="fr-FR" sz="3600" dirty="0">
                <a:solidFill>
                  <a:schemeClr val="tx2"/>
                </a:solidFill>
                <a:latin typeface="Cambria" panose="02040503050406030204" pitchFamily="18" charset="0"/>
              </a:rPr>
              <a:t>6) La science se construit sur les données….</a:t>
            </a:r>
          </a:p>
          <a:p>
            <a:pPr lvl="1">
              <a:buFont typeface="Wingdings" panose="05000000000000000000" pitchFamily="2" charset="2"/>
              <a:buChar char="q"/>
            </a:pPr>
            <a:r>
              <a:rPr lang="fr-FR" sz="2400" dirty="0">
                <a:solidFill>
                  <a:schemeClr val="tx2"/>
                </a:solidFill>
                <a:latin typeface="Cambria" panose="02040503050406030204" pitchFamily="18" charset="0"/>
              </a:rPr>
              <a:t>A. Que le chercheur recueille</a:t>
            </a:r>
          </a:p>
          <a:p>
            <a:pPr lvl="1">
              <a:buFont typeface="Wingdings" panose="05000000000000000000" pitchFamily="2" charset="2"/>
              <a:buChar char="q"/>
            </a:pPr>
            <a:r>
              <a:rPr lang="fr-FR" sz="2400" dirty="0">
                <a:solidFill>
                  <a:schemeClr val="tx2"/>
                </a:solidFill>
                <a:latin typeface="Cambria" panose="02040503050406030204" pitchFamily="18" charset="0"/>
              </a:rPr>
              <a:t>B. Dont il a besoin pour prouver son idée</a:t>
            </a:r>
          </a:p>
          <a:p>
            <a:pPr lvl="1">
              <a:buFont typeface="Wingdings" panose="05000000000000000000" pitchFamily="2" charset="2"/>
              <a:buChar char="q"/>
            </a:pPr>
            <a:r>
              <a:rPr lang="fr-FR" sz="2400" dirty="0">
                <a:solidFill>
                  <a:schemeClr val="tx2"/>
                </a:solidFill>
                <a:latin typeface="Cambria" panose="02040503050406030204" pitchFamily="18" charset="0"/>
              </a:rPr>
              <a:t>C. Qui sont pertinentes au regard de la question posée</a:t>
            </a:r>
          </a:p>
        </p:txBody>
      </p:sp>
      <p:sp>
        <p:nvSpPr>
          <p:cNvPr id="5" name="ZoneTexte 4">
            <a:extLst>
              <a:ext uri="{FF2B5EF4-FFF2-40B4-BE49-F238E27FC236}">
                <a16:creationId xmlns:a16="http://schemas.microsoft.com/office/drawing/2014/main" xmlns="" id="{3EC974B0-A574-495F-940E-8BCF07D26D45}"/>
              </a:ext>
            </a:extLst>
          </p:cNvPr>
          <p:cNvSpPr txBox="1"/>
          <p:nvPr/>
        </p:nvSpPr>
        <p:spPr>
          <a:xfrm>
            <a:off x="825623" y="3429000"/>
            <a:ext cx="9019713" cy="2585323"/>
          </a:xfrm>
          <a:prstGeom prst="rect">
            <a:avLst/>
          </a:prstGeom>
          <a:noFill/>
        </p:spPr>
        <p:txBody>
          <a:bodyPr wrap="square" rtlCol="0">
            <a:spAutoFit/>
          </a:bodyPr>
          <a:lstStyle/>
          <a:p>
            <a:r>
              <a:rPr lang="fr-FR" dirty="0"/>
              <a:t>Réponse A et C</a:t>
            </a:r>
          </a:p>
          <a:p>
            <a:r>
              <a:rPr lang="fr-FR" dirty="0"/>
              <a:t>En science, il existe un </a:t>
            </a:r>
            <a:r>
              <a:rPr lang="fr-FR" b="1" dirty="0"/>
              <a:t>principe d’impartialité</a:t>
            </a:r>
            <a:r>
              <a:rPr lang="fr-FR" dirty="0"/>
              <a:t>.  On ne choisit pas les données «  qui nous font plaisir ». Le chercheur recueille toutes les données disponibles et pertinentes pour la question donnée. S’il en oublie, les collègues le lui rappellent  en empêchant la publication de ses travaux.</a:t>
            </a:r>
          </a:p>
          <a:p>
            <a:r>
              <a:rPr lang="fr-FR" b="1" dirty="0"/>
              <a:t>C’est l’évaluation par les pairs des publication scientifiques qui régule</a:t>
            </a:r>
            <a:r>
              <a:rPr lang="fr-FR" dirty="0"/>
              <a:t> cela. En revanche sur internet, bien des affirmations sont permises du simple fait que leurs auteurs non scientifiques n’ont tenu compte que des données qui les arrangeaient.</a:t>
            </a:r>
          </a:p>
        </p:txBody>
      </p:sp>
      <p:pic>
        <p:nvPicPr>
          <p:cNvPr id="6" name="Image 5">
            <a:extLst>
              <a:ext uri="{FF2B5EF4-FFF2-40B4-BE49-F238E27FC236}">
                <a16:creationId xmlns:a16="http://schemas.microsoft.com/office/drawing/2014/main" xmlns="" id="{F8EF71E4-1D0C-43B9-8751-C0EE122A66B8}"/>
              </a:ext>
            </a:extLst>
          </p:cNvPr>
          <p:cNvPicPr>
            <a:picLocks noChangeAspect="1"/>
          </p:cNvPicPr>
          <p:nvPr/>
        </p:nvPicPr>
        <p:blipFill rotWithShape="1">
          <a:blip r:embed="rId2" cstate="print"/>
          <a:srcRect l="52948" t="63301"/>
          <a:stretch/>
        </p:blipFill>
        <p:spPr>
          <a:xfrm>
            <a:off x="8781955" y="1145837"/>
            <a:ext cx="3164730" cy="2516819"/>
          </a:xfrm>
          <a:prstGeom prst="rect">
            <a:avLst/>
          </a:prstGeom>
        </p:spPr>
      </p:pic>
      <p:sp>
        <p:nvSpPr>
          <p:cNvPr id="7" name="Rectangle 6"/>
          <p:cNvSpPr/>
          <p:nvPr/>
        </p:nvSpPr>
        <p:spPr>
          <a:xfrm>
            <a:off x="941032" y="802556"/>
            <a:ext cx="572117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941032" y="1779219"/>
            <a:ext cx="7609843"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42426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9BECCAA7-8A2F-4B47-115B-1780C8087201}"/>
              </a:ext>
            </a:extLst>
          </p:cNvPr>
          <p:cNvPicPr>
            <a:picLocks noChangeAspect="1"/>
          </p:cNvPicPr>
          <p:nvPr/>
        </p:nvPicPr>
        <p:blipFill>
          <a:blip r:embed="rId2" cstate="print"/>
          <a:stretch>
            <a:fillRect/>
          </a:stretch>
        </p:blipFill>
        <p:spPr>
          <a:xfrm>
            <a:off x="3874483" y="1019175"/>
            <a:ext cx="4443034" cy="5634037"/>
          </a:xfrm>
          <a:prstGeom prst="rect">
            <a:avLst/>
          </a:prstGeom>
        </p:spPr>
      </p:pic>
    </p:spTree>
    <p:extLst>
      <p:ext uri="{BB962C8B-B14F-4D97-AF65-F5344CB8AC3E}">
        <p14:creationId xmlns:p14="http://schemas.microsoft.com/office/powerpoint/2010/main" xmlns="" val="876850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xmlns="" id="{D241F50D-4BC3-0900-9090-3376076D721D}"/>
              </a:ext>
            </a:extLst>
          </p:cNvPr>
          <p:cNvPicPr>
            <a:picLocks noGrp="1" noChangeAspect="1"/>
          </p:cNvPicPr>
          <p:nvPr>
            <p:ph idx="1"/>
          </p:nvPr>
        </p:nvPicPr>
        <p:blipFill>
          <a:blip r:embed="rId2" cstate="print"/>
          <a:stretch>
            <a:fillRect/>
          </a:stretch>
        </p:blipFill>
        <p:spPr>
          <a:xfrm>
            <a:off x="2340485" y="1667954"/>
            <a:ext cx="7348468"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a:extLst>
              <a:ext uri="{FF2B5EF4-FFF2-40B4-BE49-F238E27FC236}">
                <a16:creationId xmlns:a16="http://schemas.microsoft.com/office/drawing/2014/main" xmlns="" id="{A6F06D1B-2761-3ED3-135E-31EFB4396516}"/>
              </a:ext>
            </a:extLst>
          </p:cNvPr>
          <p:cNvPicPr>
            <a:picLocks noChangeAspect="1"/>
          </p:cNvPicPr>
          <p:nvPr/>
        </p:nvPicPr>
        <p:blipFill>
          <a:blip r:embed="rId3" cstate="print"/>
          <a:stretch>
            <a:fillRect/>
          </a:stretch>
        </p:blipFill>
        <p:spPr>
          <a:xfrm>
            <a:off x="761682" y="546893"/>
            <a:ext cx="10506075" cy="962025"/>
          </a:xfrm>
          <a:prstGeom prst="rect">
            <a:avLst/>
          </a:prstGeom>
        </p:spPr>
      </p:pic>
    </p:spTree>
    <p:extLst>
      <p:ext uri="{BB962C8B-B14F-4D97-AF65-F5344CB8AC3E}">
        <p14:creationId xmlns:p14="http://schemas.microsoft.com/office/powerpoint/2010/main" xmlns="" val="3013722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73DBFFE8-8031-4C65-B3B1-C7ADAAC257E4}"/>
              </a:ext>
            </a:extLst>
          </p:cNvPr>
          <p:cNvSpPr>
            <a:spLocks noGrp="1"/>
          </p:cNvSpPr>
          <p:nvPr>
            <p:ph idx="1"/>
          </p:nvPr>
        </p:nvSpPr>
        <p:spPr>
          <a:xfrm>
            <a:off x="352425" y="759544"/>
            <a:ext cx="8414070" cy="2199591"/>
          </a:xfrm>
        </p:spPr>
        <p:txBody>
          <a:bodyPr>
            <a:normAutofit lnSpcReduction="10000"/>
          </a:bodyPr>
          <a:lstStyle/>
          <a:p>
            <a:pPr marL="0" indent="0">
              <a:buNone/>
            </a:pPr>
            <a:r>
              <a:rPr lang="fr-FR" sz="3600" dirty="0">
                <a:solidFill>
                  <a:schemeClr val="tx2"/>
                </a:solidFill>
                <a:latin typeface="Cambria" panose="02040503050406030204" pitchFamily="18" charset="0"/>
              </a:rPr>
              <a:t>7) Une théorie, c’est…</a:t>
            </a:r>
          </a:p>
          <a:p>
            <a:pPr marL="457200" lvl="1" indent="0">
              <a:buNone/>
            </a:pPr>
            <a:r>
              <a:rPr lang="fr-FR" sz="2400" dirty="0">
                <a:solidFill>
                  <a:schemeClr val="tx2"/>
                </a:solidFill>
                <a:latin typeface="Cambria" panose="02040503050406030204" pitchFamily="18" charset="0"/>
              </a:rPr>
              <a:t>A. Juste une idée</a:t>
            </a:r>
          </a:p>
          <a:p>
            <a:pPr marL="457200" lvl="1" indent="0">
              <a:buNone/>
            </a:pPr>
            <a:r>
              <a:rPr lang="fr-FR" sz="2400" dirty="0">
                <a:solidFill>
                  <a:schemeClr val="tx2"/>
                </a:solidFill>
                <a:latin typeface="Cambria" panose="02040503050406030204" pitchFamily="18" charset="0"/>
              </a:rPr>
              <a:t>B. Des spéculations</a:t>
            </a:r>
          </a:p>
          <a:p>
            <a:pPr marL="457200" lvl="1" indent="0">
              <a:buNone/>
            </a:pPr>
            <a:r>
              <a:rPr lang="fr-FR" sz="2400" dirty="0">
                <a:solidFill>
                  <a:schemeClr val="tx2"/>
                </a:solidFill>
                <a:latin typeface="Cambria" panose="02040503050406030204" pitchFamily="18" charset="0"/>
              </a:rPr>
              <a:t>C. Modèle explicatif abstrait qui connecte les faits entre eux</a:t>
            </a:r>
          </a:p>
        </p:txBody>
      </p:sp>
      <p:sp>
        <p:nvSpPr>
          <p:cNvPr id="5" name="ZoneTexte 4">
            <a:extLst>
              <a:ext uri="{FF2B5EF4-FFF2-40B4-BE49-F238E27FC236}">
                <a16:creationId xmlns:a16="http://schemas.microsoft.com/office/drawing/2014/main" xmlns="" id="{AABAA4A2-93EA-4736-95B3-9045D4176C2E}"/>
              </a:ext>
            </a:extLst>
          </p:cNvPr>
          <p:cNvSpPr txBox="1"/>
          <p:nvPr/>
        </p:nvSpPr>
        <p:spPr>
          <a:xfrm>
            <a:off x="178519" y="2982123"/>
            <a:ext cx="9019713" cy="3970318"/>
          </a:xfrm>
          <a:prstGeom prst="rect">
            <a:avLst/>
          </a:prstGeom>
          <a:noFill/>
        </p:spPr>
        <p:txBody>
          <a:bodyPr wrap="square" rtlCol="0">
            <a:spAutoFit/>
          </a:bodyPr>
          <a:lstStyle/>
          <a:p>
            <a:r>
              <a:rPr lang="fr-FR" dirty="0"/>
              <a:t>Réponse C</a:t>
            </a:r>
          </a:p>
          <a:p>
            <a:r>
              <a:rPr lang="fr-FR" dirty="0"/>
              <a:t>Attention, le mot théorie n’a pas toujours le même sens dans le langage de tous les jours et le langage scientifique.</a:t>
            </a:r>
          </a:p>
          <a:p>
            <a:r>
              <a:rPr lang="fr-FR" b="1" dirty="0"/>
              <a:t>Dans le langage courant</a:t>
            </a:r>
            <a:r>
              <a:rPr lang="fr-FR" dirty="0"/>
              <a:t>, lorsque quelqu’un affirme «</a:t>
            </a:r>
            <a:r>
              <a:rPr lang="fr-FR" b="1" dirty="0"/>
              <a:t> c’est un fait », cela signifie que c’est indiscutable</a:t>
            </a:r>
            <a:r>
              <a:rPr lang="fr-FR" dirty="0"/>
              <a:t>, alors que s’il dit « </a:t>
            </a:r>
            <a:r>
              <a:rPr lang="fr-FR" b="1" dirty="0"/>
              <a:t>ce n’est qu’une théorie ! » c’est pour signifier ce qui est incertain</a:t>
            </a:r>
            <a:r>
              <a:rPr lang="fr-FR" dirty="0"/>
              <a:t>.</a:t>
            </a:r>
          </a:p>
          <a:p>
            <a:r>
              <a:rPr lang="fr-FR" dirty="0"/>
              <a:t>Or ce n’est pas du tout la façon dont </a:t>
            </a:r>
            <a:r>
              <a:rPr lang="fr-FR" b="1" dirty="0"/>
              <a:t>les scientifiques </a:t>
            </a:r>
            <a:r>
              <a:rPr lang="fr-FR" dirty="0"/>
              <a:t>comprennent ces deux mots</a:t>
            </a:r>
            <a:r>
              <a:rPr lang="fr-FR" b="1" dirty="0"/>
              <a:t>. Faits et théories marchent ensemble</a:t>
            </a:r>
            <a:r>
              <a:rPr lang="fr-FR" dirty="0"/>
              <a:t>:</a:t>
            </a:r>
          </a:p>
          <a:p>
            <a:r>
              <a:rPr lang="fr-FR" dirty="0"/>
              <a:t>	- une théorie sans faits n’est qu’une spéculation</a:t>
            </a:r>
          </a:p>
          <a:p>
            <a:r>
              <a:rPr lang="fr-FR" dirty="0"/>
              <a:t>	- un fait, à besoin d’une théorie pour être expliqué. Ainsi la chute d’une pomme sur le sol s’explique par la théorie de la gravitation</a:t>
            </a:r>
          </a:p>
          <a:p>
            <a:r>
              <a:rPr lang="fr-FR" b="1" dirty="0"/>
              <a:t>La théorie scientifique est un modèle explicatif abstrait qui permet de relier des faits variés, des lois, des règles de la manière la plus cohérente possible et d’émettre des hypothèses et des prédictions.</a:t>
            </a:r>
          </a:p>
        </p:txBody>
      </p:sp>
      <p:pic>
        <p:nvPicPr>
          <p:cNvPr id="6" name="Image 5">
            <a:extLst>
              <a:ext uri="{FF2B5EF4-FFF2-40B4-BE49-F238E27FC236}">
                <a16:creationId xmlns:a16="http://schemas.microsoft.com/office/drawing/2014/main" xmlns="" id="{CE0BB44E-5CB6-496A-B6DD-8DF4D879AF92}"/>
              </a:ext>
            </a:extLst>
          </p:cNvPr>
          <p:cNvPicPr>
            <a:picLocks noChangeAspect="1"/>
          </p:cNvPicPr>
          <p:nvPr/>
        </p:nvPicPr>
        <p:blipFill>
          <a:blip r:embed="rId2" cstate="print"/>
          <a:stretch>
            <a:fillRect/>
          </a:stretch>
        </p:blipFill>
        <p:spPr>
          <a:xfrm>
            <a:off x="9271027" y="865747"/>
            <a:ext cx="2568548" cy="3139322"/>
          </a:xfrm>
          <a:prstGeom prst="rect">
            <a:avLst/>
          </a:prstGeom>
        </p:spPr>
      </p:pic>
      <p:sp>
        <p:nvSpPr>
          <p:cNvPr id="7" name="Rectangle 6"/>
          <p:cNvSpPr/>
          <p:nvPr/>
        </p:nvSpPr>
        <p:spPr>
          <a:xfrm>
            <a:off x="780175" y="2458436"/>
            <a:ext cx="7919207"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06224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053EEBEF-62D7-4C5E-AB3F-A2CEF8977749}"/>
              </a:ext>
            </a:extLst>
          </p:cNvPr>
          <p:cNvSpPr>
            <a:spLocks noGrp="1"/>
          </p:cNvSpPr>
          <p:nvPr>
            <p:ph idx="1"/>
          </p:nvPr>
        </p:nvSpPr>
        <p:spPr>
          <a:xfrm>
            <a:off x="160522" y="673843"/>
            <a:ext cx="8078604" cy="3098057"/>
          </a:xfrm>
        </p:spPr>
        <p:txBody>
          <a:bodyPr>
            <a:normAutofit fontScale="92500"/>
          </a:bodyPr>
          <a:lstStyle/>
          <a:p>
            <a:pPr marL="0" indent="0">
              <a:buNone/>
            </a:pPr>
            <a:r>
              <a:rPr lang="fr-FR" sz="3200" dirty="0">
                <a:solidFill>
                  <a:schemeClr val="tx2"/>
                </a:solidFill>
              </a:rPr>
              <a:t>8) Pour me faire une opinion sur une question scientifique, j’ai confiance en …</a:t>
            </a:r>
          </a:p>
          <a:p>
            <a:pPr marL="457200" lvl="1" indent="0">
              <a:buNone/>
            </a:pPr>
            <a:r>
              <a:rPr lang="fr-FR" sz="2000" dirty="0">
                <a:solidFill>
                  <a:schemeClr val="tx2"/>
                </a:solidFill>
              </a:rPr>
              <a:t>A. Mes proches (parents, voisins, amis…)</a:t>
            </a:r>
          </a:p>
          <a:p>
            <a:pPr marL="457200" lvl="1" indent="0">
              <a:buNone/>
            </a:pPr>
            <a:r>
              <a:rPr lang="fr-FR" sz="2000" dirty="0">
                <a:solidFill>
                  <a:schemeClr val="tx2"/>
                </a:solidFill>
              </a:rPr>
              <a:t>B. Des livres chez des éditeurs choisis</a:t>
            </a:r>
          </a:p>
          <a:p>
            <a:pPr marL="457200" lvl="1" indent="0">
              <a:buNone/>
            </a:pPr>
            <a:r>
              <a:rPr lang="fr-FR" sz="2000" dirty="0">
                <a:solidFill>
                  <a:schemeClr val="tx2"/>
                </a:solidFill>
              </a:rPr>
              <a:t>C. Les sites Web des institutions publiques</a:t>
            </a:r>
          </a:p>
          <a:p>
            <a:pPr marL="457200" lvl="1" indent="0">
              <a:buNone/>
            </a:pPr>
            <a:r>
              <a:rPr lang="fr-FR" sz="2000" dirty="0">
                <a:solidFill>
                  <a:schemeClr val="tx2"/>
                </a:solidFill>
              </a:rPr>
              <a:t>D. Des documentaires internet</a:t>
            </a:r>
          </a:p>
        </p:txBody>
      </p:sp>
      <p:sp>
        <p:nvSpPr>
          <p:cNvPr id="5" name="ZoneTexte 4">
            <a:extLst>
              <a:ext uri="{FF2B5EF4-FFF2-40B4-BE49-F238E27FC236}">
                <a16:creationId xmlns:a16="http://schemas.microsoft.com/office/drawing/2014/main" xmlns="" id="{AF3A1AE9-76E5-41C5-90DF-426B33D4572D}"/>
              </a:ext>
            </a:extLst>
          </p:cNvPr>
          <p:cNvSpPr txBox="1"/>
          <p:nvPr/>
        </p:nvSpPr>
        <p:spPr>
          <a:xfrm>
            <a:off x="551047" y="3429000"/>
            <a:ext cx="8725034" cy="2800767"/>
          </a:xfrm>
          <a:prstGeom prst="rect">
            <a:avLst/>
          </a:prstGeom>
          <a:noFill/>
        </p:spPr>
        <p:txBody>
          <a:bodyPr wrap="square" rtlCol="0">
            <a:spAutoFit/>
          </a:bodyPr>
          <a:lstStyle/>
          <a:p>
            <a:r>
              <a:rPr lang="fr-FR" sz="1600" dirty="0"/>
              <a:t>Réponse B et C</a:t>
            </a:r>
          </a:p>
          <a:p>
            <a:r>
              <a:rPr lang="fr-FR" sz="1600" dirty="0"/>
              <a:t>A qui dois-je accorder ma confiance? Les institutions de recherche ont pour charge de garantir la fiabilité des contenus scientifiques. C’est un bien public, en lequel, en tant que citoyen, je peux en principe accorder ma confiance.</a:t>
            </a:r>
          </a:p>
          <a:p>
            <a:r>
              <a:rPr lang="fr-FR" sz="1600" dirty="0"/>
              <a:t>Les livres sont publiés chez des éditeurs qui ont des lignes éditoriale: dans ce cas il faut estimer le sérieux avec lequel cette ligne traite les sciences.</a:t>
            </a:r>
          </a:p>
          <a:p>
            <a:r>
              <a:rPr lang="fr-FR" sz="1600" dirty="0"/>
              <a:t>On peut trouver de très bons sites ou documentaires scientifiques sur internet, mais il faut toujours vérifier les sources.</a:t>
            </a:r>
          </a:p>
          <a:p>
            <a:r>
              <a:rPr lang="fr-FR" sz="1600" dirty="0"/>
              <a:t>Un chercheur en biologie a plus de légitimité à parler de biologie que quelqu’un qui travaille dans un autre domaine. La légitimité ne doit pas être confondue avec la liberté d’expression.</a:t>
            </a:r>
          </a:p>
        </p:txBody>
      </p:sp>
      <p:pic>
        <p:nvPicPr>
          <p:cNvPr id="1026" name="Picture 2" descr="La science et le chat du cheshire | Pour la Science">
            <a:extLst>
              <a:ext uri="{FF2B5EF4-FFF2-40B4-BE49-F238E27FC236}">
                <a16:creationId xmlns:a16="http://schemas.microsoft.com/office/drawing/2014/main" xmlns="" id="{BDCA2BDD-241A-47D6-B7DC-5A4FAA07DA1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5660" y="1211624"/>
            <a:ext cx="3895293" cy="221737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48183" y="2736805"/>
            <a:ext cx="572117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74308" y="2307370"/>
            <a:ext cx="5721178" cy="34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84695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375BABC-79C6-FCC3-C903-1D8B7CF1667A}"/>
              </a:ext>
            </a:extLst>
          </p:cNvPr>
          <p:cNvSpPr>
            <a:spLocks noGrp="1"/>
          </p:cNvSpPr>
          <p:nvPr>
            <p:ph type="title"/>
          </p:nvPr>
        </p:nvSpPr>
        <p:spPr/>
        <p:txBody>
          <a:bodyPr/>
          <a:lstStyle/>
          <a:p>
            <a:r>
              <a:rPr lang="fr-FR" dirty="0"/>
              <a:t>La démarche scientifique</a:t>
            </a:r>
          </a:p>
        </p:txBody>
      </p:sp>
      <p:sp>
        <p:nvSpPr>
          <p:cNvPr id="3" name="Espace réservé du contenu 2">
            <a:extLst>
              <a:ext uri="{FF2B5EF4-FFF2-40B4-BE49-F238E27FC236}">
                <a16:creationId xmlns:a16="http://schemas.microsoft.com/office/drawing/2014/main" xmlns="" id="{ACC3A28F-C473-EF75-ED3E-D2BF3670F958}"/>
              </a:ext>
            </a:extLst>
          </p:cNvPr>
          <p:cNvSpPr>
            <a:spLocks noGrp="1"/>
          </p:cNvSpPr>
          <p:nvPr>
            <p:ph idx="1"/>
          </p:nvPr>
        </p:nvSpPr>
        <p:spPr/>
        <p:txBody>
          <a:bodyPr/>
          <a:lstStyle/>
          <a:p>
            <a:r>
              <a:rPr lang="fr-FR" dirty="0">
                <a:hlinkClick r:id="rId2"/>
              </a:rPr>
              <a:t>https://www.youtube.com/watch?v=nIMnM8UdUq4</a:t>
            </a:r>
            <a:endParaRPr lang="fr-FR" dirty="0"/>
          </a:p>
          <a:p>
            <a:endParaRPr lang="fr-FR" dirty="0"/>
          </a:p>
        </p:txBody>
      </p:sp>
    </p:spTree>
    <p:extLst>
      <p:ext uri="{BB962C8B-B14F-4D97-AF65-F5344CB8AC3E}">
        <p14:creationId xmlns:p14="http://schemas.microsoft.com/office/powerpoint/2010/main" xmlns="" val="1260090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1D8BCF2-A778-264F-AEBB-2F7090EB8FD6}"/>
              </a:ext>
            </a:extLst>
          </p:cNvPr>
          <p:cNvSpPr>
            <a:spLocks noGrp="1"/>
          </p:cNvSpPr>
          <p:nvPr>
            <p:ph type="title"/>
          </p:nvPr>
        </p:nvSpPr>
        <p:spPr>
          <a:xfrm>
            <a:off x="1047847" y="844815"/>
            <a:ext cx="10761785" cy="786113"/>
          </a:xfrm>
        </p:spPr>
        <p:txBody>
          <a:bodyPr>
            <a:normAutofit/>
          </a:bodyPr>
          <a:lstStyle/>
          <a:p>
            <a:r>
              <a:rPr lang="fr-FR" sz="3200" b="1" dirty="0"/>
              <a:t>1. La nature du savoir scientifique et son élaboration :</a:t>
            </a:r>
          </a:p>
        </p:txBody>
      </p:sp>
      <p:sp>
        <p:nvSpPr>
          <p:cNvPr id="4" name="Rectangle 3"/>
          <p:cNvSpPr/>
          <p:nvPr/>
        </p:nvSpPr>
        <p:spPr>
          <a:xfrm>
            <a:off x="1132840" y="1763142"/>
            <a:ext cx="10591800" cy="2308324"/>
          </a:xfrm>
          <a:prstGeom prst="rect">
            <a:avLst/>
          </a:prstGeom>
          <a:solidFill>
            <a:schemeClr val="bg2">
              <a:lumMod val="75000"/>
              <a:alpha val="47000"/>
            </a:schemeClr>
          </a:solidFill>
        </p:spPr>
        <p:txBody>
          <a:bodyPr wrap="square">
            <a:spAutoFit/>
          </a:bodyPr>
          <a:lstStyle/>
          <a:p>
            <a:r>
              <a:rPr lang="fr-FR" sz="2400" dirty="0">
                <a:solidFill>
                  <a:srgbClr val="000000"/>
                </a:solidFill>
                <a:latin typeface="Arial Narrow" panose="020B0606020202030204" pitchFamily="34" charset="0"/>
              </a:rPr>
              <a:t>« </a:t>
            </a:r>
            <a:r>
              <a:rPr lang="fr-FR" sz="2400" i="1" dirty="0">
                <a:solidFill>
                  <a:srgbClr val="000000"/>
                </a:solidFill>
                <a:latin typeface="Arial Narrow" panose="020B0606020202030204" pitchFamily="34" charset="0"/>
              </a:rPr>
              <a:t>Le savoir scientifique résulte d’une construction rationnelle. Il se distingue d’une croyance ou d’une opinion. Il s’appuie sur l’analyse de faits extraits de la réalité complexe ou produits au cours d’expériences. Il cherche à expliquer la réalité par des causes matérielles. […] </a:t>
            </a:r>
            <a:r>
              <a:rPr lang="fr-FR" sz="2400" b="1" i="1" dirty="0">
                <a:solidFill>
                  <a:srgbClr val="000000"/>
                </a:solidFill>
                <a:latin typeface="Arial Narrow" panose="020B0606020202030204" pitchFamily="34" charset="0"/>
              </a:rPr>
              <a:t>Dans le cadre de l’enseignement scientifique, il s’agit donc, en permanence, d’associer l’acquisition de quelques savoirs et savoir-faire exigibles à la compréhension de leur nature et de leur construction</a:t>
            </a:r>
            <a:r>
              <a:rPr lang="fr-FR" sz="2400" dirty="0">
                <a:solidFill>
                  <a:srgbClr val="000000"/>
                </a:solidFill>
                <a:latin typeface="Arial Narrow" panose="020B0606020202030204" pitchFamily="34" charset="0"/>
              </a:rPr>
              <a:t>. »</a:t>
            </a:r>
            <a:endParaRPr lang="fr-FR" sz="2400" dirty="0">
              <a:latin typeface="Arial Narrow" panose="020B0606020202030204" pitchFamily="34" charset="0"/>
            </a:endParaRPr>
          </a:p>
        </p:txBody>
      </p:sp>
      <p:pic>
        <p:nvPicPr>
          <p:cNvPr id="3" name="Image 2">
            <a:extLst>
              <a:ext uri="{FF2B5EF4-FFF2-40B4-BE49-F238E27FC236}">
                <a16:creationId xmlns:a16="http://schemas.microsoft.com/office/drawing/2014/main" xmlns="" id="{4930DE06-8A49-F395-4F6D-9CF26FBFA8E4}"/>
              </a:ext>
            </a:extLst>
          </p:cNvPr>
          <p:cNvPicPr>
            <a:picLocks noChangeAspect="1"/>
          </p:cNvPicPr>
          <p:nvPr/>
        </p:nvPicPr>
        <p:blipFill>
          <a:blip r:embed="rId3" cstate="print"/>
          <a:stretch>
            <a:fillRect/>
          </a:stretch>
        </p:blipFill>
        <p:spPr>
          <a:xfrm>
            <a:off x="1132840" y="4409421"/>
            <a:ext cx="1360595" cy="1281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216210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F80038-289E-F94F-BB29-7FED0F0E12BD}"/>
              </a:ext>
            </a:extLst>
          </p:cNvPr>
          <p:cNvSpPr>
            <a:spLocks noGrp="1"/>
          </p:cNvSpPr>
          <p:nvPr>
            <p:ph type="title"/>
          </p:nvPr>
        </p:nvSpPr>
        <p:spPr>
          <a:xfrm>
            <a:off x="1031512" y="860908"/>
            <a:ext cx="10275276" cy="787782"/>
          </a:xfrm>
        </p:spPr>
        <p:txBody>
          <a:bodyPr>
            <a:noAutofit/>
          </a:bodyPr>
          <a:lstStyle/>
          <a:p>
            <a:r>
              <a:rPr lang="fr-FR" sz="3200" b="1" dirty="0"/>
              <a:t>2. Les pratiques scientifiques (ou des scientifiques)</a:t>
            </a:r>
          </a:p>
        </p:txBody>
      </p:sp>
      <p:sp>
        <p:nvSpPr>
          <p:cNvPr id="3" name="Espace réservé du contenu 2">
            <a:extLst>
              <a:ext uri="{FF2B5EF4-FFF2-40B4-BE49-F238E27FC236}">
                <a16:creationId xmlns:a16="http://schemas.microsoft.com/office/drawing/2014/main" xmlns="" id="{E1772A43-9FC4-4047-A9BF-DD4D408A008B}"/>
              </a:ext>
            </a:extLst>
          </p:cNvPr>
          <p:cNvSpPr>
            <a:spLocks noGrp="1"/>
          </p:cNvSpPr>
          <p:nvPr>
            <p:ph idx="1"/>
          </p:nvPr>
        </p:nvSpPr>
        <p:spPr>
          <a:xfrm>
            <a:off x="1112791" y="3400653"/>
            <a:ext cx="10298035" cy="1386669"/>
          </a:xfrm>
        </p:spPr>
        <p:txBody>
          <a:bodyPr>
            <a:noAutofit/>
          </a:bodyPr>
          <a:lstStyle/>
          <a:p>
            <a:pPr marL="57150" indent="0">
              <a:buNone/>
            </a:pPr>
            <a:r>
              <a:rPr lang="fr-FR" sz="2400" b="1" dirty="0"/>
              <a:t>Mots clés</a:t>
            </a:r>
            <a:r>
              <a:rPr lang="fr-FR" sz="2400" dirty="0"/>
              <a:t> pour expliciter les pratiques scientifiques … liste d’actions  hiérarchisables, où puiser pour chaque séance :</a:t>
            </a:r>
          </a:p>
          <a:p>
            <a:pPr marL="57150" indent="0">
              <a:buNone/>
            </a:pPr>
            <a:endParaRPr lang="fr-FR" sz="2400" dirty="0"/>
          </a:p>
        </p:txBody>
      </p:sp>
      <p:sp>
        <p:nvSpPr>
          <p:cNvPr id="4" name="Rectangle 3"/>
          <p:cNvSpPr/>
          <p:nvPr/>
        </p:nvSpPr>
        <p:spPr>
          <a:xfrm>
            <a:off x="1031512" y="1358230"/>
            <a:ext cx="10298035" cy="1938992"/>
          </a:xfrm>
          <a:prstGeom prst="rect">
            <a:avLst/>
          </a:prstGeom>
          <a:solidFill>
            <a:schemeClr val="bg2">
              <a:lumMod val="75000"/>
              <a:alpha val="50000"/>
            </a:schemeClr>
          </a:solidFill>
        </p:spPr>
        <p:txBody>
          <a:bodyPr wrap="square">
            <a:spAutoFit/>
          </a:bodyPr>
          <a:lstStyle/>
          <a:p>
            <a:r>
              <a:rPr lang="fr-FR" sz="2400" b="1" dirty="0">
                <a:solidFill>
                  <a:srgbClr val="000000"/>
                </a:solidFill>
                <a:latin typeface="Arial Narrow" panose="020B0606020202030204" pitchFamily="34" charset="0"/>
              </a:rPr>
              <a:t>« </a:t>
            </a:r>
            <a:r>
              <a:rPr lang="fr-FR" sz="2400" b="1" i="1" dirty="0">
                <a:solidFill>
                  <a:srgbClr val="000000"/>
                </a:solidFill>
                <a:latin typeface="Arial Narrow" panose="020B0606020202030204" pitchFamily="34" charset="0"/>
              </a:rPr>
              <a:t>Au cours de son activité de production du savoir, le scientifique met en œuvre un certain nombre de pratiques qui, si elles ne sont pas spécifiques de son travail, en sont néanmoins des aspects incontournables. […] Dans le cadre de l’enseignement scientifique, il s’agit, chaque fois que l’on met en œuvre une authentique pratique scientifique, de l’expliciter et de prendre conscience de sa nature.</a:t>
            </a:r>
            <a:endParaRPr lang="fr-FR" sz="2400" b="1" i="1" dirty="0">
              <a:latin typeface="Arial Narrow" panose="020B060602020203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xmlns="" val="68055894"/>
              </p:ext>
            </p:extLst>
          </p:nvPr>
        </p:nvGraphicFramePr>
        <p:xfrm>
          <a:off x="1112792" y="4381199"/>
          <a:ext cx="8127999" cy="1386669"/>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1386669">
                <a:tc>
                  <a:txBody>
                    <a:bodyPr/>
                    <a:lstStyle/>
                    <a:p>
                      <a:pPr marL="57150" indent="0">
                        <a:buNone/>
                      </a:pPr>
                      <a:r>
                        <a:rPr lang="fr-FR" sz="2000" b="0" dirty="0">
                          <a:solidFill>
                            <a:schemeClr val="tx1"/>
                          </a:solidFill>
                        </a:rPr>
                        <a:t>Observer</a:t>
                      </a:r>
                    </a:p>
                    <a:p>
                      <a:pPr marL="57150" indent="0">
                        <a:buNone/>
                      </a:pPr>
                      <a:r>
                        <a:rPr lang="fr-FR" sz="2000" b="0" dirty="0">
                          <a:solidFill>
                            <a:schemeClr val="tx1"/>
                          </a:solidFill>
                        </a:rPr>
                        <a:t>Décrire</a:t>
                      </a:r>
                    </a:p>
                    <a:p>
                      <a:pPr marL="57150" indent="0">
                        <a:buNone/>
                      </a:pPr>
                      <a:r>
                        <a:rPr lang="fr-FR" sz="2000" b="0" dirty="0">
                          <a:solidFill>
                            <a:schemeClr val="tx1"/>
                          </a:solidFill>
                        </a:rPr>
                        <a:t>Mesurer</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b="0" dirty="0">
                          <a:solidFill>
                            <a:schemeClr val="tx1"/>
                          </a:solidFill>
                        </a:rPr>
                        <a:t>Quantifier</a:t>
                      </a:r>
                    </a:p>
                  </a:txBody>
                  <a:tcPr>
                    <a:noFill/>
                  </a:tcPr>
                </a:tc>
                <a:tc>
                  <a:txBody>
                    <a:bodyPr/>
                    <a:lstStyle/>
                    <a:p>
                      <a:pPr marL="57150" indent="0">
                        <a:buNone/>
                      </a:pPr>
                      <a:r>
                        <a:rPr lang="fr-FR" sz="2000" b="0" dirty="0">
                          <a:solidFill>
                            <a:schemeClr val="tx1"/>
                          </a:solidFill>
                        </a:rPr>
                        <a:t>Calculer</a:t>
                      </a:r>
                    </a:p>
                    <a:p>
                      <a:pPr marL="57150" indent="0">
                        <a:buNone/>
                      </a:pPr>
                      <a:r>
                        <a:rPr lang="fr-FR" sz="2000" b="0" dirty="0">
                          <a:solidFill>
                            <a:schemeClr val="tx1"/>
                          </a:solidFill>
                        </a:rPr>
                        <a:t>Imaginer</a:t>
                      </a:r>
                    </a:p>
                    <a:p>
                      <a:pPr marL="57150" indent="0">
                        <a:buNone/>
                      </a:pPr>
                      <a:r>
                        <a:rPr lang="fr-FR" sz="2000" b="0" dirty="0">
                          <a:solidFill>
                            <a:schemeClr val="tx1"/>
                          </a:solidFill>
                        </a:rPr>
                        <a:t>Modéliser</a:t>
                      </a:r>
                    </a:p>
                    <a:p>
                      <a:pPr marL="57150" indent="0">
                        <a:buNone/>
                      </a:pPr>
                      <a:r>
                        <a:rPr lang="fr-FR" sz="2000" b="0" dirty="0">
                          <a:solidFill>
                            <a:schemeClr val="tx1"/>
                          </a:solidFill>
                        </a:rPr>
                        <a:t>Simuler</a:t>
                      </a:r>
                    </a:p>
                  </a:txBody>
                  <a:tcPr>
                    <a:noFill/>
                  </a:tcPr>
                </a:tc>
                <a:tc>
                  <a:txBody>
                    <a:bodyPr/>
                    <a:lstStyle/>
                    <a:p>
                      <a:pPr marL="57150" indent="0">
                        <a:buNone/>
                      </a:pPr>
                      <a:r>
                        <a:rPr lang="fr-FR" sz="2000" b="0" dirty="0">
                          <a:solidFill>
                            <a:schemeClr val="tx1"/>
                          </a:solidFill>
                        </a:rPr>
                        <a:t>Raisonner</a:t>
                      </a:r>
                    </a:p>
                    <a:p>
                      <a:pPr marL="57150" indent="0">
                        <a:buNone/>
                      </a:pPr>
                      <a:r>
                        <a:rPr lang="fr-FR" sz="2000" b="0" dirty="0">
                          <a:solidFill>
                            <a:schemeClr val="tx1"/>
                          </a:solidFill>
                        </a:rPr>
                        <a:t>Prévoir le futur ou remonter le passé</a:t>
                      </a:r>
                    </a:p>
                  </a:txBody>
                  <a:tcPr>
                    <a:noFill/>
                  </a:tcPr>
                </a:tc>
                <a:extLst>
                  <a:ext uri="{0D108BD9-81ED-4DB2-BD59-A6C34878D82A}">
                    <a16:rowId xmlns:a16="http://schemas.microsoft.com/office/drawing/2014/main" xmlns="" val="10000"/>
                  </a:ext>
                </a:extLst>
              </a:tr>
            </a:tbl>
          </a:graphicData>
        </a:graphic>
      </p:graphicFrame>
      <p:pic>
        <p:nvPicPr>
          <p:cNvPr id="7" name="Image 6">
            <a:extLst>
              <a:ext uri="{FF2B5EF4-FFF2-40B4-BE49-F238E27FC236}">
                <a16:creationId xmlns:a16="http://schemas.microsoft.com/office/drawing/2014/main" xmlns="" id="{4B517016-9CC6-3B3F-9D18-3F351DE3E3A7}"/>
              </a:ext>
            </a:extLst>
          </p:cNvPr>
          <p:cNvPicPr>
            <a:picLocks noChangeAspect="1"/>
          </p:cNvPicPr>
          <p:nvPr/>
        </p:nvPicPr>
        <p:blipFill>
          <a:blip r:embed="rId3" cstate="print"/>
          <a:stretch>
            <a:fillRect/>
          </a:stretch>
        </p:blipFill>
        <p:spPr>
          <a:xfrm>
            <a:off x="9815681" y="4381199"/>
            <a:ext cx="1360595" cy="1281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62476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338BDF-1E8C-4941-B682-59F5C5682BE1}"/>
              </a:ext>
            </a:extLst>
          </p:cNvPr>
          <p:cNvSpPr>
            <a:spLocks noGrp="1"/>
          </p:cNvSpPr>
          <p:nvPr>
            <p:ph type="title"/>
          </p:nvPr>
        </p:nvSpPr>
        <p:spPr>
          <a:xfrm>
            <a:off x="531813" y="868497"/>
            <a:ext cx="10880421" cy="640445"/>
          </a:xfrm>
        </p:spPr>
        <p:txBody>
          <a:bodyPr>
            <a:noAutofit/>
          </a:bodyPr>
          <a:lstStyle/>
          <a:p>
            <a:r>
              <a:rPr lang="fr-FR" sz="3200" b="1" dirty="0"/>
              <a:t>3. Les effets de la science sur les sociétés et le monde</a:t>
            </a:r>
          </a:p>
        </p:txBody>
      </p:sp>
      <p:sp>
        <p:nvSpPr>
          <p:cNvPr id="4" name="Rectangle 3"/>
          <p:cNvSpPr/>
          <p:nvPr/>
        </p:nvSpPr>
        <p:spPr>
          <a:xfrm>
            <a:off x="531813" y="1508942"/>
            <a:ext cx="11221418" cy="2677656"/>
          </a:xfrm>
          <a:prstGeom prst="rect">
            <a:avLst/>
          </a:prstGeom>
          <a:solidFill>
            <a:schemeClr val="bg2">
              <a:lumMod val="75000"/>
            </a:schemeClr>
          </a:solidFill>
        </p:spPr>
        <p:txBody>
          <a:bodyPr wrap="square">
            <a:spAutoFit/>
          </a:bodyPr>
          <a:lstStyle/>
          <a:p>
            <a:r>
              <a:rPr lang="fr-FR" sz="2400" i="1" dirty="0">
                <a:solidFill>
                  <a:srgbClr val="000000"/>
                </a:solidFill>
                <a:latin typeface="Arial Narrow" panose="020B0606020202030204" pitchFamily="34" charset="0"/>
              </a:rPr>
              <a:t>« </a:t>
            </a:r>
            <a:r>
              <a:rPr lang="fr-FR" sz="2400" b="1" i="1" dirty="0">
                <a:solidFill>
                  <a:srgbClr val="000000"/>
                </a:solidFill>
                <a:latin typeface="Arial Narrow" panose="020B0606020202030204" pitchFamily="34" charset="0"/>
              </a:rPr>
              <a:t>Dans le cadre de l’enseignement scientifique, il s’agit de faire comprendre à chacun en quoi la culture scientifique est aujourd’hui indispensable pour saisir l’évolution des sociétés comme celle de l’environnement et de contrôler cette évolution.</a:t>
            </a:r>
            <a:r>
              <a:rPr lang="fr-FR" sz="2400" i="1" dirty="0">
                <a:solidFill>
                  <a:srgbClr val="000000"/>
                </a:solidFill>
                <a:latin typeface="Arial Narrow" panose="020B0606020202030204" pitchFamily="34" charset="0"/>
              </a:rPr>
              <a:t> </a:t>
            </a:r>
          </a:p>
          <a:p>
            <a:r>
              <a:rPr lang="fr-FR" sz="2400" i="1" dirty="0">
                <a:solidFill>
                  <a:srgbClr val="000000"/>
                </a:solidFill>
                <a:latin typeface="Arial Narrow" panose="020B0606020202030204" pitchFamily="34" charset="0"/>
              </a:rPr>
              <a:t>Les conséquences de l’activité humaine sur l’environnement et leur contrôle seront particulièrement développées dans le programme de terminale</a:t>
            </a:r>
          </a:p>
          <a:p>
            <a:r>
              <a:rPr lang="fr-FR" sz="2400" i="1" dirty="0">
                <a:solidFill>
                  <a:srgbClr val="000000"/>
                </a:solidFill>
                <a:latin typeface="Arial Narrow" panose="020B0606020202030204" pitchFamily="34" charset="0"/>
              </a:rPr>
              <a:t>Cet enseignement peut être également mis en relation avec le programme d’enseignement moral et civique de la classe de première»</a:t>
            </a:r>
            <a:endParaRPr lang="fr-FR" sz="2400" i="1" dirty="0">
              <a:latin typeface="Arial Narrow" panose="020B0606020202030204" pitchFamily="34" charset="0"/>
            </a:endParaRPr>
          </a:p>
        </p:txBody>
      </p:sp>
      <p:pic>
        <p:nvPicPr>
          <p:cNvPr id="5" name="Image 4">
            <a:extLst>
              <a:ext uri="{FF2B5EF4-FFF2-40B4-BE49-F238E27FC236}">
                <a16:creationId xmlns:a16="http://schemas.microsoft.com/office/drawing/2014/main" xmlns="" id="{8AD1E1D7-726E-61FA-1471-A6034AE6AD4D}"/>
              </a:ext>
            </a:extLst>
          </p:cNvPr>
          <p:cNvPicPr>
            <a:picLocks noChangeAspect="1"/>
          </p:cNvPicPr>
          <p:nvPr/>
        </p:nvPicPr>
        <p:blipFill>
          <a:blip r:embed="rId3" cstate="print"/>
          <a:stretch>
            <a:fillRect/>
          </a:stretch>
        </p:blipFill>
        <p:spPr>
          <a:xfrm>
            <a:off x="531813" y="4451366"/>
            <a:ext cx="1499763" cy="1412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xmlns="" id="{32E40FBE-4813-7031-F1EC-85F0261DB51C}"/>
              </a:ext>
            </a:extLst>
          </p:cNvPr>
          <p:cNvSpPr/>
          <p:nvPr/>
        </p:nvSpPr>
        <p:spPr>
          <a:xfrm>
            <a:off x="2214694" y="4451366"/>
            <a:ext cx="9567825" cy="14125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L’</a:t>
            </a:r>
            <a:r>
              <a:rPr lang="fr-FR" b="1" dirty="0" err="1"/>
              <a:t>enseignemeet</a:t>
            </a:r>
            <a:r>
              <a:rPr lang="fr-FR" b="1" dirty="0"/>
              <a:t> scientifique de la classe de Terminale:</a:t>
            </a:r>
          </a:p>
          <a:p>
            <a:pPr algn="ctr"/>
            <a:r>
              <a:rPr lang="fr-FR" b="1" dirty="0"/>
              <a:t>- pour apprendre, comprendre le monde dans lequel je grandis et pour AGIR .</a:t>
            </a:r>
          </a:p>
          <a:p>
            <a:pPr algn="ctr"/>
            <a:r>
              <a:rPr lang="fr-FR" b="1" dirty="0"/>
              <a:t>-pour acquérir des connaissances afin de faire preuve de discernement et d’agir en conscience.</a:t>
            </a:r>
          </a:p>
        </p:txBody>
      </p:sp>
    </p:spTree>
    <p:extLst>
      <p:ext uri="{BB962C8B-B14F-4D97-AF65-F5344CB8AC3E}">
        <p14:creationId xmlns:p14="http://schemas.microsoft.com/office/powerpoint/2010/main" xmlns="" val="280933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xmlns="" id="{E3BDBB08-D63B-5D30-32BA-18A0C8BD9F55}"/>
              </a:ext>
            </a:extLst>
          </p:cNvPr>
          <p:cNvGraphicFramePr>
            <a:graphicFrameLocks noGrp="1"/>
          </p:cNvGraphicFramePr>
          <p:nvPr>
            <p:ph idx="1"/>
            <p:extLst>
              <p:ext uri="{D42A27DB-BD31-4B8C-83A1-F6EECF244321}">
                <p14:modId xmlns:p14="http://schemas.microsoft.com/office/powerpoint/2010/main" xmlns="" val="1279060637"/>
              </p:ext>
            </p:extLst>
          </p:nvPr>
        </p:nvGraphicFramePr>
        <p:xfrm>
          <a:off x="1130300" y="985520"/>
          <a:ext cx="9639300" cy="3687520"/>
        </p:xfrm>
        <a:graphic>
          <a:graphicData uri="http://schemas.openxmlformats.org/drawingml/2006/table">
            <a:tbl>
              <a:tblPr firstRow="1" bandRow="1">
                <a:tableStyleId>{5C22544A-7EE6-4342-B048-85BDC9FD1C3A}</a:tableStyleId>
              </a:tblPr>
              <a:tblGrid>
                <a:gridCol w="2409825">
                  <a:extLst>
                    <a:ext uri="{9D8B030D-6E8A-4147-A177-3AD203B41FA5}">
                      <a16:colId xmlns:a16="http://schemas.microsoft.com/office/drawing/2014/main" xmlns="" val="1110493114"/>
                    </a:ext>
                  </a:extLst>
                </a:gridCol>
                <a:gridCol w="2409825">
                  <a:extLst>
                    <a:ext uri="{9D8B030D-6E8A-4147-A177-3AD203B41FA5}">
                      <a16:colId xmlns:a16="http://schemas.microsoft.com/office/drawing/2014/main" xmlns="" val="4066461786"/>
                    </a:ext>
                  </a:extLst>
                </a:gridCol>
                <a:gridCol w="2409825">
                  <a:extLst>
                    <a:ext uri="{9D8B030D-6E8A-4147-A177-3AD203B41FA5}">
                      <a16:colId xmlns:a16="http://schemas.microsoft.com/office/drawing/2014/main" xmlns="" val="1302730958"/>
                    </a:ext>
                  </a:extLst>
                </a:gridCol>
                <a:gridCol w="2409825">
                  <a:extLst>
                    <a:ext uri="{9D8B030D-6E8A-4147-A177-3AD203B41FA5}">
                      <a16:colId xmlns:a16="http://schemas.microsoft.com/office/drawing/2014/main" xmlns="" val="1782067286"/>
                    </a:ext>
                  </a:extLst>
                </a:gridCol>
              </a:tblGrid>
              <a:tr h="1493520">
                <a:tc>
                  <a:txBody>
                    <a:bodyPr/>
                    <a:lstStyle/>
                    <a:p>
                      <a:endParaRPr lang="fr-F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Comprendre la </a:t>
                      </a:r>
                      <a:r>
                        <a:rPr lang="fr-FR" sz="1800" b="1" kern="1200" dirty="0">
                          <a:solidFill>
                            <a:schemeClr val="tx1"/>
                          </a:solidFill>
                          <a:effectLst/>
                        </a:rPr>
                        <a:t>nature du savoir</a:t>
                      </a:r>
                      <a:r>
                        <a:rPr lang="fr-FR" sz="1800" b="1" kern="1200" dirty="0">
                          <a:effectLst/>
                        </a:rPr>
                        <a:t> scientifique et ses méthodes d’élaboration</a:t>
                      </a:r>
                      <a:endParaRPr lang="fr-FR" sz="1800" b="1" kern="1200" dirty="0">
                        <a:solidFill>
                          <a:schemeClr val="lt1"/>
                        </a:solidFill>
                        <a:effectLst/>
                        <a:latin typeface="+mn-lt"/>
                        <a:ea typeface="+mn-ea"/>
                        <a:cs typeface="+mn-cs"/>
                      </a:endParaRP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Identifier et mettre en œuvre </a:t>
                      </a:r>
                      <a:r>
                        <a:rPr lang="fr-FR" sz="1800" b="1" kern="1200" dirty="0">
                          <a:solidFill>
                            <a:schemeClr val="tx1"/>
                          </a:solidFill>
                          <a:effectLst/>
                        </a:rPr>
                        <a:t>des pratiques scientifiques</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effectLst/>
                        </a:rPr>
                        <a:t>identifier et comprendre </a:t>
                      </a:r>
                      <a:r>
                        <a:rPr lang="fr-FR" sz="1800" b="1" kern="1200" dirty="0">
                          <a:solidFill>
                            <a:schemeClr val="tx1"/>
                          </a:solidFill>
                          <a:effectLst/>
                        </a:rPr>
                        <a:t>les effets de la science </a:t>
                      </a:r>
                      <a:r>
                        <a:rPr lang="fr-FR" sz="1800" b="1" kern="1200" dirty="0">
                          <a:effectLst/>
                        </a:rPr>
                        <a:t>sur les sociétés et sur l’environnement</a:t>
                      </a:r>
                      <a:endParaRPr lang="fr-FR" sz="1800" b="1" kern="1200" dirty="0">
                        <a:solidFill>
                          <a:schemeClr val="lt1"/>
                        </a:solidFill>
                        <a:effectLst/>
                        <a:latin typeface="+mn-lt"/>
                        <a:ea typeface="+mn-ea"/>
                        <a:cs typeface="+mn-cs"/>
                      </a:endParaRPr>
                    </a:p>
                    <a:p>
                      <a:endParaRPr lang="fr-FR" dirty="0"/>
                    </a:p>
                  </a:txBody>
                  <a:tcPr/>
                </a:tc>
                <a:extLst>
                  <a:ext uri="{0D108BD9-81ED-4DB2-BD59-A6C34878D82A}">
                    <a16:rowId xmlns:a16="http://schemas.microsoft.com/office/drawing/2014/main" xmlns="" val="3502449125"/>
                  </a:ext>
                </a:extLst>
              </a:tr>
              <a:tr h="4875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xmlns="" val="2986980455"/>
                  </a:ext>
                </a:extLst>
              </a:tr>
              <a:tr h="4875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xmlns="" val="3218989656"/>
                  </a:ext>
                </a:extLst>
              </a:tr>
              <a:tr h="4875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xmlns="" val="1701854420"/>
                  </a:ext>
                </a:extLst>
              </a:tr>
              <a:tr h="48754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xmlns="" val="2905479119"/>
                  </a:ext>
                </a:extLst>
              </a:tr>
            </a:tbl>
          </a:graphicData>
        </a:graphic>
      </p:graphicFrame>
    </p:spTree>
    <p:extLst>
      <p:ext uri="{BB962C8B-B14F-4D97-AF65-F5344CB8AC3E}">
        <p14:creationId xmlns:p14="http://schemas.microsoft.com/office/powerpoint/2010/main" xmlns="" val="330677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B6366A96-AA87-E51B-2ECF-A3061A43FCFE}"/>
              </a:ext>
            </a:extLst>
          </p:cNvPr>
          <p:cNvPicPr>
            <a:picLocks noChangeAspect="1"/>
          </p:cNvPicPr>
          <p:nvPr/>
        </p:nvPicPr>
        <p:blipFill>
          <a:blip r:embed="rId2" cstate="print"/>
          <a:stretch>
            <a:fillRect/>
          </a:stretch>
        </p:blipFill>
        <p:spPr>
          <a:xfrm>
            <a:off x="1042987" y="367030"/>
            <a:ext cx="10106025" cy="598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71569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D62D7D5-8A82-2C0A-8074-2A609B04A642}"/>
              </a:ext>
            </a:extLst>
          </p:cNvPr>
          <p:cNvSpPr>
            <a:spLocks noGrp="1"/>
          </p:cNvSpPr>
          <p:nvPr>
            <p:ph type="title"/>
          </p:nvPr>
        </p:nvSpPr>
        <p:spPr>
          <a:xfrm>
            <a:off x="640080" y="524575"/>
            <a:ext cx="10713719" cy="3410520"/>
          </a:xfrm>
          <a:ln>
            <a:solidFill>
              <a:schemeClr val="accent1"/>
            </a:solidFill>
          </a:ln>
        </p:spPr>
        <p:txBody>
          <a:bodyPr>
            <a:normAutofit/>
          </a:bodyPr>
          <a:lstStyle/>
          <a:p>
            <a:pPr algn="ctr"/>
            <a:r>
              <a:rPr lang="fr-FR" dirty="0"/>
              <a:t/>
            </a:r>
            <a:br>
              <a:rPr lang="fr-FR" dirty="0"/>
            </a:br>
            <a:r>
              <a:rPr lang="fr-FR" dirty="0">
                <a:solidFill>
                  <a:schemeClr val="accent1"/>
                </a:solidFill>
              </a:rPr>
              <a:t>Et moi dans tout ça?</a:t>
            </a:r>
            <a:br>
              <a:rPr lang="fr-FR" dirty="0">
                <a:solidFill>
                  <a:schemeClr val="accent1"/>
                </a:solidFill>
              </a:rPr>
            </a:br>
            <a:r>
              <a:rPr lang="fr-FR" dirty="0">
                <a:solidFill>
                  <a:schemeClr val="accent1"/>
                </a:solidFill>
              </a:rPr>
              <a:t/>
            </a:r>
            <a:br>
              <a:rPr lang="fr-FR" dirty="0">
                <a:solidFill>
                  <a:schemeClr val="accent1"/>
                </a:solidFill>
              </a:rPr>
            </a:br>
            <a:r>
              <a:rPr lang="fr-FR" dirty="0">
                <a:solidFill>
                  <a:schemeClr val="accent1"/>
                </a:solidFill>
              </a:rPr>
              <a:t/>
            </a:r>
            <a:br>
              <a:rPr lang="fr-FR" dirty="0">
                <a:solidFill>
                  <a:schemeClr val="accent1"/>
                </a:solidFill>
              </a:rPr>
            </a:br>
            <a:r>
              <a:rPr lang="fr-FR" dirty="0">
                <a:solidFill>
                  <a:schemeClr val="accent1"/>
                </a:solidFill>
              </a:rPr>
              <a:t/>
            </a:r>
            <a:br>
              <a:rPr lang="fr-FR" dirty="0">
                <a:solidFill>
                  <a:schemeClr val="accent1"/>
                </a:solidFill>
              </a:rPr>
            </a:br>
            <a:endParaRPr lang="fr-FR" dirty="0">
              <a:solidFill>
                <a:schemeClr val="accent1"/>
              </a:solidFill>
            </a:endParaRPr>
          </a:p>
        </p:txBody>
      </p:sp>
      <p:sp>
        <p:nvSpPr>
          <p:cNvPr id="4" name="Rectangle 3">
            <a:extLst>
              <a:ext uri="{FF2B5EF4-FFF2-40B4-BE49-F238E27FC236}">
                <a16:creationId xmlns:a16="http://schemas.microsoft.com/office/drawing/2014/main" xmlns="" id="{556DB3EB-0003-7160-8730-A7534F80D1B1}"/>
              </a:ext>
            </a:extLst>
          </p:cNvPr>
          <p:cNvSpPr/>
          <p:nvPr/>
        </p:nvSpPr>
        <p:spPr>
          <a:xfrm>
            <a:off x="739140" y="4548264"/>
            <a:ext cx="10713720" cy="1458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Avoir une approche scientifique des enjeux contemporains/ sociétaux</a:t>
            </a:r>
          </a:p>
        </p:txBody>
      </p:sp>
      <p:pic>
        <p:nvPicPr>
          <p:cNvPr id="5" name="Image 4">
            <a:extLst>
              <a:ext uri="{FF2B5EF4-FFF2-40B4-BE49-F238E27FC236}">
                <a16:creationId xmlns:a16="http://schemas.microsoft.com/office/drawing/2014/main" xmlns="" id="{381C11B9-5A12-406D-607C-5F63186007E7}"/>
              </a:ext>
            </a:extLst>
          </p:cNvPr>
          <p:cNvPicPr>
            <a:picLocks noChangeAspect="1"/>
          </p:cNvPicPr>
          <p:nvPr/>
        </p:nvPicPr>
        <p:blipFill>
          <a:blip r:embed="rId2" cstate="print"/>
          <a:stretch>
            <a:fillRect/>
          </a:stretch>
        </p:blipFill>
        <p:spPr>
          <a:xfrm>
            <a:off x="4451144" y="1448059"/>
            <a:ext cx="2738221" cy="2291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910271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xmlns="" id="{35C4DE89-4CF1-3D82-0280-9D319B9A4230}"/>
              </a:ext>
            </a:extLst>
          </p:cNvPr>
          <p:cNvSpPr>
            <a:spLocks noGrp="1"/>
          </p:cNvSpPr>
          <p:nvPr>
            <p:ph idx="1"/>
          </p:nvPr>
        </p:nvSpPr>
        <p:spPr>
          <a:xfrm>
            <a:off x="1130300" y="923926"/>
            <a:ext cx="9602788" cy="4691330"/>
          </a:xfrm>
          <a:solidFill>
            <a:srgbClr val="0070C0"/>
          </a:solidFill>
          <a:ln>
            <a:solidFill>
              <a:schemeClr val="accent2"/>
            </a:solidFill>
          </a:ln>
        </p:spPr>
        <p:txBody>
          <a:bodyPr>
            <a:normAutofit/>
          </a:bodyPr>
          <a:lstStyle/>
          <a:p>
            <a:pPr algn="ctr"/>
            <a:r>
              <a:rPr lang="fr-FR" b="1" dirty="0">
                <a:solidFill>
                  <a:schemeClr val="accent1">
                    <a:lumMod val="60000"/>
                    <a:lumOff val="40000"/>
                  </a:schemeClr>
                </a:solidFill>
              </a:rPr>
              <a:t>Trois ambitions:</a:t>
            </a:r>
          </a:p>
          <a:p>
            <a:pPr algn="ctr"/>
            <a:r>
              <a:rPr lang="fr-FR" b="1" dirty="0">
                <a:solidFill>
                  <a:schemeClr val="bg1"/>
                </a:solidFill>
              </a:rPr>
              <a:t> ■ Contribuer à former des citoyens lucides, conscients de leur présence au monde, de leur place dans le monde, de leur rapport au monde :</a:t>
            </a:r>
          </a:p>
          <a:p>
            <a:pPr algn="ctr"/>
            <a:r>
              <a:rPr lang="fr-FR" b="1" u="sng" dirty="0">
                <a:solidFill>
                  <a:srgbClr val="0070C0"/>
                </a:solidFill>
              </a:rPr>
              <a:t> </a:t>
            </a:r>
            <a:r>
              <a:rPr lang="fr-FR" b="1" u="sng" dirty="0">
                <a:solidFill>
                  <a:schemeClr val="accent1">
                    <a:lumMod val="60000"/>
                    <a:lumOff val="40000"/>
                  </a:schemeClr>
                </a:solidFill>
              </a:rPr>
              <a:t>la science pour savoir </a:t>
            </a:r>
          </a:p>
          <a:p>
            <a:pPr algn="ctr"/>
            <a:r>
              <a:rPr lang="fr-FR" b="1" dirty="0">
                <a:solidFill>
                  <a:schemeClr val="bg1"/>
                </a:solidFill>
              </a:rPr>
              <a:t>■ Contribuer à former des citoyens responsables, conscients de leur effet sur le monde, de leur responsabilité à l’égard du monde : </a:t>
            </a:r>
          </a:p>
          <a:p>
            <a:pPr algn="ctr"/>
            <a:r>
              <a:rPr lang="fr-FR" b="1" u="sng" dirty="0">
                <a:solidFill>
                  <a:schemeClr val="accent1">
                    <a:lumMod val="60000"/>
                    <a:lumOff val="40000"/>
                  </a:schemeClr>
                </a:solidFill>
              </a:rPr>
              <a:t>la science pour faire </a:t>
            </a:r>
          </a:p>
          <a:p>
            <a:pPr algn="ctr"/>
            <a:r>
              <a:rPr lang="fr-FR" b="1" dirty="0">
                <a:solidFill>
                  <a:schemeClr val="bg1"/>
                </a:solidFill>
              </a:rPr>
              <a:t>■ Contribuer à former des citoyens rationnels, dotés d’un sens critique autonome : </a:t>
            </a:r>
          </a:p>
          <a:p>
            <a:pPr algn="ctr"/>
            <a:r>
              <a:rPr lang="fr-FR" b="1" u="sng" dirty="0">
                <a:solidFill>
                  <a:schemeClr val="accent1">
                    <a:lumMod val="60000"/>
                    <a:lumOff val="40000"/>
                  </a:schemeClr>
                </a:solidFill>
              </a:rPr>
              <a:t>la science pour former l’esprit</a:t>
            </a:r>
          </a:p>
        </p:txBody>
      </p:sp>
      <p:pic>
        <p:nvPicPr>
          <p:cNvPr id="5" name="Image 4">
            <a:extLst>
              <a:ext uri="{FF2B5EF4-FFF2-40B4-BE49-F238E27FC236}">
                <a16:creationId xmlns:a16="http://schemas.microsoft.com/office/drawing/2014/main" xmlns="" id="{0774B487-6036-A423-37C5-894375FFE3AE}"/>
              </a:ext>
            </a:extLst>
          </p:cNvPr>
          <p:cNvPicPr>
            <a:picLocks noChangeAspect="1"/>
          </p:cNvPicPr>
          <p:nvPr/>
        </p:nvPicPr>
        <p:blipFill>
          <a:blip r:embed="rId2" cstate="print"/>
          <a:stretch>
            <a:fillRect/>
          </a:stretch>
        </p:blipFill>
        <p:spPr>
          <a:xfrm>
            <a:off x="10859974" y="1761581"/>
            <a:ext cx="983267" cy="9832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 6">
            <a:extLst>
              <a:ext uri="{FF2B5EF4-FFF2-40B4-BE49-F238E27FC236}">
                <a16:creationId xmlns:a16="http://schemas.microsoft.com/office/drawing/2014/main" xmlns="" id="{869DBDB5-DAA6-7326-3D32-63A3C0953702}"/>
              </a:ext>
            </a:extLst>
          </p:cNvPr>
          <p:cNvPicPr>
            <a:picLocks noChangeAspect="1"/>
          </p:cNvPicPr>
          <p:nvPr/>
        </p:nvPicPr>
        <p:blipFill rotWithShape="1">
          <a:blip r:embed="rId3" cstate="print"/>
          <a:srcRect l="14533" t="12397" r="12897" b="15647"/>
          <a:stretch/>
        </p:blipFill>
        <p:spPr bwMode="auto">
          <a:xfrm>
            <a:off x="10900297" y="3298166"/>
            <a:ext cx="936567" cy="81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pic>
        <p:nvPicPr>
          <p:cNvPr id="9" name="Image 8">
            <a:extLst>
              <a:ext uri="{FF2B5EF4-FFF2-40B4-BE49-F238E27FC236}">
                <a16:creationId xmlns:a16="http://schemas.microsoft.com/office/drawing/2014/main" xmlns="" id="{8AD1E1D7-726E-61FA-1471-A6034AE6AD4D}"/>
              </a:ext>
            </a:extLst>
          </p:cNvPr>
          <p:cNvPicPr>
            <a:picLocks noChangeAspect="1"/>
          </p:cNvPicPr>
          <p:nvPr/>
        </p:nvPicPr>
        <p:blipFill>
          <a:blip r:embed="rId4" cstate="print"/>
          <a:stretch>
            <a:fillRect/>
          </a:stretch>
        </p:blipFill>
        <p:spPr>
          <a:xfrm>
            <a:off x="10859975" y="4604785"/>
            <a:ext cx="1072486" cy="1010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325797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53274D8B-E4A0-9A47-A858-EB94A830637E}"/>
              </a:ext>
            </a:extLst>
          </p:cNvPr>
          <p:cNvPicPr>
            <a:picLocks noGrp="1" noChangeAspect="1"/>
          </p:cNvPicPr>
          <p:nvPr>
            <p:ph idx="1"/>
          </p:nvPr>
        </p:nvPicPr>
        <p:blipFill rotWithShape="1">
          <a:blip r:embed="rId2" cstate="print"/>
          <a:srcRect l="42571" t="1974" r="1373" b="3173"/>
          <a:stretch/>
        </p:blipFill>
        <p:spPr>
          <a:xfrm>
            <a:off x="7112000" y="1079280"/>
            <a:ext cx="4409440" cy="4640800"/>
          </a:xfrm>
        </p:spPr>
      </p:pic>
      <p:sp>
        <p:nvSpPr>
          <p:cNvPr id="7" name="Flèche : bas 6">
            <a:extLst>
              <a:ext uri="{FF2B5EF4-FFF2-40B4-BE49-F238E27FC236}">
                <a16:creationId xmlns:a16="http://schemas.microsoft.com/office/drawing/2014/main" xmlns="" id="{2C346222-4641-ADB1-7EFA-5F9305A36DFE}"/>
              </a:ext>
            </a:extLst>
          </p:cNvPr>
          <p:cNvSpPr/>
          <p:nvPr/>
        </p:nvSpPr>
        <p:spPr>
          <a:xfrm>
            <a:off x="801370" y="1079280"/>
            <a:ext cx="1123950" cy="4373563"/>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800" dirty="0"/>
              <a:t>Comprendre le monde</a:t>
            </a:r>
          </a:p>
        </p:txBody>
      </p:sp>
      <p:sp>
        <p:nvSpPr>
          <p:cNvPr id="2" name="Rectangle 1">
            <a:extLst>
              <a:ext uri="{FF2B5EF4-FFF2-40B4-BE49-F238E27FC236}">
                <a16:creationId xmlns:a16="http://schemas.microsoft.com/office/drawing/2014/main" xmlns="" id="{02F04F2A-40B4-72D0-B19F-C3AFB8802779}"/>
              </a:ext>
            </a:extLst>
          </p:cNvPr>
          <p:cNvSpPr/>
          <p:nvPr/>
        </p:nvSpPr>
        <p:spPr>
          <a:xfrm>
            <a:off x="2184400" y="1112080"/>
            <a:ext cx="3911600" cy="11152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Comprendre la nature du savoir scientifique</a:t>
            </a:r>
          </a:p>
        </p:txBody>
      </p:sp>
      <p:sp>
        <p:nvSpPr>
          <p:cNvPr id="3" name="Rectangle 2">
            <a:extLst>
              <a:ext uri="{FF2B5EF4-FFF2-40B4-BE49-F238E27FC236}">
                <a16:creationId xmlns:a16="http://schemas.microsoft.com/office/drawing/2014/main" xmlns="" id="{274BE915-19AB-BDD0-05B4-9CECBDEBD2D7}"/>
              </a:ext>
            </a:extLst>
          </p:cNvPr>
          <p:cNvSpPr/>
          <p:nvPr/>
        </p:nvSpPr>
        <p:spPr>
          <a:xfrm>
            <a:off x="2184400" y="2592106"/>
            <a:ext cx="3911600" cy="111528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Identifier et mettre en œuvre des pratique scientifiques </a:t>
            </a:r>
          </a:p>
        </p:txBody>
      </p:sp>
      <p:sp>
        <p:nvSpPr>
          <p:cNvPr id="4" name="Rectangle 3">
            <a:extLst>
              <a:ext uri="{FF2B5EF4-FFF2-40B4-BE49-F238E27FC236}">
                <a16:creationId xmlns:a16="http://schemas.microsoft.com/office/drawing/2014/main" xmlns="" id="{045A4B98-9942-0B89-E8B5-6F81B400B8B3}"/>
              </a:ext>
            </a:extLst>
          </p:cNvPr>
          <p:cNvSpPr/>
          <p:nvPr/>
        </p:nvSpPr>
        <p:spPr>
          <a:xfrm>
            <a:off x="2184400" y="4207326"/>
            <a:ext cx="3911600" cy="124551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Identifier et comprendre les effets de la science sur les sociétés et sur l’</a:t>
            </a:r>
            <a:r>
              <a:rPr lang="fr-FR" dirty="0" err="1"/>
              <a:t>environnemement</a:t>
            </a:r>
            <a:r>
              <a:rPr lang="fr-FR" dirty="0"/>
              <a:t>  </a:t>
            </a:r>
          </a:p>
        </p:txBody>
      </p:sp>
      <p:pic>
        <p:nvPicPr>
          <p:cNvPr id="6" name="Image 5">
            <a:extLst>
              <a:ext uri="{FF2B5EF4-FFF2-40B4-BE49-F238E27FC236}">
                <a16:creationId xmlns:a16="http://schemas.microsoft.com/office/drawing/2014/main" xmlns="" id="{AD1F85DD-2A0C-DE45-B792-3108045B6396}"/>
              </a:ext>
            </a:extLst>
          </p:cNvPr>
          <p:cNvPicPr>
            <a:picLocks noChangeAspect="1"/>
          </p:cNvPicPr>
          <p:nvPr/>
        </p:nvPicPr>
        <p:blipFill>
          <a:blip r:embed="rId3" cstate="print"/>
          <a:stretch>
            <a:fillRect/>
          </a:stretch>
        </p:blipFill>
        <p:spPr>
          <a:xfrm>
            <a:off x="683047" y="5576535"/>
            <a:ext cx="1360595" cy="1281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875521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5D9931F-EDD6-ACCF-4D69-E4E2E86ACEB0}"/>
              </a:ext>
            </a:extLst>
          </p:cNvPr>
          <p:cNvSpPr>
            <a:spLocks noGrp="1"/>
          </p:cNvSpPr>
          <p:nvPr>
            <p:ph type="title"/>
          </p:nvPr>
        </p:nvSpPr>
        <p:spPr>
          <a:xfrm>
            <a:off x="555610" y="972374"/>
            <a:ext cx="3702065" cy="1847026"/>
          </a:xfrm>
          <a:solidFill>
            <a:schemeClr val="accent1"/>
          </a:solidFill>
        </p:spPr>
        <p:txBody>
          <a:bodyPr>
            <a:normAutofit fontScale="90000"/>
          </a:bodyPr>
          <a:lstStyle/>
          <a:p>
            <a:r>
              <a:rPr lang="fr-FR" b="1" dirty="0"/>
              <a:t>Un accès aux savoirs pour exercer son esprit critique !</a:t>
            </a:r>
          </a:p>
        </p:txBody>
      </p:sp>
      <p:pic>
        <p:nvPicPr>
          <p:cNvPr id="4" name="Image 3" descr="Une image contenant texte, capture d’écran, cercle, Police&#10;&#10;Description générée automatiquement">
            <a:extLst>
              <a:ext uri="{FF2B5EF4-FFF2-40B4-BE49-F238E27FC236}">
                <a16:creationId xmlns:a16="http://schemas.microsoft.com/office/drawing/2014/main" xmlns="" id="{443ECFA8-1C6F-83AD-F3B2-94B61E4E65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29137" y="0"/>
            <a:ext cx="7262813" cy="6768943"/>
          </a:xfrm>
          <a:prstGeom prst="rect">
            <a:avLst/>
          </a:prstGeom>
        </p:spPr>
      </p:pic>
      <p:sp>
        <p:nvSpPr>
          <p:cNvPr id="5" name="Flèche : pentagone 4">
            <a:extLst>
              <a:ext uri="{FF2B5EF4-FFF2-40B4-BE49-F238E27FC236}">
                <a16:creationId xmlns:a16="http://schemas.microsoft.com/office/drawing/2014/main" xmlns="" id="{D781CF34-0219-7FCE-7926-7F1F65BC60BA}"/>
              </a:ext>
            </a:extLst>
          </p:cNvPr>
          <p:cNvSpPr/>
          <p:nvPr/>
        </p:nvSpPr>
        <p:spPr>
          <a:xfrm>
            <a:off x="555610" y="2875446"/>
            <a:ext cx="3467100" cy="1148315"/>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CLIMATOSCEPTICIME</a:t>
            </a:r>
          </a:p>
        </p:txBody>
      </p:sp>
      <p:sp>
        <p:nvSpPr>
          <p:cNvPr id="6" name="Flèche : pentagone 5">
            <a:extLst>
              <a:ext uri="{FF2B5EF4-FFF2-40B4-BE49-F238E27FC236}">
                <a16:creationId xmlns:a16="http://schemas.microsoft.com/office/drawing/2014/main" xmlns="" id="{4C3147A3-EE5B-6BCE-FD4D-FD4FDAE31B36}"/>
              </a:ext>
            </a:extLst>
          </p:cNvPr>
          <p:cNvSpPr/>
          <p:nvPr/>
        </p:nvSpPr>
        <p:spPr>
          <a:xfrm>
            <a:off x="555610" y="4242835"/>
            <a:ext cx="3467100" cy="1148315"/>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dirty="0"/>
              <a:t>SAVOIR, OPINION OU CROYANCE ?</a:t>
            </a:r>
          </a:p>
        </p:txBody>
      </p:sp>
      <p:sp>
        <p:nvSpPr>
          <p:cNvPr id="7" name="Flèche : pentagone 6">
            <a:extLst>
              <a:ext uri="{FF2B5EF4-FFF2-40B4-BE49-F238E27FC236}">
                <a16:creationId xmlns:a16="http://schemas.microsoft.com/office/drawing/2014/main" xmlns="" id="{BD0FC45E-7863-3198-58B1-B49EBF3CDC10}"/>
              </a:ext>
            </a:extLst>
          </p:cNvPr>
          <p:cNvSpPr/>
          <p:nvPr/>
        </p:nvSpPr>
        <p:spPr>
          <a:xfrm>
            <a:off x="555610" y="5602982"/>
            <a:ext cx="3467100" cy="1148315"/>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800" cap="all" dirty="0"/>
              <a:t>Variabilité et limites des modèles en sciences</a:t>
            </a:r>
            <a:endParaRPr lang="fr-FR" cap="all" dirty="0"/>
          </a:p>
        </p:txBody>
      </p:sp>
    </p:spTree>
    <p:extLst>
      <p:ext uri="{BB962C8B-B14F-4D97-AF65-F5344CB8AC3E}">
        <p14:creationId xmlns:p14="http://schemas.microsoft.com/office/powerpoint/2010/main" xmlns="" val="902698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9A6A03-0E69-E0F4-3039-27122FDEB727}"/>
              </a:ext>
            </a:extLst>
          </p:cNvPr>
          <p:cNvSpPr>
            <a:spLocks noGrp="1"/>
          </p:cNvSpPr>
          <p:nvPr>
            <p:ph type="title"/>
          </p:nvPr>
        </p:nvSpPr>
        <p:spPr/>
        <p:txBody>
          <a:bodyPr/>
          <a:lstStyle/>
          <a:p>
            <a:r>
              <a:rPr lang="fr-FR" dirty="0">
                <a:solidFill>
                  <a:schemeClr val="accent1"/>
                </a:solidFill>
              </a:rPr>
              <a:t>Développer des attitudes et disposition d’esprit.</a:t>
            </a:r>
          </a:p>
        </p:txBody>
      </p:sp>
      <p:pic>
        <p:nvPicPr>
          <p:cNvPr id="5" name="Espace réservé du contenu 4">
            <a:extLst>
              <a:ext uri="{FF2B5EF4-FFF2-40B4-BE49-F238E27FC236}">
                <a16:creationId xmlns:a16="http://schemas.microsoft.com/office/drawing/2014/main" xmlns="" id="{029DBA65-FF61-22A5-1AC9-B7053704589F}"/>
              </a:ext>
            </a:extLst>
          </p:cNvPr>
          <p:cNvPicPr>
            <a:picLocks noGrp="1" noChangeAspect="1"/>
          </p:cNvPicPr>
          <p:nvPr>
            <p:ph idx="1"/>
          </p:nvPr>
        </p:nvPicPr>
        <p:blipFill>
          <a:blip r:embed="rId2" cstate="print"/>
          <a:stretch>
            <a:fillRect/>
          </a:stretch>
        </p:blipFill>
        <p:spPr>
          <a:xfrm>
            <a:off x="1543030" y="2171700"/>
            <a:ext cx="8350805" cy="3732976"/>
          </a:xfrm>
        </p:spPr>
      </p:pic>
    </p:spTree>
    <p:extLst>
      <p:ext uri="{BB962C8B-B14F-4D97-AF65-F5344CB8AC3E}">
        <p14:creationId xmlns:p14="http://schemas.microsoft.com/office/powerpoint/2010/main" xmlns="" val="237927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88BCA099-1729-D8F0-2737-62BD87C18397}"/>
              </a:ext>
            </a:extLst>
          </p:cNvPr>
          <p:cNvPicPr>
            <a:picLocks noChangeAspect="1"/>
          </p:cNvPicPr>
          <p:nvPr/>
        </p:nvPicPr>
        <p:blipFill>
          <a:blip r:embed="rId2" cstate="print"/>
          <a:stretch>
            <a:fillRect/>
          </a:stretch>
        </p:blipFill>
        <p:spPr>
          <a:xfrm>
            <a:off x="5290649" y="884554"/>
            <a:ext cx="5390222" cy="5367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a:extLst>
              <a:ext uri="{FF2B5EF4-FFF2-40B4-BE49-F238E27FC236}">
                <a16:creationId xmlns:a16="http://schemas.microsoft.com/office/drawing/2014/main" xmlns="" id="{50FAB37C-3935-F4F9-DABA-F50B986FB58E}"/>
              </a:ext>
            </a:extLst>
          </p:cNvPr>
          <p:cNvSpPr/>
          <p:nvPr/>
        </p:nvSpPr>
        <p:spPr>
          <a:xfrm>
            <a:off x="812800" y="1097280"/>
            <a:ext cx="4338320" cy="2072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Quelques questions en lien avec le programmes de  TES.</a:t>
            </a:r>
          </a:p>
        </p:txBody>
      </p:sp>
      <p:sp>
        <p:nvSpPr>
          <p:cNvPr id="2" name="Rectangle 1">
            <a:extLst>
              <a:ext uri="{FF2B5EF4-FFF2-40B4-BE49-F238E27FC236}">
                <a16:creationId xmlns:a16="http://schemas.microsoft.com/office/drawing/2014/main" xmlns="" id="{7B160881-AB58-B48E-DBAB-6522FD264E05}"/>
              </a:ext>
            </a:extLst>
          </p:cNvPr>
          <p:cNvSpPr/>
          <p:nvPr/>
        </p:nvSpPr>
        <p:spPr>
          <a:xfrm>
            <a:off x="812799" y="3427881"/>
            <a:ext cx="4338319" cy="1696720"/>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t>Science en construction</a:t>
            </a:r>
          </a:p>
        </p:txBody>
      </p:sp>
    </p:spTree>
    <p:extLst>
      <p:ext uri="{BB962C8B-B14F-4D97-AF65-F5344CB8AC3E}">
        <p14:creationId xmlns:p14="http://schemas.microsoft.com/office/powerpoint/2010/main" xmlns="" val="3621126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erie">
  <a:themeElements>
    <a:clrScheme name="Rouge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lerie">
      <a:majorFont>
        <a:latin typeface="Century Gothic"/>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E050AC27-895F-4B90-991D-A6818FC89AB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732</TotalTime>
  <Words>1156</Words>
  <Application>Microsoft Office PowerPoint</Application>
  <PresentationFormat>Personnalisé</PresentationFormat>
  <Paragraphs>132</Paragraphs>
  <Slides>26</Slides>
  <Notes>3</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Galerie</vt:lpstr>
      <vt:lpstr>Pourquoi l’enseignement scientifique en terminale ?</vt:lpstr>
      <vt:lpstr>Diapositive 2</vt:lpstr>
      <vt:lpstr>Diapositive 3</vt:lpstr>
      <vt:lpstr> Et moi dans tout ça?    </vt:lpstr>
      <vt:lpstr>Diapositive 5</vt:lpstr>
      <vt:lpstr>Diapositive 6</vt:lpstr>
      <vt:lpstr>Un accès aux savoirs pour exercer son esprit critique !</vt:lpstr>
      <vt:lpstr>Développer des attitudes et disposition d’esprit.</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La démarche scientifique</vt:lpstr>
      <vt:lpstr>1. La nature du savoir scientifique et son élaboration :</vt:lpstr>
      <vt:lpstr>2. Les pratiques scientifiques (ou des scientifiques)</vt:lpstr>
      <vt:lpstr>3. Les effets de la science sur les sociétés et le monde</vt:lpstr>
      <vt:lpstr>Diapositive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Pourquoi l’enseignement scientifique en terminale ?</dc:title>
  <dc:creator>sophie.boutin-puech</dc:creator>
  <cp:lastModifiedBy>sboutinp</cp:lastModifiedBy>
  <cp:revision>21</cp:revision>
  <dcterms:created xsi:type="dcterms:W3CDTF">2023-07-26T08:35:44Z</dcterms:created>
  <dcterms:modified xsi:type="dcterms:W3CDTF">2023-09-19T14:06:37Z</dcterms:modified>
</cp:coreProperties>
</file>