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3" r:id="rId15"/>
    <p:sldId id="274" r:id="rId16"/>
    <p:sldId id="275" r:id="rId17"/>
    <p:sldId id="278" r:id="rId18"/>
    <p:sldId id="279" r:id="rId19"/>
    <p:sldId id="280" r:id="rId20"/>
    <p:sldId id="281" r:id="rId21"/>
    <p:sldId id="283" r:id="rId22"/>
  </p:sldIdLst>
  <p:sldSz cx="12192000" cy="6858000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723A"/>
    <a:srgbClr val="E2E286"/>
    <a:srgbClr val="808000"/>
    <a:srgbClr val="6E7834"/>
    <a:srgbClr val="767336"/>
    <a:srgbClr val="D89316"/>
    <a:srgbClr val="F0C270"/>
    <a:srgbClr val="FFCC00"/>
    <a:srgbClr val="CCFF33"/>
    <a:srgbClr val="97A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6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5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6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4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1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77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image" Target="../media/image1.jpeg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image" Target="../media/image2.png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" y="407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323" y="139649"/>
            <a:ext cx="110428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solidFill>
                  <a:srgbClr val="66723A"/>
                </a:solidFill>
              </a:rPr>
              <a:t>    СВОЯ ИГРА </a:t>
            </a:r>
            <a:r>
              <a:rPr lang="ru-RU" sz="3600" b="1" dirty="0" smtClean="0">
                <a:solidFill>
                  <a:schemeClr val="bg1"/>
                </a:solidFill>
              </a:rPr>
              <a:t>«Искусство маскировки и камуфляжа»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2938" y="1188326"/>
            <a:ext cx="3755572" cy="849086"/>
          </a:xfrm>
          <a:prstGeom prst="roundRect">
            <a:avLst/>
          </a:prstGeom>
          <a:solidFill>
            <a:srgbClr val="97A301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БИОЛОГИЯ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2938" y="2135381"/>
            <a:ext cx="3755572" cy="849086"/>
          </a:xfrm>
          <a:prstGeom prst="roundRect">
            <a:avLst/>
          </a:prstGeom>
          <a:solidFill>
            <a:srgbClr val="97A301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ОБЖ</a:t>
            </a:r>
            <a:endParaRPr lang="ru-RU" sz="4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2938" y="3086737"/>
            <a:ext cx="3755572" cy="849086"/>
          </a:xfrm>
          <a:prstGeom prst="roundRect">
            <a:avLst/>
          </a:prstGeom>
          <a:solidFill>
            <a:srgbClr val="97A301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ХИМИЯ</a:t>
            </a:r>
            <a:endParaRPr lang="ru-RU" sz="4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2938" y="4061544"/>
            <a:ext cx="3755572" cy="849086"/>
          </a:xfrm>
          <a:prstGeom prst="roundRect">
            <a:avLst/>
          </a:prstGeom>
          <a:solidFill>
            <a:srgbClr val="97A301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ФИЗИКА</a:t>
            </a:r>
            <a:endParaRPr lang="ru-RU" sz="3600" b="1" dirty="0"/>
          </a:p>
        </p:txBody>
      </p:sp>
      <p:sp>
        <p:nvSpPr>
          <p:cNvPr id="12" name="Скругленный прямоугольник 11">
            <a:hlinkClick r:id="rId4" action="ppaction://hlinksldjump"/>
          </p:cNvPr>
          <p:cNvSpPr/>
          <p:nvPr/>
        </p:nvSpPr>
        <p:spPr>
          <a:xfrm>
            <a:off x="4953644" y="120351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>
            <a:off x="6092548" y="120351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7270089" y="120351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8460509" y="1190633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9612292" y="1190633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20" name="Скругленный прямоугольник 19">
            <a:hlinkClick r:id="rId9" action="ppaction://hlinksldjump"/>
          </p:cNvPr>
          <p:cNvSpPr/>
          <p:nvPr/>
        </p:nvSpPr>
        <p:spPr>
          <a:xfrm>
            <a:off x="4939356" y="2147185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1" name="Скругленный прямоугольник 20">
            <a:hlinkClick r:id="rId10" action="ppaction://hlinksldjump"/>
          </p:cNvPr>
          <p:cNvSpPr/>
          <p:nvPr/>
        </p:nvSpPr>
        <p:spPr>
          <a:xfrm>
            <a:off x="6091139" y="2147185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2" name="Скругленный прямоугольник 21">
            <a:hlinkClick r:id="rId11" action="ppaction://hlinksldjump"/>
          </p:cNvPr>
          <p:cNvSpPr/>
          <p:nvPr/>
        </p:nvSpPr>
        <p:spPr>
          <a:xfrm>
            <a:off x="7268680" y="2147185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23" name="Скругленный прямоугольник 22">
            <a:hlinkClick r:id="rId12" action="ppaction://hlinksldjump"/>
          </p:cNvPr>
          <p:cNvSpPr/>
          <p:nvPr/>
        </p:nvSpPr>
        <p:spPr>
          <a:xfrm>
            <a:off x="8446221" y="2147185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24" name="Скругленный прямоугольник 23">
            <a:hlinkClick r:id="rId13" action="ppaction://hlinksldjump"/>
          </p:cNvPr>
          <p:cNvSpPr/>
          <p:nvPr/>
        </p:nvSpPr>
        <p:spPr>
          <a:xfrm>
            <a:off x="9598004" y="2134306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27" name="Скругленный прямоугольник 26">
            <a:hlinkClick r:id="rId14" action="ppaction://hlinksldjump"/>
          </p:cNvPr>
          <p:cNvSpPr/>
          <p:nvPr/>
        </p:nvSpPr>
        <p:spPr>
          <a:xfrm>
            <a:off x="4926477" y="3098541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8" name="Скругленный прямоугольник 27">
            <a:hlinkClick r:id="rId15" action="ppaction://hlinksldjump"/>
          </p:cNvPr>
          <p:cNvSpPr/>
          <p:nvPr/>
        </p:nvSpPr>
        <p:spPr>
          <a:xfrm>
            <a:off x="6091139" y="3098541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9" name="Скругленный прямоугольник 28">
            <a:hlinkClick r:id="rId16" action="ppaction://hlinksldjump"/>
          </p:cNvPr>
          <p:cNvSpPr/>
          <p:nvPr/>
        </p:nvSpPr>
        <p:spPr>
          <a:xfrm>
            <a:off x="7268680" y="3098541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0" name="Скругленный прямоугольник 29">
            <a:hlinkClick r:id="rId17" action="ppaction://hlinksldjump"/>
          </p:cNvPr>
          <p:cNvSpPr/>
          <p:nvPr/>
        </p:nvSpPr>
        <p:spPr>
          <a:xfrm>
            <a:off x="8433342" y="3096234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1" name="Скругленный прямоугольник 30">
            <a:hlinkClick r:id="rId18" action="ppaction://hlinksldjump"/>
          </p:cNvPr>
          <p:cNvSpPr/>
          <p:nvPr/>
        </p:nvSpPr>
        <p:spPr>
          <a:xfrm>
            <a:off x="9585125" y="3083355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34" name="Скругленный прямоугольник 33">
            <a:hlinkClick r:id="rId19" action="ppaction://hlinksldjump"/>
          </p:cNvPr>
          <p:cNvSpPr/>
          <p:nvPr/>
        </p:nvSpPr>
        <p:spPr>
          <a:xfrm>
            <a:off x="4926477" y="405816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35" name="Скругленный прямоугольник 34">
            <a:hlinkClick r:id="rId20" action="ppaction://hlinksldjump"/>
          </p:cNvPr>
          <p:cNvSpPr/>
          <p:nvPr/>
        </p:nvSpPr>
        <p:spPr>
          <a:xfrm>
            <a:off x="6091139" y="405816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36" name="Скругленный прямоугольник 35">
            <a:hlinkClick r:id="rId21" action="ppaction://hlinksldjump"/>
          </p:cNvPr>
          <p:cNvSpPr/>
          <p:nvPr/>
        </p:nvSpPr>
        <p:spPr>
          <a:xfrm>
            <a:off x="7268680" y="405816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7" name="Скругленный прямоугольник 36">
            <a:hlinkClick r:id="rId22" action="ppaction://hlinksldjump"/>
          </p:cNvPr>
          <p:cNvSpPr/>
          <p:nvPr/>
        </p:nvSpPr>
        <p:spPr>
          <a:xfrm>
            <a:off x="8433342" y="4058162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8" name="Скругленный прямоугольник 37">
            <a:hlinkClick r:id="rId23" action="ppaction://hlinksldjump"/>
          </p:cNvPr>
          <p:cNvSpPr/>
          <p:nvPr/>
        </p:nvSpPr>
        <p:spPr>
          <a:xfrm>
            <a:off x="9585125" y="4045283"/>
            <a:ext cx="870858" cy="859971"/>
          </a:xfrm>
          <a:prstGeom prst="roundRect">
            <a:avLst/>
          </a:prstGeom>
          <a:solidFill>
            <a:srgbClr val="6E7834"/>
          </a:solidFill>
          <a:ln>
            <a:solidFill>
              <a:srgbClr val="667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928926" y="5178638"/>
            <a:ext cx="1736597" cy="633336"/>
          </a:xfrm>
          <a:prstGeom prst="rect">
            <a:avLst/>
          </a:prstGeom>
          <a:solidFill>
            <a:srgbClr val="667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КОМАНДА1</a:t>
            </a:r>
            <a:endParaRPr lang="ru-RU" sz="2400" dirty="0"/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04000" y="5996484"/>
            <a:ext cx="760782" cy="712607"/>
          </a:xfrm>
          <a:prstGeom prst="ellipse">
            <a:avLst/>
          </a:prstGeom>
          <a:solidFill>
            <a:srgbClr val="D89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866583" y="5172837"/>
            <a:ext cx="1736597" cy="633336"/>
          </a:xfrm>
          <a:prstGeom prst="rect">
            <a:avLst/>
          </a:prstGeom>
          <a:solidFill>
            <a:srgbClr val="667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240000" y="6009363"/>
            <a:ext cx="760782" cy="712607"/>
          </a:xfrm>
          <a:prstGeom prst="ellipse">
            <a:avLst/>
          </a:prstGeom>
          <a:solidFill>
            <a:srgbClr val="D89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799145" y="5175673"/>
            <a:ext cx="1736597" cy="633336"/>
          </a:xfrm>
          <a:prstGeom prst="rect">
            <a:avLst/>
          </a:prstGeom>
          <a:solidFill>
            <a:srgbClr val="667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256000" y="6009363"/>
            <a:ext cx="760782" cy="712607"/>
          </a:xfrm>
          <a:prstGeom prst="ellipse">
            <a:avLst/>
          </a:prstGeom>
          <a:solidFill>
            <a:srgbClr val="D89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746301" y="5188552"/>
            <a:ext cx="1736597" cy="633336"/>
          </a:xfrm>
          <a:prstGeom prst="rect">
            <a:avLst/>
          </a:prstGeom>
          <a:solidFill>
            <a:srgbClr val="667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236000" y="6009363"/>
            <a:ext cx="760782" cy="712607"/>
          </a:xfrm>
          <a:prstGeom prst="ellipse">
            <a:avLst/>
          </a:prstGeom>
          <a:solidFill>
            <a:srgbClr val="D89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711766" y="5188552"/>
            <a:ext cx="1736597" cy="633336"/>
          </a:xfrm>
          <a:prstGeom prst="rect">
            <a:avLst/>
          </a:prstGeom>
          <a:solidFill>
            <a:srgbClr val="667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КОМАНДА5</a:t>
            </a:r>
            <a:endParaRPr lang="ru-RU" sz="2400" dirty="0"/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202" name="Овал 20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203" name="Овал 20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204" name="Овал 20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205" name="Овал 204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206" name="Овал 205"/>
          <p:cNvSpPr/>
          <p:nvPr/>
        </p:nvSpPr>
        <p:spPr>
          <a:xfrm>
            <a:off x="9146862" y="6009362"/>
            <a:ext cx="760782" cy="712607"/>
          </a:xfrm>
          <a:prstGeom prst="ellipse">
            <a:avLst/>
          </a:prstGeom>
          <a:solidFill>
            <a:srgbClr val="D89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pic>
        <p:nvPicPr>
          <p:cNvPr id="165" name="Рисунок 16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delay="indefinite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delay="indefinite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1985" y="5514032"/>
            <a:ext cx="872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Рубеж постановки аэрозольной завесы с указанием подразделения, осуществляющего постановку аэрозольной завесы, времени и даты </a:t>
            </a:r>
            <a:r>
              <a:rPr lang="ru-RU" sz="2400" dirty="0" smtClean="0"/>
              <a:t>постановки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1810" y="1442432"/>
            <a:ext cx="5622564" cy="3680657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66723A"/>
                </a:solidFill>
              </a:rPr>
              <a:t>Данный условный знак относится к определенному способу маскировки, содержит информацию о подразделении, времени и даты постановки. В каком случае его используют?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34" y="1442432"/>
            <a:ext cx="4089647" cy="368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1378" y="5514032"/>
            <a:ext cx="868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Данный </a:t>
            </a:r>
            <a:r>
              <a:rPr lang="ru-RU" sz="2400" dirty="0"/>
              <a:t>прибор называется  </a:t>
            </a:r>
            <a:r>
              <a:rPr lang="ru-RU" sz="2400" b="1" dirty="0"/>
              <a:t>радиолокационным отражателем</a:t>
            </a:r>
            <a:r>
              <a:rPr lang="ru-RU" sz="2400" dirty="0"/>
              <a:t>, предназначен для имитации нахождения техники или искажения характерных признаков </a:t>
            </a:r>
            <a:r>
              <a:rPr lang="ru-RU" sz="2400" dirty="0" smtClean="0"/>
              <a:t>объектов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1" name="Рисунок 10" descr="https://avatars.mds.yandex.net/i?id=6f49b5a3f47a4f889b2bbe0591b1f076b49b7d7d-5455692-images-thumbs&amp;n=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65" y="1519705"/>
            <a:ext cx="5062269" cy="360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30072" y="1519705"/>
            <a:ext cx="5104235" cy="3606085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srgbClr val="66723A"/>
                </a:solidFill>
              </a:rPr>
              <a:t>Что это такое? Для чего данный прибор используют военные в маскировке?</a:t>
            </a:r>
          </a:p>
        </p:txBody>
      </p:sp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891241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1985" y="590132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Противогаз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7565" y="1110689"/>
            <a:ext cx="6104586" cy="4790633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66723A"/>
                </a:solidFill>
              </a:rPr>
              <a:t>В 1915 году известный русский ученый-химик Н. Д. Зелинский предложил использовать для очищения отравленного воздуха изобретённый им активированный древесный уголь, в котором (за счёт специальной обработки) создавалось большое количество пор. Технологом завода «Треугольник» М. И. </a:t>
            </a:r>
            <a:r>
              <a:rPr lang="ru-RU" sz="2400" dirty="0" err="1">
                <a:solidFill>
                  <a:srgbClr val="66723A"/>
                </a:solidFill>
              </a:rPr>
              <a:t>Куммантом</a:t>
            </a:r>
            <a:r>
              <a:rPr lang="ru-RU" sz="2400" dirty="0">
                <a:solidFill>
                  <a:srgbClr val="66723A"/>
                </a:solidFill>
              </a:rPr>
              <a:t> была разработана резиновая маска, защищающая лицо от действия отравляющих веществ. Именно это устройство, состоящее из резиновой маски и фильтрующей коробки, и получило название </a:t>
            </a:r>
            <a:r>
              <a:rPr lang="ru-RU" sz="2400" dirty="0" smtClean="0">
                <a:solidFill>
                  <a:srgbClr val="66723A"/>
                </a:solidFill>
              </a:rPr>
              <a:t>.</a:t>
            </a:r>
            <a:endParaRPr lang="ru-RU" sz="2400" dirty="0">
              <a:solidFill>
                <a:srgbClr val="66723A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85244" y="1433534"/>
            <a:ext cx="5008696" cy="3977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489365" y="2625503"/>
            <a:ext cx="3755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66723A"/>
                </a:solidFill>
              </a:rPr>
              <a:t>ФОТО</a:t>
            </a:r>
            <a:endParaRPr lang="ru-RU" sz="8800" b="1" dirty="0">
              <a:solidFill>
                <a:srgbClr val="66723A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44" y="1433534"/>
            <a:ext cx="5022071" cy="39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107" y="1314269"/>
            <a:ext cx="5802560" cy="4215924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808000"/>
              </a:solidFill>
            </a:endParaRPr>
          </a:p>
          <a:p>
            <a:pPr algn="ctr"/>
            <a:r>
              <a:rPr lang="ru-RU" sz="2800" dirty="0" smtClean="0">
                <a:solidFill>
                  <a:srgbClr val="66723A"/>
                </a:solidFill>
              </a:rPr>
              <a:t>В </a:t>
            </a:r>
            <a:r>
              <a:rPr lang="ru-RU" sz="2800" dirty="0">
                <a:solidFill>
                  <a:srgbClr val="66723A"/>
                </a:solidFill>
              </a:rPr>
              <a:t>1943 году при форсировании Днепра войсками была создана дымовая завеса, протяжённость которой составила около 30 километров, а первое применение дыма русской армией, как средства дезориентации врага, состоялось ещё в Первую мировую войну</a:t>
            </a:r>
            <a:r>
              <a:rPr lang="ru-RU" sz="2800" dirty="0" smtClean="0">
                <a:solidFill>
                  <a:srgbClr val="66723A"/>
                </a:solidFill>
              </a:rPr>
              <a:t>. </a:t>
            </a:r>
            <a:r>
              <a:rPr lang="ru-RU" sz="2800" dirty="0">
                <a:solidFill>
                  <a:srgbClr val="66723A"/>
                </a:solidFill>
              </a:rPr>
              <a:t>Какое вещество было в основе дымовой завесы?</a:t>
            </a:r>
          </a:p>
          <a:p>
            <a:pPr lvl="0" algn="ctr"/>
            <a:endParaRPr lang="ru-RU" sz="2800" dirty="0">
              <a:solidFill>
                <a:srgbClr val="8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5244" y="570703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Белый фосфор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25" y="1314269"/>
            <a:ext cx="5038591" cy="421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56" y="1568459"/>
            <a:ext cx="5484443" cy="3707544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723A"/>
                </a:solidFill>
              </a:rPr>
              <a:t>Вещества, которые относительно легко могут быть введены в воздух в виде мельчайших твердых или жидких частиц образуют вместе с воздухом облако дыма или тумана называются </a:t>
            </a:r>
            <a:r>
              <a:rPr lang="ru-RU" sz="2400" dirty="0" err="1">
                <a:solidFill>
                  <a:srgbClr val="66723A"/>
                </a:solidFill>
              </a:rPr>
              <a:t>аэрозолеобразующими</a:t>
            </a:r>
            <a:r>
              <a:rPr lang="ru-RU" sz="2400" dirty="0">
                <a:solidFill>
                  <a:srgbClr val="66723A"/>
                </a:solidFill>
              </a:rPr>
              <a:t> веществами. Среди них вещества, образующие дым из продуктов, выделяемых в ходе термического процесса. Приведите пример такого вещества.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rgbClr val="6672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5285" y="5575588"/>
            <a:ext cx="8065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Металлохлоридная</a:t>
            </a:r>
            <a:r>
              <a:rPr lang="ru-RU" sz="3200" dirty="0" smtClean="0"/>
              <a:t> </a:t>
            </a:r>
            <a:r>
              <a:rPr lang="ru-RU" sz="3200" dirty="0"/>
              <a:t>смесь </a:t>
            </a:r>
            <a:endParaRPr lang="ru-RU" sz="3200" dirty="0" smtClean="0"/>
          </a:p>
          <a:p>
            <a:r>
              <a:rPr lang="ru-RU" sz="3200" dirty="0" smtClean="0"/>
              <a:t>(</a:t>
            </a:r>
            <a:r>
              <a:rPr lang="ru-RU" sz="3200" dirty="0" err="1" smtClean="0"/>
              <a:t>гекахлорэтан</a:t>
            </a:r>
            <a:r>
              <a:rPr lang="ru-RU" sz="3200" dirty="0" smtClean="0"/>
              <a:t> </a:t>
            </a:r>
            <a:r>
              <a:rPr lang="ru-RU" sz="3200" dirty="0"/>
              <a:t>и окиси железа и алюминия)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88" y="1568458"/>
            <a:ext cx="5004225" cy="3707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3744" y="1110690"/>
            <a:ext cx="5622256" cy="4623082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66723A"/>
                </a:solidFill>
              </a:rPr>
              <a:t>Для защиты культурного наследия городов, крупных предприятий во время Второй мировой войны в небо поднимались аэростаты воздушного заграждения. Один баллон с мог подняться на высоту 4 км, два, соединенные вместе, поднимали прицепленный к ним трос на 6 км. Этот тонкий, совершенно невидимый ночью трос и представлял собой главную опасность для вражеской авиации. К верхней части троса подвешивали мину и устройство, которое при ударе самолета о стальную нить, автоматически перерезало ее. Освободившийся конец с миной подтягивала к себе обреченная машина; взрыв – и на землю сыпались обломки… Каким газом наполняли аэростаты?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82180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4626" y="582180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Водородом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90" y="1156184"/>
            <a:ext cx="5505450" cy="453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0072" y="1532587"/>
            <a:ext cx="5113905" cy="3618962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rgbClr val="66723A"/>
                </a:solidFill>
              </a:rPr>
              <a:t>Мы знаем, что существуют химические соединения - индикаторы, меняющие свой цвет в зависимости от среды.</a:t>
            </a:r>
          </a:p>
          <a:p>
            <a:pPr algn="ctr"/>
            <a:r>
              <a:rPr lang="ru-RU" sz="2800" dirty="0">
                <a:solidFill>
                  <a:srgbClr val="66723A"/>
                </a:solidFill>
              </a:rPr>
              <a:t>Назовите такой индикатор, который мы встречаем каждый день в повседневной жизни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106" y="5704909"/>
            <a:ext cx="630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Ч</a:t>
            </a:r>
            <a:r>
              <a:rPr lang="ru-RU" sz="3200" dirty="0" smtClean="0"/>
              <a:t>ай </a:t>
            </a:r>
            <a:r>
              <a:rPr lang="ru-RU" sz="3200" dirty="0"/>
              <a:t>(лук, краснокочанная капуста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32" y="1532587"/>
            <a:ext cx="5396248" cy="361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3409" y="1225046"/>
            <a:ext cx="5921237" cy="4394369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66723A"/>
                </a:solidFill>
              </a:rPr>
              <a:t>Английский астроном Уильям Гершель в 1800 году обнаружил существование невидимых лучей, «обладающих наибольшей нагревательной силой», расположенных за пределами видимого человеком спектра. Каким образом данные лучи используются в маскировке?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699" y="5707038"/>
            <a:ext cx="8817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Инфракрасное </a:t>
            </a:r>
            <a:r>
              <a:rPr lang="ru-RU" sz="2800" dirty="0"/>
              <a:t>излучение используется в </a:t>
            </a:r>
            <a:r>
              <a:rPr lang="ru-RU" sz="2800" dirty="0" err="1"/>
              <a:t>тепловизорах</a:t>
            </a:r>
            <a:r>
              <a:rPr lang="ru-RU" sz="2800" dirty="0"/>
              <a:t> для поиска нагретых </a:t>
            </a:r>
            <a:r>
              <a:rPr lang="ru-RU" sz="2800" dirty="0" smtClean="0"/>
              <a:t>объектов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https://topwar.ru/uploads/posts/2018-03/thumbs/1520181907_william_herschel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05" y="1174944"/>
            <a:ext cx="3118781" cy="444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"/>
            <a:ext cx="12192000" cy="69141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4837" y="1174943"/>
            <a:ext cx="5295202" cy="4416183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723A"/>
                </a:solidFill>
              </a:rPr>
              <a:t>Спрятать корабль в море сложная задача. Художник </a:t>
            </a:r>
            <a:r>
              <a:rPr lang="ru-RU" sz="2400" dirty="0" err="1">
                <a:solidFill>
                  <a:srgbClr val="66723A"/>
                </a:solidFill>
              </a:rPr>
              <a:t>Норман</a:t>
            </a:r>
            <a:r>
              <a:rPr lang="ru-RU" sz="2400" dirty="0">
                <a:solidFill>
                  <a:srgbClr val="66723A"/>
                </a:solidFill>
              </a:rPr>
              <a:t> </a:t>
            </a:r>
            <a:r>
              <a:rPr lang="ru-RU" sz="2400" dirty="0" err="1">
                <a:solidFill>
                  <a:srgbClr val="66723A"/>
                </a:solidFill>
              </a:rPr>
              <a:t>Уилкинсон</a:t>
            </a:r>
            <a:r>
              <a:rPr lang="ru-RU" sz="2400" dirty="0">
                <a:solidFill>
                  <a:srgbClr val="66723A"/>
                </a:solidFill>
              </a:rPr>
              <a:t> решил данную задачу с помощью особой покраски кораблей. Эффект ослепления достигался за счет нарисованных на корпусе широких черных и белых волнистых полос. Название направления в искусстве живописи, которое отражает данный рисунок, содержит одну из геометрических фигур. Какую?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82180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6683" y="5707038"/>
            <a:ext cx="8783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Куб,  Кубизм — это модернистское течение в искусстве, представители которого изображали предметный мир с помощью простых геометрических </a:t>
            </a:r>
            <a:r>
              <a:rPr lang="ru-RU" sz="2400" dirty="0" smtClean="0"/>
              <a:t>форм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86" y="1510297"/>
            <a:ext cx="5543654" cy="3880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5357" y="1403797"/>
            <a:ext cx="5583928" cy="3928057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66723A"/>
              </a:solidFill>
            </a:endParaRPr>
          </a:p>
          <a:p>
            <a:pPr algn="ctr"/>
            <a:r>
              <a:rPr lang="ru-RU" sz="2800" dirty="0" smtClean="0">
                <a:solidFill>
                  <a:srgbClr val="66723A"/>
                </a:solidFill>
              </a:rPr>
              <a:t>Во </a:t>
            </a:r>
            <a:r>
              <a:rPr lang="ru-RU" sz="2800" dirty="0">
                <a:solidFill>
                  <a:srgbClr val="66723A"/>
                </a:solidFill>
              </a:rPr>
              <a:t>время Великой отечественной войны в  СССР существовал 23-ий отряд специального назначения. Предположите, кого набирали в данный отряд, и какие функции они выполняли? </a:t>
            </a:r>
            <a:endParaRPr lang="ru-RU" sz="2800" dirty="0" smtClean="0">
              <a:solidFill>
                <a:srgbClr val="66723A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66723A"/>
                </a:solidFill>
              </a:rPr>
              <a:t>Пояснения. </a:t>
            </a:r>
            <a:r>
              <a:rPr lang="ru-RU" sz="2000" i="1" dirty="0" smtClean="0">
                <a:solidFill>
                  <a:srgbClr val="66723A"/>
                </a:solidFill>
              </a:rPr>
              <a:t>Их </a:t>
            </a:r>
            <a:r>
              <a:rPr lang="ru-RU" sz="2000" i="1" dirty="0">
                <a:solidFill>
                  <a:srgbClr val="66723A"/>
                </a:solidFill>
              </a:rPr>
              <a:t>задачей было создание имитации пребывания большого количества вооруженных сил, боевых единиц техники, а также маскировка городских строений </a:t>
            </a:r>
          </a:p>
          <a:p>
            <a:pPr algn="ctr"/>
            <a:endParaRPr lang="ru-RU" sz="2800" dirty="0">
              <a:ln>
                <a:solidFill>
                  <a:schemeClr val="bg1"/>
                </a:solidFill>
              </a:ln>
              <a:solidFill>
                <a:srgbClr val="6672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1985" y="5514032"/>
            <a:ext cx="8713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23-ий отряд специального назначения входили 1100 </a:t>
            </a:r>
            <a:r>
              <a:rPr lang="ru-RU" sz="2400" b="1" dirty="0"/>
              <a:t>художников, иллюстраторов, дизайнеров и звукооператоров из художественных </a:t>
            </a:r>
            <a:r>
              <a:rPr lang="ru-RU" sz="2400" b="1" dirty="0" smtClean="0"/>
              <a:t>школ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0748" y="1239956"/>
            <a:ext cx="4445133" cy="4091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34686" y="2312894"/>
            <a:ext cx="3755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66723A"/>
                </a:solidFill>
              </a:rPr>
              <a:t>ФОТО</a:t>
            </a:r>
            <a:endParaRPr lang="ru-RU" sz="8800" b="1" dirty="0">
              <a:solidFill>
                <a:srgbClr val="66723A"/>
              </a:solidFill>
            </a:endParaRPr>
          </a:p>
        </p:txBody>
      </p:sp>
      <p:pic>
        <p:nvPicPr>
          <p:cNvPr id="12" name="Рисунок 11" descr="Художник Студии Грекова за работой. Май 1945 года, Берлин. фотоснимок Валерия Всеволодовча Фаминског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48" y="1252670"/>
            <a:ext cx="4445133" cy="407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545" y="1726950"/>
            <a:ext cx="5240663" cy="3416320"/>
          </a:xfrm>
          <a:prstGeom prst="rect">
            <a:avLst/>
          </a:prstGeom>
          <a:solidFill>
            <a:srgbClr val="E2E2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E7834"/>
                </a:solidFill>
              </a:rPr>
              <a:t>Найди </a:t>
            </a:r>
            <a:r>
              <a:rPr lang="ru-RU" sz="2400" b="1" dirty="0">
                <a:solidFill>
                  <a:srgbClr val="6E7834"/>
                </a:solidFill>
              </a:rPr>
              <a:t>меня! </a:t>
            </a:r>
            <a:endParaRPr lang="ru-RU" sz="2400" b="1" dirty="0" smtClean="0">
              <a:solidFill>
                <a:srgbClr val="6E7834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6723A"/>
                </a:solidFill>
              </a:rPr>
              <a:t>Это</a:t>
            </a:r>
            <a:r>
              <a:rPr lang="ru-RU" sz="2400" b="1" dirty="0" smtClean="0">
                <a:solidFill>
                  <a:srgbClr val="6E7834"/>
                </a:solidFill>
              </a:rPr>
              <a:t> </a:t>
            </a:r>
            <a:r>
              <a:rPr lang="ru-RU" sz="2400" b="1" dirty="0">
                <a:solidFill>
                  <a:srgbClr val="6E7834"/>
                </a:solidFill>
              </a:rPr>
              <a:t>животное обитает в тропических и субтропических лесах Восточной Африки. Голова светло-серая с темной продольной отметиной на темени, черными пятнами в задних углах. На спине – геометрический узор. Какое животное изображено на </a:t>
            </a:r>
            <a:r>
              <a:rPr lang="ru-RU" sz="2400" b="1" dirty="0" smtClean="0">
                <a:solidFill>
                  <a:srgbClr val="6E7834"/>
                </a:solidFill>
              </a:rPr>
              <a:t>картинке?</a:t>
            </a:r>
            <a:endParaRPr lang="ru-RU" sz="2400" b="1" dirty="0">
              <a:solidFill>
                <a:srgbClr val="6E783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810071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0200" y="5808501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Габонская гадюка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17" y="1590338"/>
            <a:ext cx="5785323" cy="368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9742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4060" y="1326524"/>
            <a:ext cx="5649315" cy="4380514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66723A"/>
              </a:solidFill>
            </a:endParaRPr>
          </a:p>
          <a:p>
            <a:pPr algn="ctr"/>
            <a:r>
              <a:rPr lang="ru-RU" sz="2800" dirty="0" smtClean="0">
                <a:solidFill>
                  <a:srgbClr val="66723A"/>
                </a:solidFill>
              </a:rPr>
              <a:t>Опыт </a:t>
            </a:r>
            <a:r>
              <a:rPr lang="ru-RU" sz="2800" dirty="0">
                <a:solidFill>
                  <a:srgbClr val="66723A"/>
                </a:solidFill>
              </a:rPr>
              <a:t>двух антитеррористических кампаний в Чечне выявил один серьезный недостаток штатных маскхалатов. В лесистой местности белый силуэт очень заметен на фоне темных деревьев даже с большого расстояния</a:t>
            </a:r>
            <a:r>
              <a:rPr lang="ru-RU" sz="2800" dirty="0" smtClean="0">
                <a:solidFill>
                  <a:srgbClr val="66723A"/>
                </a:solidFill>
              </a:rPr>
              <a:t>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6723A"/>
                </a:solidFill>
              </a:rPr>
              <a:t>Как  солдатская смекалка помогла решить и эту проблему?</a:t>
            </a:r>
          </a:p>
          <a:p>
            <a:pPr algn="ctr"/>
            <a:endParaRPr lang="ru-RU" sz="2800" dirty="0">
              <a:solidFill>
                <a:srgbClr val="6672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958" y="597604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257" y="5852934"/>
            <a:ext cx="8573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Создание «комбинированной одежды», состоящей из белых штанов от маскхалата, и пятнистых зеленых </a:t>
            </a:r>
            <a:r>
              <a:rPr lang="ru-RU" sz="2400" dirty="0" smtClean="0"/>
              <a:t>бушлатах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4839" y="1470833"/>
            <a:ext cx="4445133" cy="3577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79695" y="2544714"/>
            <a:ext cx="3755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66723A"/>
                </a:solidFill>
              </a:rPr>
              <a:t>ФОТО</a:t>
            </a:r>
            <a:endParaRPr lang="ru-RU" sz="8800" b="1" dirty="0">
              <a:solidFill>
                <a:srgbClr val="66723A"/>
              </a:solidFill>
            </a:endParaRPr>
          </a:p>
        </p:txBody>
      </p:sp>
      <p:pic>
        <p:nvPicPr>
          <p:cNvPr id="12" name="Рисунок 11" descr="https://avatars.mds.yandex.net/i?id=b8aeb3b72102fea8a89b25d852ae23e3ab8f8f76-9181121-images-thumbs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35" y="1513698"/>
            <a:ext cx="4445133" cy="368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"/>
            <a:ext cx="12192000" cy="69141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5271" y="1083957"/>
            <a:ext cx="6164469" cy="4623082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66723A"/>
                </a:solidFill>
              </a:rPr>
              <a:t>Размеры боевой техники  и ее форма не позволяют спрятать ее надежно зимой. Основным средством маскировки техники зимой является белая окраска, но быстро перекрасить технику в условиях боевой задачи сложно.  Каким образом белорусские танкисты, поднятые по тревоге на учениях, смогли за полчаса «выкрасить» свои машины?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2592" y="5707038"/>
            <a:ext cx="875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феврале 2017 года танкисты вымочили старые газеты в воде и облепили броню. На морозе бумага пристала к металлу </a:t>
            </a:r>
            <a:r>
              <a:rPr lang="ru-RU" sz="2400" dirty="0" smtClean="0"/>
              <a:t>намертво.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98" y="1419657"/>
            <a:ext cx="4903743" cy="395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059" y="1038967"/>
            <a:ext cx="5811677" cy="4524315"/>
          </a:xfrm>
          <a:prstGeom prst="rect">
            <a:avLst/>
          </a:prstGeom>
          <a:solidFill>
            <a:srgbClr val="E2E28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rgbClr val="66723A"/>
                </a:solidFill>
              </a:rPr>
              <a:t>Окраска </a:t>
            </a:r>
            <a:r>
              <a:rPr lang="ru-RU" sz="2400" dirty="0">
                <a:solidFill>
                  <a:srgbClr val="66723A"/>
                </a:solidFill>
              </a:rPr>
              <a:t>зебры — это уникальный пример приспособленности и адаптивного камуфляжа, который помогает ей выживать в дикой природе. Представьте, что вы разрабатываете новый вид военной формы. Вам необходимо придумать максимально эффективный камуфляж, который позволит солдатам лучше сливаться с окружающей средой. Какие особенности окраски зебры вы бы использовали при разработке такого камуфляжа и почему? </a:t>
            </a:r>
            <a:endParaRPr lang="ru-RU" sz="2400" b="1" dirty="0">
              <a:solidFill>
                <a:srgbClr val="6672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0882" y="5618585"/>
            <a:ext cx="8853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Полосатый </a:t>
            </a:r>
            <a:r>
              <a:rPr lang="ru-RU" sz="2000" b="1" dirty="0"/>
              <a:t>узор. </a:t>
            </a:r>
            <a:r>
              <a:rPr lang="ru-RU" sz="2000" dirty="0"/>
              <a:t>Полосы разных цветов и направлений создают </a:t>
            </a:r>
            <a:r>
              <a:rPr lang="ru-RU" sz="2000" b="1" dirty="0"/>
              <a:t>оптическую иллюзию</a:t>
            </a:r>
            <a:r>
              <a:rPr lang="ru-RU" sz="2000" dirty="0"/>
              <a:t>, размывая контуры и затрудняя распознавание объекта. Это особенно полезно в условиях сложного рельефа или в лесистой местности. 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pic>
        <p:nvPicPr>
          <p:cNvPr id="8" name="Picture 5" descr="C:\Users\надя\Downloads\2-zebr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71" y="1408297"/>
            <a:ext cx="5296469" cy="378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585" y="5707039"/>
            <a:ext cx="918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ля </a:t>
            </a:r>
            <a:r>
              <a:rPr lang="ru-RU" sz="2800" dirty="0"/>
              <a:t>экономии времени и липкого белка пауки повторно используют старые нити. Они их </a:t>
            </a:r>
            <a:r>
              <a:rPr lang="ru-RU" sz="2800" dirty="0" smtClean="0"/>
              <a:t>поедают.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580" y="1390335"/>
            <a:ext cx="4836277" cy="3785652"/>
          </a:xfrm>
          <a:prstGeom prst="rect">
            <a:avLst/>
          </a:prstGeom>
          <a:solidFill>
            <a:srgbClr val="E2E2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E7834"/>
                </a:solidFill>
              </a:rPr>
              <a:t>Пауки </a:t>
            </a:r>
            <a:r>
              <a:rPr lang="ru-RU" sz="2000" b="1" dirty="0">
                <a:solidFill>
                  <a:srgbClr val="6E7834"/>
                </a:solidFill>
              </a:rPr>
              <a:t>плетут сети ночью или ранним утром. Причём, служат эти сети недолго. В сухом воздухе липкое вещество меняет свою консистенцию и прочность сети снижается. Жуки, шмели и другие крупные насекомые рвут паутину. Поэтому через одну – две ночи пауку приходится обновлять сеть. Такие слабые сети нужно постоянно ремонтировать, а это ведет к большому расходу строительного материала. Как эту проблему решили пауки</a:t>
            </a:r>
            <a:r>
              <a:rPr lang="ru-RU" sz="2000" b="1" dirty="0" smtClean="0">
                <a:solidFill>
                  <a:srgbClr val="6E7834"/>
                </a:solidFill>
              </a:rPr>
              <a:t>?</a:t>
            </a:r>
            <a:endParaRPr lang="ru-RU" sz="2000" b="1" dirty="0">
              <a:solidFill>
                <a:srgbClr val="6E7834"/>
              </a:solidFill>
            </a:endParaRPr>
          </a:p>
        </p:txBody>
      </p:sp>
      <p:pic>
        <p:nvPicPr>
          <p:cNvPr id="10" name="Picture 2" descr="C:\Users\надя\Downloads\scale_1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57" y="1390335"/>
            <a:ext cx="6229881" cy="368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5817" y="5707038"/>
            <a:ext cx="8718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Колонна </a:t>
            </a:r>
            <a:r>
              <a:rPr lang="ru-RU" sz="3200" dirty="0"/>
              <a:t>была замаскирована под стадо </a:t>
            </a:r>
            <a:r>
              <a:rPr lang="ru-RU" sz="3200" dirty="0" smtClean="0"/>
              <a:t>слонов</a:t>
            </a:r>
            <a:endParaRPr lang="ru-RU" sz="3200" dirty="0">
              <a:effectLst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9672" y="1543878"/>
            <a:ext cx="5536328" cy="3756703"/>
          </a:xfrm>
          <a:prstGeom prst="rect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66723A"/>
                </a:solidFill>
              </a:rPr>
              <a:t>Во время Второй мировой войны, в 1940 году, англичане в Индии смогли перебросить колонну бронеавтомобилей </a:t>
            </a:r>
            <a:r>
              <a:rPr lang="ru-RU" sz="2800" dirty="0" err="1">
                <a:solidFill>
                  <a:srgbClr val="66723A"/>
                </a:solidFill>
              </a:rPr>
              <a:t>Lanchester</a:t>
            </a:r>
            <a:r>
              <a:rPr lang="ru-RU" sz="2800" dirty="0">
                <a:solidFill>
                  <a:srgbClr val="66723A"/>
                </a:solidFill>
              </a:rPr>
              <a:t>, замаскировав их особым образом. Как удалость обмануть противника англичанам?</a:t>
            </a:r>
            <a:endParaRPr lang="ru-RU" sz="2800" dirty="0">
              <a:solidFill>
                <a:srgbClr val="66723A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50083" y="1889716"/>
            <a:ext cx="4787833" cy="3065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266289" y="2698954"/>
            <a:ext cx="3755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66723A"/>
                </a:solidFill>
              </a:rPr>
              <a:t>ФОТО</a:t>
            </a:r>
            <a:endParaRPr lang="ru-RU" sz="8800" b="1" dirty="0">
              <a:solidFill>
                <a:srgbClr val="66723A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9" y="1543878"/>
            <a:ext cx="5233482" cy="375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334" y="570703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Медузы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155" y="1376346"/>
            <a:ext cx="6130344" cy="4174448"/>
          </a:xfrm>
          <a:prstGeom prst="rect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723A"/>
                </a:solidFill>
              </a:rPr>
              <a:t>Для </a:t>
            </a:r>
            <a:r>
              <a:rPr lang="ru-RU" sz="2400" dirty="0">
                <a:solidFill>
                  <a:srgbClr val="66723A"/>
                </a:solidFill>
              </a:rPr>
              <a:t>достижения </a:t>
            </a:r>
            <a:r>
              <a:rPr lang="ru-RU" sz="2400" dirty="0" smtClean="0">
                <a:solidFill>
                  <a:srgbClr val="66723A"/>
                </a:solidFill>
              </a:rPr>
              <a:t>оптического эффекта маскировки  </a:t>
            </a:r>
            <a:r>
              <a:rPr lang="ru-RU" sz="2400" dirty="0">
                <a:solidFill>
                  <a:srgbClr val="66723A"/>
                </a:solidFill>
              </a:rPr>
              <a:t>необходимо, чтобы поверхность тела была гладкой, чтобы на ней не происходило рассеяние света, </a:t>
            </a:r>
            <a:r>
              <a:rPr lang="ru-RU" sz="2400" dirty="0" smtClean="0">
                <a:solidFill>
                  <a:srgbClr val="66723A"/>
                </a:solidFill>
              </a:rPr>
              <a:t>чтобы </a:t>
            </a:r>
            <a:r>
              <a:rPr lang="ru-RU" sz="2400" dirty="0">
                <a:solidFill>
                  <a:srgbClr val="66723A"/>
                </a:solidFill>
              </a:rPr>
              <a:t>лучи света не отражались и не изменяли своего направления при прохождении через тело животного и, самое главное, </a:t>
            </a:r>
            <a:r>
              <a:rPr lang="ru-RU" sz="2400" dirty="0" smtClean="0">
                <a:solidFill>
                  <a:srgbClr val="66723A"/>
                </a:solidFill>
              </a:rPr>
              <a:t>чтобы </a:t>
            </a:r>
            <a:r>
              <a:rPr lang="ru-RU" sz="2400" dirty="0">
                <a:solidFill>
                  <a:srgbClr val="66723A"/>
                </a:solidFill>
              </a:rPr>
              <a:t>животное было </a:t>
            </a:r>
            <a:r>
              <a:rPr lang="ru-RU" sz="2400" b="1" dirty="0">
                <a:solidFill>
                  <a:srgbClr val="66723A"/>
                </a:solidFill>
              </a:rPr>
              <a:t>так же прозрачно, как и среда</a:t>
            </a:r>
            <a:r>
              <a:rPr lang="ru-RU" sz="2400" dirty="0">
                <a:solidFill>
                  <a:srgbClr val="66723A"/>
                </a:solidFill>
              </a:rPr>
              <a:t>, не экранируя </a:t>
            </a:r>
            <a:r>
              <a:rPr lang="ru-RU" sz="2400" dirty="0" smtClean="0">
                <a:solidFill>
                  <a:srgbClr val="66723A"/>
                </a:solidFill>
              </a:rPr>
              <a:t>находящегося </a:t>
            </a:r>
            <a:r>
              <a:rPr lang="ru-RU" sz="2400" dirty="0">
                <a:solidFill>
                  <a:srgbClr val="66723A"/>
                </a:solidFill>
              </a:rPr>
              <a:t>сзади предмета и </a:t>
            </a:r>
            <a:r>
              <a:rPr lang="ru-RU" sz="2400" dirty="0" smtClean="0">
                <a:solidFill>
                  <a:srgbClr val="66723A"/>
                </a:solidFill>
              </a:rPr>
              <a:t>не </a:t>
            </a:r>
            <a:r>
              <a:rPr lang="ru-RU" sz="2800" dirty="0" smtClean="0">
                <a:solidFill>
                  <a:srgbClr val="66723A"/>
                </a:solidFill>
              </a:rPr>
              <a:t>соз</a:t>
            </a:r>
            <a:r>
              <a:rPr lang="ru-RU" sz="2400" dirty="0" smtClean="0">
                <a:solidFill>
                  <a:srgbClr val="66723A"/>
                </a:solidFill>
              </a:rPr>
              <a:t>давая теней. Какое животное смогло добиться такого эффекта в эволюции?</a:t>
            </a:r>
            <a:endParaRPr lang="ru-RU" sz="2000" dirty="0">
              <a:solidFill>
                <a:srgbClr val="66723A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06107" y="1376347"/>
            <a:ext cx="4787833" cy="41744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325591" y="1589809"/>
            <a:ext cx="4229100" cy="3636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sz="7200" b="1" dirty="0" smtClean="0">
              <a:solidFill>
                <a:srgbClr val="66723A"/>
              </a:solidFill>
            </a:endParaRPr>
          </a:p>
          <a:p>
            <a:pPr algn="ctr"/>
            <a:r>
              <a:rPr lang="ru-RU" sz="8800" b="1" dirty="0" smtClean="0">
                <a:solidFill>
                  <a:srgbClr val="66723A"/>
                </a:solidFill>
              </a:rPr>
              <a:t>ФОТО</a:t>
            </a:r>
            <a:endParaRPr lang="ru-RU" sz="8800" b="1" dirty="0">
              <a:solidFill>
                <a:srgbClr val="66723A"/>
              </a:solidFill>
            </a:endParaRPr>
          </a:p>
        </p:txBody>
      </p:sp>
      <p:pic>
        <p:nvPicPr>
          <p:cNvPr id="14" name="Picture 3" descr="C:\Users\надя\Downloads\Krim-013-1024x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8" y="1376347"/>
            <a:ext cx="4827950" cy="41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7505" y="5602310"/>
            <a:ext cx="8971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имитации наличия военной техники на определенной территории военные используют специальные надувные </a:t>
            </a:r>
            <a:r>
              <a:rPr lang="ru-RU" sz="2400" dirty="0" smtClean="0"/>
              <a:t>макеты</a:t>
            </a:r>
            <a:endParaRPr lang="ru-RU" sz="2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0072" y="1535806"/>
            <a:ext cx="5104235" cy="3786390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66723A"/>
                </a:solidFill>
              </a:rPr>
              <a:t>Вопрос: что означает термин «резиновая армия»?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66723A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432996" y="1535806"/>
            <a:ext cx="4902558" cy="378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82180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0925" y="5821809"/>
            <a:ext cx="8783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Бойцы </a:t>
            </a:r>
            <a:r>
              <a:rPr lang="ru-RU" sz="2400" dirty="0"/>
              <a:t>подшивали к подошвам валенок вырезанные из шубы лоскуты, обматывали ноги тряпками из мягкого </a:t>
            </a:r>
            <a:r>
              <a:rPr lang="ru-RU" sz="2400" dirty="0" smtClean="0"/>
              <a:t>материала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072" y="1174944"/>
            <a:ext cx="5654818" cy="4623082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66723A"/>
                </a:solidFill>
              </a:rPr>
              <a:t>Зимой и в мороз тихий звук распространяется очень далеко. В годы Великой Отечественной войны советские разведчики шли на различные ухищрения, чтобы противник не услышал их приближение. </a:t>
            </a:r>
          </a:p>
          <a:p>
            <a:pPr algn="ctr"/>
            <a:r>
              <a:rPr lang="ru-RU" sz="2800" dirty="0">
                <a:solidFill>
                  <a:srgbClr val="66723A"/>
                </a:solidFill>
              </a:rPr>
              <a:t>Что делали советские разведчики, бесшумно подкрасться к </a:t>
            </a:r>
            <a:r>
              <a:rPr lang="ru-RU" sz="2800" dirty="0" smtClean="0">
                <a:solidFill>
                  <a:srgbClr val="66723A"/>
                </a:solidFill>
              </a:rPr>
              <a:t>неприятелю.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rgbClr val="66723A"/>
              </a:solidFill>
            </a:endParaRPr>
          </a:p>
        </p:txBody>
      </p:sp>
      <p:pic>
        <p:nvPicPr>
          <p:cNvPr id="18" name="Рисунок 1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55" y="1697945"/>
            <a:ext cx="5160783" cy="344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E9168-7B3F-6B24-AD5A-40C435D43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0"/>
            <a:ext cx="12192000" cy="6864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ОТВЕТ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  <a:solidFill>
            <a:srgbClr val="E2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0" y="1"/>
            <a:ext cx="1004695" cy="10211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4112" y="405503"/>
            <a:ext cx="2255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ВОПРОС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2699" y="5707038"/>
            <a:ext cx="8868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 помощью специальной </a:t>
            </a:r>
            <a:r>
              <a:rPr lang="ru-RU" sz="2000" b="1" dirty="0"/>
              <a:t>световой бомбы или ракеты</a:t>
            </a:r>
            <a:r>
              <a:rPr lang="ru-RU" sz="2000" dirty="0"/>
              <a:t>. Бомба сбрасывалась на парашюте и при взрыве давала мощную вспышку, что помогало осветить достаточно большую </a:t>
            </a:r>
            <a:r>
              <a:rPr lang="ru-RU" sz="2000" dirty="0" smtClean="0"/>
              <a:t>территорию.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8661" y="1174944"/>
            <a:ext cx="5699838" cy="4427366"/>
          </a:xfrm>
          <a:prstGeom prst="rect">
            <a:avLst/>
          </a:prstGeom>
          <a:solidFill>
            <a:srgbClr val="E2E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66723A"/>
                </a:solidFill>
              </a:rPr>
              <a:t>Ночное фотографирование с воздуха затруднено вследствие недостаточного освещения. Поэтому поиск замаскированных объектов очень сложен. Каким образом можно было сделать фотоснимки в ночное время?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66723A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5"/>
          <a:stretch>
            <a:fillRect/>
          </a:stretch>
        </p:blipFill>
        <p:spPr>
          <a:xfrm>
            <a:off x="6530357" y="1174944"/>
            <a:ext cx="5160551" cy="4427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1397</Words>
  <Application>Microsoft Office PowerPoint</Application>
  <PresentationFormat>Широкоэкранный</PresentationFormat>
  <Paragraphs>270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Висков Андрей Юрьевич</cp:lastModifiedBy>
  <cp:revision>71</cp:revision>
  <dcterms:created xsi:type="dcterms:W3CDTF">2017-08-05T04:53:38Z</dcterms:created>
  <dcterms:modified xsi:type="dcterms:W3CDTF">2024-12-20T12:35:52Z</dcterms:modified>
</cp:coreProperties>
</file>