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57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76" r:id="rId23"/>
    <p:sldId id="275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66FF"/>
    <a:srgbClr val="CCFFCC"/>
    <a:srgbClr val="66FF66"/>
    <a:srgbClr val="FFFF99"/>
    <a:srgbClr val="CCFF33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660"/>
  </p:normalViewPr>
  <p:slideViewPr>
    <p:cSldViewPr>
      <p:cViewPr varScale="1">
        <p:scale>
          <a:sx n="103" d="100"/>
          <a:sy n="103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6F34DF-D497-4E04-90E2-B18D20F049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4764DB-4D14-4817-987C-DC42649F53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5CCC175-0D71-4E54-BC4F-E361C48CC9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A90EE9-5700-4F9E-AE00-F8A3B446D3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0189689-FAD3-4A22-8427-63E602D2A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FFEA4E4-BA61-429A-B6E4-F71E6025C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F80D7D-85D8-462F-9B75-3164BBF5DA28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A62E-74F8-45AB-B56C-28976665E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D6623-6122-43EE-831E-AF4F0F21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12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3ED4-9446-4479-9653-D55E52FA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BFCDC-4ABB-47E9-A10A-5EE9C6E1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8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F57B5-D42D-4B85-99C6-911EBE02E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07E37-6FC5-49BC-A7A3-A99D8021B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50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A630-783B-4564-9AE9-B805EA61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465A-A834-4D84-8094-1BBBCFA1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44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8CD7-BF49-47A4-8D3C-C8968CB9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82BC0-31A0-4C5D-B566-4C99C7B3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50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E956-BFBF-4D75-B36C-B69E63B7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BAA4-9101-473F-A7FE-B499D2959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C6052-DDF8-4E27-ABC5-57200174C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53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2432-3500-4569-B744-35DF437C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146D6-DFC7-40D9-A1E6-49B24884F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F4B09-7617-43C5-8309-5B180273A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ABBB8-5196-4D83-9DC8-93A2EBC05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3A5A3-3D02-40C9-A5FF-F4FE5168B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00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F94B-944F-4F0A-99B8-20AB263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48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5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1F39-128F-4AB8-A18C-649217FF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3DCF-780B-481E-9DE9-26F92BAF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1C595-C364-4DDD-83CF-FDDFF13D1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3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3FA9-E350-447F-A767-0EF1B8B7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15554-83C2-4CD5-852F-CCDE30D59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53878-E8FA-49E6-A7D9-8604C4B3D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30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>
            <a:extLst>
              <a:ext uri="{FF2B5EF4-FFF2-40B4-BE49-F238E27FC236}">
                <a16:creationId xmlns:a16="http://schemas.microsoft.com/office/drawing/2014/main" id="{DEEC68CE-BB15-4B45-8885-6ABB734ECD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115888"/>
            <a:ext cx="6048375" cy="839787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2600" b="1" u="sng"/>
              <a:t>LA TRANSMISSION</a:t>
            </a:r>
          </a:p>
          <a:p>
            <a:pPr algn="ctr">
              <a:spcBef>
                <a:spcPct val="50000"/>
              </a:spcBef>
            </a:pPr>
            <a:endParaRPr lang="fr-FR" altLang="en-US" sz="1400" b="1" i="1" u="sng">
              <a:solidFill>
                <a:srgbClr val="FF0000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EC3C599-3358-42C6-9FE7-B472931C0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80975"/>
            <a:ext cx="1547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8AE4C11F-3448-40FE-9BFB-F427A8EC6F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188" cy="798512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6" name="Text Box 12">
            <a:extLst>
              <a:ext uri="{FF2B5EF4-FFF2-40B4-BE49-F238E27FC236}">
                <a16:creationId xmlns:a16="http://schemas.microsoft.com/office/drawing/2014/main" id="{3F868CA9-CA76-46C4-BCAE-4AD23E4E39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3363"/>
            <a:ext cx="5545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400" i="1">
                <a:latin typeface="Times New Roman" panose="02020603050405020304" pitchFamily="18" charset="0"/>
              </a:rPr>
              <a:t>- ANIORTÉ - BEP Maintenance des Véhicules et des Matériels – S2</a:t>
            </a:r>
            <a:r>
              <a:rPr lang="fr-FR" altLang="en-US" sz="1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E7C53F74-40A1-4867-8771-1B59D80FAA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03575" y="4762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2400" b="1" i="1" u="sng">
                <a:solidFill>
                  <a:srgbClr val="FF0000"/>
                </a:solidFill>
              </a:rPr>
              <a:t>L’embrayage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N\Mes%20documents\Nico\Dossier%20technique\Auto_innovation\Dossier\transmission\bo&#238;te%20de%20vitesse%20manuelle\embrayage\embrayage9_fichiers\emb2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N\Mes%20documents\Nico\Dossier%20technique\Auto_innovation\Dossier\transmission\bo&#238;te%20de%20vitesse%20manuelle\embrayage\embrayage9_fichiers\emb23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N\Mes%20documents\Nico\Dossier%20technique\Auto_innovation\Dossier\transmission\bo&#238;te%20de%20vitesse%20manuelle\embrayage\embrayage9_fichiers\emb2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auto-innovations.com/site/images2/emb18b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../../Dossier%20technique/Auto_innovation/Dossier/transmission/bo&#238;te%20de%20vitesse%20manuelle/l'&#233;volution%20des%20embrayages/12_fichiers/embrayage27b.jpg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N\Mes%20documents\Nico\Dossier%20technique\Auto_innovation\Dossier\transmission\bo&#238;te%20de%20vitesse%20manuelle\embrayage\embrayage9_fichiers\emb23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A884BDBC-1958-4C1A-90FA-94BDDDFC0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105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Présentation :</a:t>
            </a:r>
          </a:p>
        </p:txBody>
      </p:sp>
      <p:sp>
        <p:nvSpPr>
          <p:cNvPr id="2061" name="AutoShape 13">
            <a:extLst>
              <a:ext uri="{FF2B5EF4-FFF2-40B4-BE49-F238E27FC236}">
                <a16:creationId xmlns:a16="http://schemas.microsoft.com/office/drawing/2014/main" id="{07BD1577-B21A-42C7-8A30-70503B9A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700213"/>
            <a:ext cx="4826000" cy="4321175"/>
          </a:xfrm>
          <a:prstGeom prst="flowChartAlternateProcess">
            <a:avLst/>
          </a:prstGeom>
          <a:solidFill>
            <a:srgbClr val="CC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en-US" sz="2000" b="1" u="sng"/>
              <a:t>SOMMAIRE</a:t>
            </a:r>
          </a:p>
          <a:p>
            <a:endParaRPr lang="fr-FR" altLang="en-US"/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Localisation du système 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Rôle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Analyse fonctionnelle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Étude structurelle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Principe de fonctionnement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Couple transmissible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Les types de commande 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Les prescriptions de maintenance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Les précautions d’interventions</a:t>
            </a:r>
          </a:p>
          <a:p>
            <a:pPr>
              <a:buFontTx/>
              <a:buChar char="•"/>
            </a:pPr>
            <a:r>
              <a:rPr lang="fr-FR" altLang="en-US" sz="2000" b="1">
                <a:solidFill>
                  <a:schemeClr val="accent2"/>
                </a:solidFill>
              </a:rPr>
              <a:t>Les évolutions techniques</a:t>
            </a:r>
          </a:p>
          <a:p>
            <a:r>
              <a:rPr lang="fr-FR" altLang="en-US" sz="2000">
                <a:solidFill>
                  <a:srgbClr val="6600FF"/>
                </a:solidFill>
              </a:rPr>
              <a:t> 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902C52C7-2AF9-4916-9A52-401EB8A4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30400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Oval 17">
            <a:extLst>
              <a:ext uri="{FF2B5EF4-FFF2-40B4-BE49-F238E27FC236}">
                <a16:creationId xmlns:a16="http://schemas.microsoft.com/office/drawing/2014/main" id="{8E80FC4D-F8F6-497F-ACFF-39FCBD33EA74}"/>
              </a:ext>
            </a:extLst>
          </p:cNvPr>
          <p:cNvSpPr>
            <a:spLocks noChangeArrowheads="1"/>
          </p:cNvSpPr>
          <p:nvPr/>
        </p:nvSpPr>
        <p:spPr bwMode="auto">
          <a:xfrm rot="566005">
            <a:off x="2376488" y="2919413"/>
            <a:ext cx="695325" cy="1117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AutoShape 18">
            <a:extLst>
              <a:ext uri="{FF2B5EF4-FFF2-40B4-BE49-F238E27FC236}">
                <a16:creationId xmlns:a16="http://schemas.microsoft.com/office/drawing/2014/main" id="{859A8ECC-7D4F-40BA-991A-5771625B6812}"/>
              </a:ext>
            </a:extLst>
          </p:cNvPr>
          <p:cNvSpPr>
            <a:spLocks noChangeArrowheads="1"/>
          </p:cNvSpPr>
          <p:nvPr/>
        </p:nvSpPr>
        <p:spPr bwMode="auto">
          <a:xfrm rot="17932982" flipH="1">
            <a:off x="107156" y="3429794"/>
            <a:ext cx="2376488" cy="1079500"/>
          </a:xfrm>
          <a:prstGeom prst="curvedDownArrow">
            <a:avLst>
              <a:gd name="adj1" fmla="val 16725"/>
              <a:gd name="adj2" fmla="val 58390"/>
              <a:gd name="adj3" fmla="val 55282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67" name="Picture 19">
            <a:extLst>
              <a:ext uri="{FF2B5EF4-FFF2-40B4-BE49-F238E27FC236}">
                <a16:creationId xmlns:a16="http://schemas.microsoft.com/office/drawing/2014/main" id="{5DFD120E-2FE5-4D8B-B889-BE79875D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729">
            <a:off x="1331913" y="4581525"/>
            <a:ext cx="192881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716AF4CD-D058-498E-95E1-B1C2BF9C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 u="sng">
                <a:solidFill>
                  <a:schemeClr val="accent2"/>
                </a:solidFill>
              </a:rPr>
              <a:t>Étude structurelle :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F56DA9FA-A4B8-451E-9EAF-218E1FB8B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57338"/>
            <a:ext cx="44640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La fourchette de commande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E6A0718D-A3FA-4082-B3EC-76108844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420938"/>
            <a:ext cx="432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Elle commande le déplacement de la butée selon la demande du conducteur 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D3E60107-C403-44CB-93C6-540E88E7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6789">
            <a:off x="3779838" y="3644900"/>
            <a:ext cx="50514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A7345C1-2EFF-4DA5-A2E2-FE98B89F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176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Principe de fonctionnement :</a:t>
            </a:r>
          </a:p>
        </p:txBody>
      </p:sp>
      <p:grpSp>
        <p:nvGrpSpPr>
          <p:cNvPr id="16408" name="Group 24">
            <a:extLst>
              <a:ext uri="{FF2B5EF4-FFF2-40B4-BE49-F238E27FC236}">
                <a16:creationId xmlns:a16="http://schemas.microsoft.com/office/drawing/2014/main" id="{3F03EB0E-F0F9-4D59-BD9A-0F29E88B27B7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773238"/>
            <a:ext cx="5219700" cy="4868862"/>
            <a:chOff x="2472" y="1117"/>
            <a:chExt cx="3288" cy="3067"/>
          </a:xfrm>
        </p:grpSpPr>
        <p:pic>
          <p:nvPicPr>
            <p:cNvPr id="16390" name="Picture 6">
              <a:extLst>
                <a:ext uri="{FF2B5EF4-FFF2-40B4-BE49-F238E27FC236}">
                  <a16:creationId xmlns:a16="http://schemas.microsoft.com/office/drawing/2014/main" id="{B08E232F-EDAF-472A-9CF4-3A319B5CA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117"/>
              <a:ext cx="1901" cy="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1" name="Line 7">
              <a:extLst>
                <a:ext uri="{FF2B5EF4-FFF2-40B4-BE49-F238E27FC236}">
                  <a16:creationId xmlns:a16="http://schemas.microsoft.com/office/drawing/2014/main" id="{3DEBB6A3-8283-4C1F-9B19-872AD10CF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022"/>
              <a:ext cx="498" cy="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428AA1FD-F9E4-4AE8-A200-F869048C5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886"/>
              <a:ext cx="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/>
                <a:t>Volant moteur</a:t>
              </a:r>
            </a:p>
          </p:txBody>
        </p:sp>
        <p:sp>
          <p:nvSpPr>
            <p:cNvPr id="16393" name="Line 9">
              <a:extLst>
                <a:ext uri="{FF2B5EF4-FFF2-40B4-BE49-F238E27FC236}">
                  <a16:creationId xmlns:a16="http://schemas.microsoft.com/office/drawing/2014/main" id="{20AEA845-75FB-46F8-95EA-57DB1C395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5" y="2115"/>
              <a:ext cx="227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Text Box 10">
              <a:extLst>
                <a:ext uri="{FF2B5EF4-FFF2-40B4-BE49-F238E27FC236}">
                  <a16:creationId xmlns:a16="http://schemas.microsoft.com/office/drawing/2014/main" id="{91D72E07-8544-4CF4-A8E1-56B7F2232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" y="1888"/>
              <a:ext cx="9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/>
                <a:t>Butée</a:t>
              </a:r>
            </a:p>
          </p:txBody>
        </p:sp>
        <p:sp>
          <p:nvSpPr>
            <p:cNvPr id="16395" name="Line 11">
              <a:extLst>
                <a:ext uri="{FF2B5EF4-FFF2-40B4-BE49-F238E27FC236}">
                  <a16:creationId xmlns:a16="http://schemas.microsoft.com/office/drawing/2014/main" id="{75C171F5-D847-441D-A64B-F727D541D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0" y="1888"/>
              <a:ext cx="544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Text Box 12">
              <a:extLst>
                <a:ext uri="{FF2B5EF4-FFF2-40B4-BE49-F238E27FC236}">
                  <a16:creationId xmlns:a16="http://schemas.microsoft.com/office/drawing/2014/main" id="{CD8640F0-2852-43F0-A163-A6A54B3E2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979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/>
                <a:t>Disque</a:t>
              </a:r>
            </a:p>
          </p:txBody>
        </p:sp>
        <p:sp>
          <p:nvSpPr>
            <p:cNvPr id="16397" name="Text Box 13">
              <a:extLst>
                <a:ext uri="{FF2B5EF4-FFF2-40B4-BE49-F238E27FC236}">
                  <a16:creationId xmlns:a16="http://schemas.microsoft.com/office/drawing/2014/main" id="{45ADE1A0-46E1-4BE1-8521-70C85A59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389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/>
                <a:t>Diaphragme</a:t>
              </a:r>
            </a:p>
          </p:txBody>
        </p:sp>
        <p:sp>
          <p:nvSpPr>
            <p:cNvPr id="16398" name="Line 14">
              <a:extLst>
                <a:ext uri="{FF2B5EF4-FFF2-40B4-BE49-F238E27FC236}">
                  <a16:creationId xmlns:a16="http://schemas.microsoft.com/office/drawing/2014/main" id="{2A2E376D-0FFE-4330-84DC-242CA1D76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1616"/>
              <a:ext cx="272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15">
              <a:extLst>
                <a:ext uri="{FF2B5EF4-FFF2-40B4-BE49-F238E27FC236}">
                  <a16:creationId xmlns:a16="http://schemas.microsoft.com/office/drawing/2014/main" id="{86A30460-EE90-49CE-9B3A-6308C5326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385"/>
              <a:ext cx="10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/>
                <a:t>Plateau de pression</a:t>
              </a:r>
            </a:p>
          </p:txBody>
        </p:sp>
        <p:sp>
          <p:nvSpPr>
            <p:cNvPr id="16400" name="Line 16">
              <a:extLst>
                <a:ext uri="{FF2B5EF4-FFF2-40B4-BE49-F238E27FC236}">
                  <a16:creationId xmlns:a16="http://schemas.microsoft.com/office/drawing/2014/main" id="{C69B1E71-0A98-4F3C-8E22-576ECCFF3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3430"/>
              <a:ext cx="816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7">
              <a:extLst>
                <a:ext uri="{FF2B5EF4-FFF2-40B4-BE49-F238E27FC236}">
                  <a16:creationId xmlns:a16="http://schemas.microsoft.com/office/drawing/2014/main" id="{37905106-DECF-4EE8-BE78-A39150962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2" y="2659"/>
              <a:ext cx="181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8">
              <a:extLst>
                <a:ext uri="{FF2B5EF4-FFF2-40B4-BE49-F238E27FC236}">
                  <a16:creationId xmlns:a16="http://schemas.microsoft.com/office/drawing/2014/main" id="{739BE712-19B4-4620-97C3-5AD7B4AEB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3203"/>
              <a:ext cx="10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/>
                <a:t>Arbre de boîte de vitesses</a:t>
              </a:r>
            </a:p>
          </p:txBody>
        </p:sp>
      </p:grpSp>
      <p:sp>
        <p:nvSpPr>
          <p:cNvPr id="16405" name="AutoShape 21">
            <a:extLst>
              <a:ext uri="{FF2B5EF4-FFF2-40B4-BE49-F238E27FC236}">
                <a16:creationId xmlns:a16="http://schemas.microsoft.com/office/drawing/2014/main" id="{9F08CAD7-82B2-45C6-A778-A94C1089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60575"/>
            <a:ext cx="3671887" cy="273685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fr-FR" altLang="en-US" sz="2000" b="1"/>
              <a:t>La transmission de puissance du moteur jusqu’aux repose sur le serrage d’un disque entre volant moteur et le plateau de pression.</a:t>
            </a:r>
          </a:p>
          <a:p>
            <a:pPr algn="ctr">
              <a:spcBef>
                <a:spcPct val="50000"/>
              </a:spcBef>
            </a:pPr>
            <a:r>
              <a:rPr lang="fr-FR" altLang="en-US" sz="2000" b="1"/>
              <a:t>Au repos, le système est en position embrayé</a:t>
            </a:r>
          </a:p>
        </p:txBody>
      </p:sp>
      <p:pic>
        <p:nvPicPr>
          <p:cNvPr id="16411" name="Picture 27">
            <a:extLst>
              <a:ext uri="{FF2B5EF4-FFF2-40B4-BE49-F238E27FC236}">
                <a16:creationId xmlns:a16="http://schemas.microsoft.com/office/drawing/2014/main" id="{21AAB5F8-1574-4B26-94DB-232503D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6737">
            <a:off x="1042988" y="4887913"/>
            <a:ext cx="9398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070DD00-AFE0-4AA1-BFBB-BE649A03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176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Principe de fonctionnement :</a:t>
            </a:r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EC2C5B9E-7B9B-4D43-BF82-93E33FE4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76475"/>
            <a:ext cx="4752975" cy="2592388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en-US" sz="2000" b="1"/>
              <a:t>La pédale d’embrayage est relâchée, le diaphragme rappel la butée et comprime le disque sur le volant par l’intermédiaire du plateau de pression. </a:t>
            </a:r>
            <a:r>
              <a:rPr lang="fr-FR" altLang="en-US" sz="2000" b="1" i="1">
                <a:solidFill>
                  <a:srgbClr val="6600FF"/>
                </a:solidFill>
              </a:rPr>
              <a:t>La transmission de puissance est alors établie entre le moteur et l’arbre primaire de la boîte de vitesses</a:t>
            </a:r>
            <a:endParaRPr lang="fr-FR" altLang="en-US" sz="2000" i="1">
              <a:solidFill>
                <a:srgbClr val="6600FF"/>
              </a:solidFill>
            </a:endParaRP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6F29AC78-D2E5-472B-A51A-894FFB2A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288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 u="sng"/>
              <a:t>Système embrayé</a:t>
            </a:r>
          </a:p>
        </p:txBody>
      </p:sp>
      <p:pic>
        <p:nvPicPr>
          <p:cNvPr id="17427" name="Picture 19">
            <a:extLst>
              <a:ext uri="{FF2B5EF4-FFF2-40B4-BE49-F238E27FC236}">
                <a16:creationId xmlns:a16="http://schemas.microsoft.com/office/drawing/2014/main" id="{B263CF61-A08C-4CCA-B47E-0B0B2E20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66800"/>
            <a:ext cx="35909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>
            <a:extLst>
              <a:ext uri="{FF2B5EF4-FFF2-40B4-BE49-F238E27FC236}">
                <a16:creationId xmlns:a16="http://schemas.microsoft.com/office/drawing/2014/main" id="{F0025F47-E782-4804-AECD-31407A75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6737">
            <a:off x="1042988" y="4887913"/>
            <a:ext cx="9398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9" name="AutoShape 21">
            <a:extLst>
              <a:ext uri="{FF2B5EF4-FFF2-40B4-BE49-F238E27FC236}">
                <a16:creationId xmlns:a16="http://schemas.microsoft.com/office/drawing/2014/main" id="{EFE3B730-B05B-4C53-BD6F-2DF1FB3FB10A}"/>
              </a:ext>
            </a:extLst>
          </p:cNvPr>
          <p:cNvSpPr>
            <a:spLocks noChangeArrowheads="1"/>
          </p:cNvSpPr>
          <p:nvPr/>
        </p:nvSpPr>
        <p:spPr bwMode="auto">
          <a:xfrm rot="-3173441">
            <a:off x="1835943" y="5660232"/>
            <a:ext cx="792163" cy="361950"/>
          </a:xfrm>
          <a:prstGeom prst="rightArrow">
            <a:avLst>
              <a:gd name="adj1" fmla="val 50000"/>
              <a:gd name="adj2" fmla="val 54715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22">
            <a:extLst>
              <a:ext uri="{FF2B5EF4-FFF2-40B4-BE49-F238E27FC236}">
                <a16:creationId xmlns:a16="http://schemas.microsoft.com/office/drawing/2014/main" id="{7A38427C-C549-4C9D-8157-2B8055A4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3068638"/>
            <a:ext cx="792163" cy="361950"/>
          </a:xfrm>
          <a:prstGeom prst="rightArrow">
            <a:avLst>
              <a:gd name="adj1" fmla="val 50000"/>
              <a:gd name="adj2" fmla="val 54715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51" name="Group 43">
            <a:extLst>
              <a:ext uri="{FF2B5EF4-FFF2-40B4-BE49-F238E27FC236}">
                <a16:creationId xmlns:a16="http://schemas.microsoft.com/office/drawing/2014/main" id="{479BCD9B-9ABE-4F3F-877D-96CB2D72F56C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844675"/>
            <a:ext cx="3022600" cy="4079875"/>
            <a:chOff x="3198" y="1162"/>
            <a:chExt cx="1904" cy="2570"/>
          </a:xfrm>
        </p:grpSpPr>
        <p:grpSp>
          <p:nvGrpSpPr>
            <p:cNvPr id="17444" name="Group 36">
              <a:extLst>
                <a:ext uri="{FF2B5EF4-FFF2-40B4-BE49-F238E27FC236}">
                  <a16:creationId xmlns:a16="http://schemas.microsoft.com/office/drawing/2014/main" id="{300877CD-C835-4F2A-B2F7-287B7FAB8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1162"/>
              <a:ext cx="1799" cy="2570"/>
              <a:chOff x="7920" y="3170"/>
              <a:chExt cx="2370" cy="2901"/>
            </a:xfrm>
          </p:grpSpPr>
          <p:sp>
            <p:nvSpPr>
              <p:cNvPr id="17445" name="Freeform 37">
                <a:extLst>
                  <a:ext uri="{FF2B5EF4-FFF2-40B4-BE49-F238E27FC236}">
                    <a16:creationId xmlns:a16="http://schemas.microsoft.com/office/drawing/2014/main" id="{BFCDBF15-6A84-4DE5-92F1-FCCFF5EB7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" y="3170"/>
                <a:ext cx="2210" cy="1546"/>
              </a:xfrm>
              <a:custGeom>
                <a:avLst/>
                <a:gdLst>
                  <a:gd name="T0" fmla="*/ 0 w 2210"/>
                  <a:gd name="T1" fmla="*/ 1363 h 1546"/>
                  <a:gd name="T2" fmla="*/ 780 w 2210"/>
                  <a:gd name="T3" fmla="*/ 1363 h 1546"/>
                  <a:gd name="T4" fmla="*/ 870 w 2210"/>
                  <a:gd name="T5" fmla="*/ 263 h 1546"/>
                  <a:gd name="T6" fmla="*/ 1280 w 2210"/>
                  <a:gd name="T7" fmla="*/ 3 h 1546"/>
                  <a:gd name="T8" fmla="*/ 1430 w 2210"/>
                  <a:gd name="T9" fmla="*/ 243 h 1546"/>
                  <a:gd name="T10" fmla="*/ 1210 w 2210"/>
                  <a:gd name="T11" fmla="*/ 1023 h 1546"/>
                  <a:gd name="T12" fmla="*/ 1230 w 2210"/>
                  <a:gd name="T13" fmla="*/ 1423 h 1546"/>
                  <a:gd name="T14" fmla="*/ 2210 w 2210"/>
                  <a:gd name="T15" fmla="*/ 1443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0" h="1546">
                    <a:moveTo>
                      <a:pt x="0" y="1363"/>
                    </a:moveTo>
                    <a:cubicBezTo>
                      <a:pt x="317" y="1454"/>
                      <a:pt x="635" y="1546"/>
                      <a:pt x="780" y="1363"/>
                    </a:cubicBezTo>
                    <a:cubicBezTo>
                      <a:pt x="925" y="1180"/>
                      <a:pt x="787" y="490"/>
                      <a:pt x="870" y="263"/>
                    </a:cubicBezTo>
                    <a:cubicBezTo>
                      <a:pt x="953" y="36"/>
                      <a:pt x="1187" y="6"/>
                      <a:pt x="1280" y="3"/>
                    </a:cubicBezTo>
                    <a:cubicBezTo>
                      <a:pt x="1373" y="0"/>
                      <a:pt x="1442" y="73"/>
                      <a:pt x="1430" y="243"/>
                    </a:cubicBezTo>
                    <a:cubicBezTo>
                      <a:pt x="1418" y="413"/>
                      <a:pt x="1243" y="827"/>
                      <a:pt x="1210" y="1023"/>
                    </a:cubicBezTo>
                    <a:cubicBezTo>
                      <a:pt x="1177" y="1219"/>
                      <a:pt x="1063" y="1353"/>
                      <a:pt x="1230" y="1423"/>
                    </a:cubicBezTo>
                    <a:cubicBezTo>
                      <a:pt x="1397" y="1493"/>
                      <a:pt x="1803" y="1468"/>
                      <a:pt x="2210" y="1443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">
                <a:extLst>
                  <a:ext uri="{FF2B5EF4-FFF2-40B4-BE49-F238E27FC236}">
                    <a16:creationId xmlns:a16="http://schemas.microsoft.com/office/drawing/2014/main" id="{19D3CAE8-D867-44B4-8B54-A74A4370E82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920" y="4567"/>
                <a:ext cx="2350" cy="1504"/>
              </a:xfrm>
              <a:custGeom>
                <a:avLst/>
                <a:gdLst>
                  <a:gd name="T0" fmla="*/ 0 w 2210"/>
                  <a:gd name="T1" fmla="*/ 1363 h 1546"/>
                  <a:gd name="T2" fmla="*/ 780 w 2210"/>
                  <a:gd name="T3" fmla="*/ 1363 h 1546"/>
                  <a:gd name="T4" fmla="*/ 870 w 2210"/>
                  <a:gd name="T5" fmla="*/ 263 h 1546"/>
                  <a:gd name="T6" fmla="*/ 1280 w 2210"/>
                  <a:gd name="T7" fmla="*/ 3 h 1546"/>
                  <a:gd name="T8" fmla="*/ 1430 w 2210"/>
                  <a:gd name="T9" fmla="*/ 243 h 1546"/>
                  <a:gd name="T10" fmla="*/ 1210 w 2210"/>
                  <a:gd name="T11" fmla="*/ 1023 h 1546"/>
                  <a:gd name="T12" fmla="*/ 1230 w 2210"/>
                  <a:gd name="T13" fmla="*/ 1423 h 1546"/>
                  <a:gd name="T14" fmla="*/ 2210 w 2210"/>
                  <a:gd name="T15" fmla="*/ 1443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0" h="1546">
                    <a:moveTo>
                      <a:pt x="0" y="1363"/>
                    </a:moveTo>
                    <a:cubicBezTo>
                      <a:pt x="317" y="1454"/>
                      <a:pt x="635" y="1546"/>
                      <a:pt x="780" y="1363"/>
                    </a:cubicBezTo>
                    <a:cubicBezTo>
                      <a:pt x="925" y="1180"/>
                      <a:pt x="787" y="490"/>
                      <a:pt x="870" y="263"/>
                    </a:cubicBezTo>
                    <a:cubicBezTo>
                      <a:pt x="953" y="36"/>
                      <a:pt x="1187" y="6"/>
                      <a:pt x="1280" y="3"/>
                    </a:cubicBezTo>
                    <a:cubicBezTo>
                      <a:pt x="1373" y="0"/>
                      <a:pt x="1442" y="73"/>
                      <a:pt x="1430" y="243"/>
                    </a:cubicBezTo>
                    <a:cubicBezTo>
                      <a:pt x="1418" y="413"/>
                      <a:pt x="1243" y="827"/>
                      <a:pt x="1210" y="1023"/>
                    </a:cubicBezTo>
                    <a:cubicBezTo>
                      <a:pt x="1177" y="1219"/>
                      <a:pt x="1063" y="1353"/>
                      <a:pt x="1230" y="1423"/>
                    </a:cubicBezTo>
                    <a:cubicBezTo>
                      <a:pt x="1397" y="1493"/>
                      <a:pt x="1803" y="1468"/>
                      <a:pt x="2210" y="1443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8" name="Line 40">
              <a:extLst>
                <a:ext uri="{FF2B5EF4-FFF2-40B4-BE49-F238E27FC236}">
                  <a16:creationId xmlns:a16="http://schemas.microsoft.com/office/drawing/2014/main" id="{02BE9761-036A-43B8-B10A-3F43EF9B9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2478"/>
              <a:ext cx="181" cy="0"/>
            </a:xfrm>
            <a:prstGeom prst="line">
              <a:avLst/>
            </a:prstGeom>
            <a:noFill/>
            <a:ln w="139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9" name="AutoShape 41">
            <a:extLst>
              <a:ext uri="{FF2B5EF4-FFF2-40B4-BE49-F238E27FC236}">
                <a16:creationId xmlns:a16="http://schemas.microsoft.com/office/drawing/2014/main" id="{73023523-F2A9-44A2-8E55-B1C0F666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500438"/>
            <a:ext cx="433388" cy="936625"/>
          </a:xfrm>
          <a:prstGeom prst="curvedLeftArrow">
            <a:avLst>
              <a:gd name="adj1" fmla="val 43223"/>
              <a:gd name="adj2" fmla="val 86447"/>
              <a:gd name="adj3" fmla="val 3333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AutoShape 42">
            <a:extLst>
              <a:ext uri="{FF2B5EF4-FFF2-40B4-BE49-F238E27FC236}">
                <a16:creationId xmlns:a16="http://schemas.microsoft.com/office/drawing/2014/main" id="{E42FB8B7-004C-47C9-8C38-3EC54530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500438"/>
            <a:ext cx="433387" cy="936625"/>
          </a:xfrm>
          <a:prstGeom prst="curvedLeftArrow">
            <a:avLst>
              <a:gd name="adj1" fmla="val 43223"/>
              <a:gd name="adj2" fmla="val 86447"/>
              <a:gd name="adj3" fmla="val 3333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5" grpId="0" animBg="1"/>
      <p:bldP spid="174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>
            <a:extLst>
              <a:ext uri="{FF2B5EF4-FFF2-40B4-BE49-F238E27FC236}">
                <a16:creationId xmlns:a16="http://schemas.microsoft.com/office/drawing/2014/main" id="{383C519E-887F-4149-9690-1C38F0F0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66800"/>
            <a:ext cx="35909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ED84225-0899-4310-A3E2-DB1934C0A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248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Principe de fonctionnement :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9A79020A-BD0A-4C6B-8F45-24CA50B0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76475"/>
            <a:ext cx="4752975" cy="2592388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en-US" sz="2000" b="1"/>
              <a:t>Le conducteur commence a appuyer sur la pédale d’embrayage. </a:t>
            </a:r>
            <a:endParaRPr lang="fr-FR" altLang="en-US" sz="2000" i="1">
              <a:solidFill>
                <a:srgbClr val="6600FF"/>
              </a:solidFill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84DAB2A-B46E-4F81-A995-5DE675319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424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 u="sng"/>
              <a:t>Système en début de débrayage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176E776F-0A73-481D-9454-D07D6C20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9062">
            <a:off x="1042988" y="4887913"/>
            <a:ext cx="9398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AutoShape 7">
            <a:extLst>
              <a:ext uri="{FF2B5EF4-FFF2-40B4-BE49-F238E27FC236}">
                <a16:creationId xmlns:a16="http://schemas.microsoft.com/office/drawing/2014/main" id="{988B7F54-12BA-41AC-BBA8-556A07B9AAB8}"/>
              </a:ext>
            </a:extLst>
          </p:cNvPr>
          <p:cNvSpPr>
            <a:spLocks noChangeArrowheads="1"/>
          </p:cNvSpPr>
          <p:nvPr/>
        </p:nvSpPr>
        <p:spPr bwMode="auto">
          <a:xfrm rot="7718044">
            <a:off x="1835943" y="5660232"/>
            <a:ext cx="792163" cy="361950"/>
          </a:xfrm>
          <a:prstGeom prst="rightArrow">
            <a:avLst>
              <a:gd name="adj1" fmla="val 50000"/>
              <a:gd name="adj2" fmla="val 54715"/>
            </a:avLst>
          </a:prstGeom>
          <a:solidFill>
            <a:srgbClr val="00CC66"/>
          </a:solidFill>
          <a:ln w="38100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AutoShape 9">
            <a:extLst>
              <a:ext uri="{FF2B5EF4-FFF2-40B4-BE49-F238E27FC236}">
                <a16:creationId xmlns:a16="http://schemas.microsoft.com/office/drawing/2014/main" id="{E57368B8-D572-4A74-A556-3A81FF1317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85113" y="2924175"/>
            <a:ext cx="792162" cy="361950"/>
          </a:xfrm>
          <a:prstGeom prst="rightArrow">
            <a:avLst>
              <a:gd name="adj1" fmla="val 50000"/>
              <a:gd name="adj2" fmla="val 54715"/>
            </a:avLst>
          </a:prstGeom>
          <a:solidFill>
            <a:srgbClr val="00CC66"/>
          </a:solidFill>
          <a:ln w="38100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AutoShape 11">
            <a:extLst>
              <a:ext uri="{FF2B5EF4-FFF2-40B4-BE49-F238E27FC236}">
                <a16:creationId xmlns:a16="http://schemas.microsoft.com/office/drawing/2014/main" id="{0469DD4D-BECB-488F-A9D9-22FCA8E8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500438"/>
            <a:ext cx="433388" cy="936625"/>
          </a:xfrm>
          <a:prstGeom prst="curvedLeftArrow">
            <a:avLst>
              <a:gd name="adj1" fmla="val 43223"/>
              <a:gd name="adj2" fmla="val 86447"/>
              <a:gd name="adj3" fmla="val 3333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F1427667-611B-4037-AAEE-B6088FB7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500438"/>
            <a:ext cx="433387" cy="936625"/>
          </a:xfrm>
          <a:prstGeom prst="curvedLeftArrow">
            <a:avLst>
              <a:gd name="adj1" fmla="val 43223"/>
              <a:gd name="adj2" fmla="val 86447"/>
              <a:gd name="adj3" fmla="val 3333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58E0982-5DE0-4A57-BCE6-AAAB3B08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66800"/>
            <a:ext cx="35909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5DFE7C88-9275-4984-A0DE-27B59C3A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176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Principe de fonctionnement :</a:t>
            </a: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028CCECC-4B3A-44D0-B88B-B3010D505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76475"/>
            <a:ext cx="4752975" cy="2592388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en-US" sz="2000" b="1"/>
              <a:t>La pédale d’embrayage est appuyée à fond, la fourchette déplace la butée et comprime le diaphragme. Le plateau de pression recule et libère le disque. </a:t>
            </a:r>
            <a:r>
              <a:rPr lang="fr-FR" altLang="en-US" sz="2000" b="1" i="1">
                <a:solidFill>
                  <a:srgbClr val="6600FF"/>
                </a:solidFill>
              </a:rPr>
              <a:t>La transmission de puissance est rompue, l’arbre primaire de la boîte de vitesses n’est plus entraîné</a:t>
            </a:r>
            <a:endParaRPr lang="fr-FR" altLang="en-US" sz="2000" i="1">
              <a:solidFill>
                <a:srgbClr val="6600FF"/>
              </a:solidFill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CAE25855-46B6-47D2-A8D8-D61D0BC0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424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 u="sng"/>
              <a:t>Système débrayé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39BCD246-D853-485C-9E94-F12F8F56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9819">
            <a:off x="1042988" y="4887913"/>
            <a:ext cx="9398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AutoShape 7">
            <a:extLst>
              <a:ext uri="{FF2B5EF4-FFF2-40B4-BE49-F238E27FC236}">
                <a16:creationId xmlns:a16="http://schemas.microsoft.com/office/drawing/2014/main" id="{441731B1-FE8C-4D8B-89E6-898CF12AF79B}"/>
              </a:ext>
            </a:extLst>
          </p:cNvPr>
          <p:cNvSpPr>
            <a:spLocks noChangeArrowheads="1"/>
          </p:cNvSpPr>
          <p:nvPr/>
        </p:nvSpPr>
        <p:spPr bwMode="auto">
          <a:xfrm rot="7718044">
            <a:off x="1835943" y="5660232"/>
            <a:ext cx="792163" cy="361950"/>
          </a:xfrm>
          <a:prstGeom prst="rightArrow">
            <a:avLst>
              <a:gd name="adj1" fmla="val 50000"/>
              <a:gd name="adj2" fmla="val 54715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608BEAFA-CB1B-458D-916C-5ECB37F627B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85113" y="2924175"/>
            <a:ext cx="792162" cy="361950"/>
          </a:xfrm>
          <a:prstGeom prst="rightArrow">
            <a:avLst>
              <a:gd name="adj1" fmla="val 50000"/>
              <a:gd name="adj2" fmla="val 54715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9">
            <a:extLst>
              <a:ext uri="{FF2B5EF4-FFF2-40B4-BE49-F238E27FC236}">
                <a16:creationId xmlns:a16="http://schemas.microsoft.com/office/drawing/2014/main" id="{C63E27B7-2946-49B3-BB09-33726C47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500438"/>
            <a:ext cx="433388" cy="936625"/>
          </a:xfrm>
          <a:prstGeom prst="curvedLeftArrow">
            <a:avLst>
              <a:gd name="adj1" fmla="val 43223"/>
              <a:gd name="adj2" fmla="val 86447"/>
              <a:gd name="adj3" fmla="val 3333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11">
            <a:extLst>
              <a:ext uri="{FF2B5EF4-FFF2-40B4-BE49-F238E27FC236}">
                <a16:creationId xmlns:a16="http://schemas.microsoft.com/office/drawing/2014/main" id="{566EFF42-59FB-409A-9CD2-D9F95EAEB4CA}"/>
              </a:ext>
            </a:extLst>
          </p:cNvPr>
          <p:cNvSpPr>
            <a:spLocks/>
          </p:cNvSpPr>
          <p:nvPr/>
        </p:nvSpPr>
        <p:spPr bwMode="auto">
          <a:xfrm>
            <a:off x="5321300" y="2060575"/>
            <a:ext cx="1025525" cy="2084388"/>
          </a:xfrm>
          <a:custGeom>
            <a:avLst/>
            <a:gdLst>
              <a:gd name="T0" fmla="*/ 0 w 1113"/>
              <a:gd name="T1" fmla="*/ 1473 h 1650"/>
              <a:gd name="T2" fmla="*/ 710 w 1113"/>
              <a:gd name="T3" fmla="*/ 1443 h 1650"/>
              <a:gd name="T4" fmla="*/ 750 w 1113"/>
              <a:gd name="T5" fmla="*/ 233 h 1650"/>
              <a:gd name="T6" fmla="*/ 1070 w 1113"/>
              <a:gd name="T7" fmla="*/ 43 h 1650"/>
              <a:gd name="T8" fmla="*/ 1010 w 1113"/>
              <a:gd name="T9" fmla="*/ 63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650">
                <a:moveTo>
                  <a:pt x="0" y="1473"/>
                </a:moveTo>
                <a:cubicBezTo>
                  <a:pt x="292" y="1561"/>
                  <a:pt x="585" y="1650"/>
                  <a:pt x="710" y="1443"/>
                </a:cubicBezTo>
                <a:cubicBezTo>
                  <a:pt x="835" y="1236"/>
                  <a:pt x="690" y="466"/>
                  <a:pt x="750" y="233"/>
                </a:cubicBezTo>
                <a:cubicBezTo>
                  <a:pt x="810" y="0"/>
                  <a:pt x="1027" y="71"/>
                  <a:pt x="1070" y="43"/>
                </a:cubicBezTo>
                <a:cubicBezTo>
                  <a:pt x="1113" y="15"/>
                  <a:pt x="1061" y="39"/>
                  <a:pt x="1010" y="63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2">
            <a:extLst>
              <a:ext uri="{FF2B5EF4-FFF2-40B4-BE49-F238E27FC236}">
                <a16:creationId xmlns:a16="http://schemas.microsoft.com/office/drawing/2014/main" id="{F8D92DD7-E5F6-4730-9454-B87FAF642F41}"/>
              </a:ext>
            </a:extLst>
          </p:cNvPr>
          <p:cNvSpPr>
            <a:spLocks/>
          </p:cNvSpPr>
          <p:nvPr/>
        </p:nvSpPr>
        <p:spPr bwMode="auto">
          <a:xfrm flipV="1">
            <a:off x="5292725" y="3717925"/>
            <a:ext cx="1023938" cy="2212975"/>
          </a:xfrm>
          <a:custGeom>
            <a:avLst/>
            <a:gdLst>
              <a:gd name="T0" fmla="*/ 0 w 1113"/>
              <a:gd name="T1" fmla="*/ 1473 h 1650"/>
              <a:gd name="T2" fmla="*/ 710 w 1113"/>
              <a:gd name="T3" fmla="*/ 1443 h 1650"/>
              <a:gd name="T4" fmla="*/ 750 w 1113"/>
              <a:gd name="T5" fmla="*/ 233 h 1650"/>
              <a:gd name="T6" fmla="*/ 1070 w 1113"/>
              <a:gd name="T7" fmla="*/ 43 h 1650"/>
              <a:gd name="T8" fmla="*/ 1010 w 1113"/>
              <a:gd name="T9" fmla="*/ 63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650">
                <a:moveTo>
                  <a:pt x="0" y="1473"/>
                </a:moveTo>
                <a:cubicBezTo>
                  <a:pt x="292" y="1561"/>
                  <a:pt x="585" y="1650"/>
                  <a:pt x="710" y="1443"/>
                </a:cubicBezTo>
                <a:cubicBezTo>
                  <a:pt x="835" y="1236"/>
                  <a:pt x="690" y="466"/>
                  <a:pt x="750" y="233"/>
                </a:cubicBezTo>
                <a:cubicBezTo>
                  <a:pt x="810" y="0"/>
                  <a:pt x="1027" y="71"/>
                  <a:pt x="1070" y="43"/>
                </a:cubicBezTo>
                <a:cubicBezTo>
                  <a:pt x="1113" y="15"/>
                  <a:pt x="1061" y="39"/>
                  <a:pt x="1010" y="63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2CB73470-23FF-4A61-956F-1110BF37D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060575"/>
            <a:ext cx="12065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DEAF4A51-F2F3-4257-BC79-A7513E012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807075"/>
            <a:ext cx="193675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6110BEB-2BFF-496F-B317-32A47284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608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Couple maximal transmissible :</a:t>
            </a:r>
          </a:p>
        </p:txBody>
      </p: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311CB8CC-6661-4676-BEE9-33F6224D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781300"/>
            <a:ext cx="1800225" cy="1204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en-US" sz="2000"/>
              <a:t>Couple transmissible</a:t>
            </a:r>
            <a:r>
              <a:rPr lang="fr-FR" altLang="en-US" sz="2000">
                <a:solidFill>
                  <a:srgbClr val="FF0000"/>
                </a:solidFill>
              </a:rPr>
              <a:t> (N.m)</a:t>
            </a:r>
            <a:endParaRPr lang="fr-FR" altLang="en-US" sz="2000"/>
          </a:p>
        </p:txBody>
      </p:sp>
      <p:sp>
        <p:nvSpPr>
          <p:cNvPr id="20498" name="AutoShape 18">
            <a:extLst>
              <a:ext uri="{FF2B5EF4-FFF2-40B4-BE49-F238E27FC236}">
                <a16:creationId xmlns:a16="http://schemas.microsoft.com/office/drawing/2014/main" id="{44DD5D1E-96A5-4358-94CF-9F3AF93E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852738"/>
            <a:ext cx="1368425" cy="1042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Effort </a:t>
            </a:r>
          </a:p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presseur (N)</a:t>
            </a:r>
            <a:endParaRPr lang="fr-FR" altLang="en-US" sz="2000"/>
          </a:p>
        </p:txBody>
      </p:sp>
      <p:sp>
        <p:nvSpPr>
          <p:cNvPr id="20499" name="AutoShape 19">
            <a:extLst>
              <a:ext uri="{FF2B5EF4-FFF2-40B4-BE49-F238E27FC236}">
                <a16:creationId xmlns:a16="http://schemas.microsoft.com/office/drawing/2014/main" id="{A8F38A21-59F6-46DD-94B4-F13C507C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852738"/>
            <a:ext cx="1944687" cy="936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Rayon moyen </a:t>
            </a:r>
          </a:p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du disque (m)</a:t>
            </a:r>
            <a:endParaRPr lang="fr-FR" altLang="en-US" sz="2000"/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02ECF175-D49A-4FF4-B154-789E2A05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2738"/>
            <a:ext cx="1590675" cy="9858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6600FF"/>
                </a:solidFill>
              </a:rPr>
              <a:t>Nombre de face</a:t>
            </a:r>
          </a:p>
          <a:p>
            <a:pPr algn="ctr"/>
            <a:r>
              <a:rPr lang="fr-FR" altLang="en-US" sz="2000" i="1">
                <a:solidFill>
                  <a:srgbClr val="6600FF"/>
                </a:solidFill>
              </a:rPr>
              <a:t> en contact</a:t>
            </a:r>
          </a:p>
        </p:txBody>
      </p:sp>
      <p:sp>
        <p:nvSpPr>
          <p:cNvPr id="20501" name="AutoShape 21">
            <a:extLst>
              <a:ext uri="{FF2B5EF4-FFF2-40B4-BE49-F238E27FC236}">
                <a16:creationId xmlns:a16="http://schemas.microsoft.com/office/drawing/2014/main" id="{2BAA157C-DBEC-4555-BA23-5924B5D32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852738"/>
            <a:ext cx="1547813" cy="9858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Coefficient de </a:t>
            </a:r>
          </a:p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frottement</a:t>
            </a:r>
            <a:endParaRPr lang="fr-FR" altLang="en-US" sz="2000"/>
          </a:p>
        </p:txBody>
      </p:sp>
      <p:sp>
        <p:nvSpPr>
          <p:cNvPr id="20502" name="Text Box 22">
            <a:extLst>
              <a:ext uri="{FF2B5EF4-FFF2-40B4-BE49-F238E27FC236}">
                <a16:creationId xmlns:a16="http://schemas.microsoft.com/office/drawing/2014/main" id="{F4B11D6C-83AE-40C1-B0D4-202449CB7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700213"/>
            <a:ext cx="4392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4000" b="1"/>
              <a:t>Ct = F . r . N . f</a:t>
            </a: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54E5F2D3-AA74-497B-8625-45EE7258F5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2205038"/>
            <a:ext cx="1655763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41EB15D7-1F91-49B6-BAC5-4656780B51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2276475"/>
            <a:ext cx="12239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A53C3238-47D2-4444-8482-CC96B26294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349500"/>
            <a:ext cx="21590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6">
            <a:extLst>
              <a:ext uri="{FF2B5EF4-FFF2-40B4-BE49-F238E27FC236}">
                <a16:creationId xmlns:a16="http://schemas.microsoft.com/office/drawing/2014/main" id="{117A615E-8C59-4B15-B7E1-E72EAF12B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038" y="2276475"/>
            <a:ext cx="865187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>
            <a:extLst>
              <a:ext uri="{FF2B5EF4-FFF2-40B4-BE49-F238E27FC236}">
                <a16:creationId xmlns:a16="http://schemas.microsoft.com/office/drawing/2014/main" id="{B13B0089-6FAE-459E-94BB-4310EE1AB5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72225" y="2205038"/>
            <a:ext cx="1728788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52685CB7-B93B-4EF1-92E6-E1EE505B4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81525"/>
            <a:ext cx="70564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D’après la formule ci-dessus, on peut noter que le couple transmissible dépend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en-US" sz="2000" b="1" i="1">
                <a:solidFill>
                  <a:srgbClr val="6600FF"/>
                </a:solidFill>
              </a:rPr>
              <a:t> de l’état du diaphragme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en-US" sz="2000" b="1" i="1">
                <a:solidFill>
                  <a:srgbClr val="6600FF"/>
                </a:solidFill>
              </a:rPr>
              <a:t> de l’état des matériaux en contact (adhérence)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3779F4A9-4F1C-4D0C-B978-77F92B6C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9688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 u="sng">
                <a:solidFill>
                  <a:schemeClr val="accent2"/>
                </a:solidFill>
              </a:rPr>
              <a:t>Les </a:t>
            </a:r>
            <a:r>
              <a:rPr lang="fr-FR" altLang="en-US" sz="2200" b="1" u="sng">
                <a:solidFill>
                  <a:schemeClr val="accent2"/>
                </a:solidFill>
              </a:rPr>
              <a:t>différents</a:t>
            </a:r>
            <a:r>
              <a:rPr lang="fr-FR" altLang="en-US" sz="2000" b="1" u="sng">
                <a:solidFill>
                  <a:schemeClr val="accent2"/>
                </a:solidFill>
              </a:rPr>
              <a:t> types de commande :</a:t>
            </a:r>
          </a:p>
        </p:txBody>
      </p:sp>
      <p:grpSp>
        <p:nvGrpSpPr>
          <p:cNvPr id="21541" name="Group 37">
            <a:extLst>
              <a:ext uri="{FF2B5EF4-FFF2-40B4-BE49-F238E27FC236}">
                <a16:creationId xmlns:a16="http://schemas.microsoft.com/office/drawing/2014/main" id="{67E4BAFA-410C-4BFE-9EF3-095AA320C1CB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3600"/>
            <a:ext cx="2663825" cy="3240088"/>
            <a:chOff x="113" y="1344"/>
            <a:chExt cx="1678" cy="2041"/>
          </a:xfrm>
        </p:grpSpPr>
        <p:grpSp>
          <p:nvGrpSpPr>
            <p:cNvPr id="21531" name="Group 27">
              <a:extLst>
                <a:ext uri="{FF2B5EF4-FFF2-40B4-BE49-F238E27FC236}">
                  <a16:creationId xmlns:a16="http://schemas.microsoft.com/office/drawing/2014/main" id="{342D848F-3723-46CB-9587-BD7FBE5F8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344"/>
              <a:ext cx="1678" cy="2041"/>
              <a:chOff x="113" y="1344"/>
              <a:chExt cx="1678" cy="2041"/>
            </a:xfrm>
          </p:grpSpPr>
          <p:sp>
            <p:nvSpPr>
              <p:cNvPr id="21519" name="AutoShape 15">
                <a:extLst>
                  <a:ext uri="{FF2B5EF4-FFF2-40B4-BE49-F238E27FC236}">
                    <a16:creationId xmlns:a16="http://schemas.microsoft.com/office/drawing/2014/main" id="{B3234F59-1462-424F-9989-D3FEA5D34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344"/>
                <a:ext cx="1678" cy="2041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AutoShape 18">
                <a:extLst>
                  <a:ext uri="{FF2B5EF4-FFF2-40B4-BE49-F238E27FC236}">
                    <a16:creationId xmlns:a16="http://schemas.microsoft.com/office/drawing/2014/main" id="{465E1EB6-845B-4258-9905-D22F5A70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80"/>
                <a:ext cx="1467" cy="409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fr-FR" altLang="en-US"/>
                  <a:t>La commande mécanique</a:t>
                </a:r>
              </a:p>
            </p:txBody>
          </p:sp>
        </p:grpSp>
        <p:pic>
          <p:nvPicPr>
            <p:cNvPr id="21523" name="Picture 19">
              <a:extLst>
                <a:ext uri="{FF2B5EF4-FFF2-40B4-BE49-F238E27FC236}">
                  <a16:creationId xmlns:a16="http://schemas.microsoft.com/office/drawing/2014/main" id="{511D657E-DFB3-49E6-9AE6-ABC83C8A9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3" b="4144"/>
            <a:stretch>
              <a:fillRect/>
            </a:stretch>
          </p:blipFill>
          <p:spPr bwMode="auto">
            <a:xfrm>
              <a:off x="249" y="2205"/>
              <a:ext cx="1406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4" name="Group 40">
            <a:extLst>
              <a:ext uri="{FF2B5EF4-FFF2-40B4-BE49-F238E27FC236}">
                <a16:creationId xmlns:a16="http://schemas.microsoft.com/office/drawing/2014/main" id="{12EC8685-2B0B-4449-A10A-1F820808EF3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133600"/>
            <a:ext cx="2663825" cy="3240088"/>
            <a:chOff x="2064" y="1344"/>
            <a:chExt cx="1678" cy="2041"/>
          </a:xfrm>
        </p:grpSpPr>
        <p:grpSp>
          <p:nvGrpSpPr>
            <p:cNvPr id="21532" name="Group 28">
              <a:extLst>
                <a:ext uri="{FF2B5EF4-FFF2-40B4-BE49-F238E27FC236}">
                  <a16:creationId xmlns:a16="http://schemas.microsoft.com/office/drawing/2014/main" id="{327C397C-810B-4CAC-AED7-33C619E3B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344"/>
              <a:ext cx="1678" cy="2041"/>
              <a:chOff x="113" y="1344"/>
              <a:chExt cx="1678" cy="2041"/>
            </a:xfrm>
          </p:grpSpPr>
          <p:sp>
            <p:nvSpPr>
              <p:cNvPr id="21533" name="AutoShape 29">
                <a:extLst>
                  <a:ext uri="{FF2B5EF4-FFF2-40B4-BE49-F238E27FC236}">
                    <a16:creationId xmlns:a16="http://schemas.microsoft.com/office/drawing/2014/main" id="{F45D701C-0C4B-4323-9D5D-E68AD3101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344"/>
                <a:ext cx="1678" cy="2041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AutoShape 30">
                <a:extLst>
                  <a:ext uri="{FF2B5EF4-FFF2-40B4-BE49-F238E27FC236}">
                    <a16:creationId xmlns:a16="http://schemas.microsoft.com/office/drawing/2014/main" id="{67C3C403-F7E5-4785-8562-028FE5E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80"/>
                <a:ext cx="1467" cy="409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fr-FR" altLang="en-US"/>
                  <a:t>La commande hydraulique</a:t>
                </a:r>
              </a:p>
            </p:txBody>
          </p:sp>
        </p:grpSp>
        <p:pic>
          <p:nvPicPr>
            <p:cNvPr id="21538" name="Picture 34">
              <a:extLst>
                <a:ext uri="{FF2B5EF4-FFF2-40B4-BE49-F238E27FC236}">
                  <a16:creationId xmlns:a16="http://schemas.microsoft.com/office/drawing/2014/main" id="{CC013DB9-BB30-4FCD-B348-4067CA006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7"/>
            <a:stretch>
              <a:fillRect/>
            </a:stretch>
          </p:blipFill>
          <p:spPr bwMode="auto">
            <a:xfrm>
              <a:off x="2109" y="2160"/>
              <a:ext cx="1587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7" name="Group 43">
            <a:extLst>
              <a:ext uri="{FF2B5EF4-FFF2-40B4-BE49-F238E27FC236}">
                <a16:creationId xmlns:a16="http://schemas.microsoft.com/office/drawing/2014/main" id="{4200D448-0EE5-4986-97DC-1BAC6AA743BF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133600"/>
            <a:ext cx="2663825" cy="3240088"/>
            <a:chOff x="3923" y="1344"/>
            <a:chExt cx="1678" cy="2041"/>
          </a:xfrm>
        </p:grpSpPr>
        <p:grpSp>
          <p:nvGrpSpPr>
            <p:cNvPr id="21535" name="Group 31">
              <a:extLst>
                <a:ext uri="{FF2B5EF4-FFF2-40B4-BE49-F238E27FC236}">
                  <a16:creationId xmlns:a16="http://schemas.microsoft.com/office/drawing/2014/main" id="{2FB7EA38-2088-43A1-8465-5D9AE49DB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344"/>
              <a:ext cx="1678" cy="2041"/>
              <a:chOff x="113" y="1344"/>
              <a:chExt cx="1678" cy="2041"/>
            </a:xfrm>
          </p:grpSpPr>
          <p:sp>
            <p:nvSpPr>
              <p:cNvPr id="21536" name="AutoShape 32">
                <a:extLst>
                  <a:ext uri="{FF2B5EF4-FFF2-40B4-BE49-F238E27FC236}">
                    <a16:creationId xmlns:a16="http://schemas.microsoft.com/office/drawing/2014/main" id="{FCC12FD4-1400-4918-9AE5-40DD1FCE8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344"/>
                <a:ext cx="1678" cy="2041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7" name="AutoShape 33">
                <a:extLst>
                  <a:ext uri="{FF2B5EF4-FFF2-40B4-BE49-F238E27FC236}">
                    <a16:creationId xmlns:a16="http://schemas.microsoft.com/office/drawing/2014/main" id="{B18C219B-D726-44D7-A259-ED57B03E9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480"/>
                <a:ext cx="1467" cy="409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fr-FR" altLang="en-US"/>
                  <a:t>La commande pilotée</a:t>
                </a:r>
              </a:p>
            </p:txBody>
          </p:sp>
        </p:grpSp>
        <p:pic>
          <p:nvPicPr>
            <p:cNvPr id="21539" name="Picture 35">
              <a:extLst>
                <a:ext uri="{FF2B5EF4-FFF2-40B4-BE49-F238E27FC236}">
                  <a16:creationId xmlns:a16="http://schemas.microsoft.com/office/drawing/2014/main" id="{7BCDFC98-ADA9-48DB-BD3A-A1F4CAF67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8"/>
            <a:stretch>
              <a:fillRect/>
            </a:stretch>
          </p:blipFill>
          <p:spPr bwMode="auto">
            <a:xfrm>
              <a:off x="4014" y="2069"/>
              <a:ext cx="1482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40" name="Picture 36">
            <a:extLst>
              <a:ext uri="{FF2B5EF4-FFF2-40B4-BE49-F238E27FC236}">
                <a16:creationId xmlns:a16="http://schemas.microsoft.com/office/drawing/2014/main" id="{2992A209-BBC1-4014-AF42-9D149F2A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4144"/>
          <a:stretch>
            <a:fillRect/>
          </a:stretch>
        </p:blipFill>
        <p:spPr bwMode="auto">
          <a:xfrm>
            <a:off x="112713" y="1524000"/>
            <a:ext cx="889317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42">
            <a:extLst>
              <a:ext uri="{FF2B5EF4-FFF2-40B4-BE49-F238E27FC236}">
                <a16:creationId xmlns:a16="http://schemas.microsoft.com/office/drawing/2014/main" id="{E37337C7-40BA-4B1E-9225-1099D461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/>
          <a:stretch>
            <a:fillRect/>
          </a:stretch>
        </p:blipFill>
        <p:spPr bwMode="auto">
          <a:xfrm>
            <a:off x="127000" y="1528763"/>
            <a:ext cx="88931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44">
            <a:extLst>
              <a:ext uri="{FF2B5EF4-FFF2-40B4-BE49-F238E27FC236}">
                <a16:creationId xmlns:a16="http://schemas.microsoft.com/office/drawing/2014/main" id="{D4033C5F-03DE-4AE3-B179-37B9B874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"/>
          <a:stretch>
            <a:fillRect/>
          </a:stretch>
        </p:blipFill>
        <p:spPr bwMode="auto">
          <a:xfrm>
            <a:off x="279400" y="1512888"/>
            <a:ext cx="85248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8"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6" name="Group 68">
            <a:extLst>
              <a:ext uri="{FF2B5EF4-FFF2-40B4-BE49-F238E27FC236}">
                <a16:creationId xmlns:a16="http://schemas.microsoft.com/office/drawing/2014/main" id="{4FF1F1F6-1B0C-4D11-95E2-1EA8DB4DDB68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36838"/>
            <a:ext cx="3384550" cy="3744912"/>
            <a:chOff x="612" y="1525"/>
            <a:chExt cx="2177" cy="2359"/>
          </a:xfrm>
        </p:grpSpPr>
        <p:sp>
          <p:nvSpPr>
            <p:cNvPr id="22597" name="AutoShape 69">
              <a:extLst>
                <a:ext uri="{FF2B5EF4-FFF2-40B4-BE49-F238E27FC236}">
                  <a16:creationId xmlns:a16="http://schemas.microsoft.com/office/drawing/2014/main" id="{16048A35-B9EA-4F57-AF4A-0504AAE71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525"/>
              <a:ext cx="2177" cy="2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AutoShape 70">
              <a:extLst>
                <a:ext uri="{FF2B5EF4-FFF2-40B4-BE49-F238E27FC236}">
                  <a16:creationId xmlns:a16="http://schemas.microsoft.com/office/drawing/2014/main" id="{3BA3003F-CCEB-4C75-8EA7-74731C14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61"/>
              <a:ext cx="1905" cy="409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en-US" sz="2000" b="1"/>
                <a:t>Contrôles à effectuer</a:t>
              </a:r>
            </a:p>
          </p:txBody>
        </p:sp>
      </p:grpSp>
      <p:sp>
        <p:nvSpPr>
          <p:cNvPr id="22530" name="Text Box 2">
            <a:extLst>
              <a:ext uri="{FF2B5EF4-FFF2-40B4-BE49-F238E27FC236}">
                <a16:creationId xmlns:a16="http://schemas.microsoft.com/office/drawing/2014/main" id="{A744AE0E-4556-4A30-923A-2E3E61324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52562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Les prescriptions de maintenance :</a:t>
            </a:r>
          </a:p>
        </p:txBody>
      </p:sp>
      <p:sp>
        <p:nvSpPr>
          <p:cNvPr id="22584" name="Text Box 56">
            <a:extLst>
              <a:ext uri="{FF2B5EF4-FFF2-40B4-BE49-F238E27FC236}">
                <a16:creationId xmlns:a16="http://schemas.microsoft.com/office/drawing/2014/main" id="{EF8E51EE-3755-4D71-81BA-3124E926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28775"/>
            <a:ext cx="251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Le volant moteur</a:t>
            </a:r>
          </a:p>
        </p:txBody>
      </p:sp>
      <p:pic>
        <p:nvPicPr>
          <p:cNvPr id="22585" name="Picture 57">
            <a:extLst>
              <a:ext uri="{FF2B5EF4-FFF2-40B4-BE49-F238E27FC236}">
                <a16:creationId xmlns:a16="http://schemas.microsoft.com/office/drawing/2014/main" id="{6B5EFC2C-FEC8-40AA-B191-DA3D07F4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lum bright="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26019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9" name="AutoShape 61">
            <a:extLst>
              <a:ext uri="{FF2B5EF4-FFF2-40B4-BE49-F238E27FC236}">
                <a16:creationId xmlns:a16="http://schemas.microsoft.com/office/drawing/2014/main" id="{643CCA6C-9702-4EC2-8431-BAED624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89363"/>
            <a:ext cx="2663825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 la surface d’appui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84" grpId="0"/>
      <p:bldP spid="225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A90DEA5F-334E-4CF8-86C5-9561C4213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52562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Les prescriptions de maintenance :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30722DC-9224-470B-B979-0B0D296F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28775"/>
            <a:ext cx="251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Le disque</a:t>
            </a:r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0700250A-DDD7-40CE-B3FF-6A2492E7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563938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4" name="Group 14">
            <a:extLst>
              <a:ext uri="{FF2B5EF4-FFF2-40B4-BE49-F238E27FC236}">
                <a16:creationId xmlns:a16="http://schemas.microsoft.com/office/drawing/2014/main" id="{5E7ED2AE-0D6D-4D67-BD11-EA0C9A462D5B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36838"/>
            <a:ext cx="3384550" cy="3744912"/>
            <a:chOff x="612" y="1525"/>
            <a:chExt cx="2177" cy="2359"/>
          </a:xfrm>
        </p:grpSpPr>
        <p:sp>
          <p:nvSpPr>
            <p:cNvPr id="25615" name="AutoShape 15">
              <a:extLst>
                <a:ext uri="{FF2B5EF4-FFF2-40B4-BE49-F238E27FC236}">
                  <a16:creationId xmlns:a16="http://schemas.microsoft.com/office/drawing/2014/main" id="{14A330E3-BF1F-4728-8951-552A7231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525"/>
              <a:ext cx="2177" cy="2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AutoShape 16">
              <a:extLst>
                <a:ext uri="{FF2B5EF4-FFF2-40B4-BE49-F238E27FC236}">
                  <a16:creationId xmlns:a16="http://schemas.microsoft.com/office/drawing/2014/main" id="{63282401-94DB-4B55-8419-E488D9D0B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61"/>
              <a:ext cx="1905" cy="409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en-US" sz="2000" b="1"/>
                <a:t>Contrôles à effectuer</a:t>
              </a:r>
            </a:p>
          </p:txBody>
        </p:sp>
      </p:grpSp>
      <p:sp>
        <p:nvSpPr>
          <p:cNvPr id="25617" name="AutoShape 17">
            <a:extLst>
              <a:ext uri="{FF2B5EF4-FFF2-40B4-BE49-F238E27FC236}">
                <a16:creationId xmlns:a16="http://schemas.microsoft.com/office/drawing/2014/main" id="{3425271E-0EEB-4248-AD93-2C5CEBC6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16338"/>
            <a:ext cx="2663825" cy="431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Usure de la garniture</a:t>
            </a:r>
          </a:p>
        </p:txBody>
      </p:sp>
      <p:sp>
        <p:nvSpPr>
          <p:cNvPr id="25609" name="AutoShape 9">
            <a:extLst>
              <a:ext uri="{FF2B5EF4-FFF2-40B4-BE49-F238E27FC236}">
                <a16:creationId xmlns:a16="http://schemas.microsoft.com/office/drawing/2014/main" id="{F92509ED-DF4C-4834-A5B4-DAFCC213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21163"/>
            <a:ext cx="2663825" cy="7191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 surface de la garniture</a:t>
            </a:r>
          </a:p>
        </p:txBody>
      </p:sp>
      <p:sp>
        <p:nvSpPr>
          <p:cNvPr id="25618" name="AutoShape 18">
            <a:extLst>
              <a:ext uri="{FF2B5EF4-FFF2-40B4-BE49-F238E27FC236}">
                <a16:creationId xmlns:a16="http://schemas.microsoft.com/office/drawing/2014/main" id="{68947274-28C1-4C94-84AC-A00430E5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013325"/>
            <a:ext cx="2663825" cy="431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des ressorts</a:t>
            </a:r>
          </a:p>
        </p:txBody>
      </p:sp>
      <p:sp>
        <p:nvSpPr>
          <p:cNvPr id="25619" name="AutoShape 19">
            <a:extLst>
              <a:ext uri="{FF2B5EF4-FFF2-40B4-BE49-F238E27FC236}">
                <a16:creationId xmlns:a16="http://schemas.microsoft.com/office/drawing/2014/main" id="{5EE7C327-FFDE-43D7-84D9-3AB13A6A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516563"/>
            <a:ext cx="2663825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des cannelures du moyeu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17" grpId="0" animBg="1"/>
      <p:bldP spid="25609" grpId="0" animBg="1"/>
      <p:bldP spid="25618" grpId="0" animBg="1"/>
      <p:bldP spid="256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F9943D02-BE11-48F0-9B94-E98C1895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52562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Les prescriptions de maintenance :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245C6795-13E9-48F0-A000-EABAC511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28775"/>
            <a:ext cx="251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Le mécanisme</a:t>
            </a:r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8DD0A6CC-99B1-4478-AA3A-B4FAC11DD211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36838"/>
            <a:ext cx="3384550" cy="3744912"/>
            <a:chOff x="612" y="1525"/>
            <a:chExt cx="2177" cy="2359"/>
          </a:xfrm>
        </p:grpSpPr>
        <p:sp>
          <p:nvSpPr>
            <p:cNvPr id="29702" name="AutoShape 6">
              <a:extLst>
                <a:ext uri="{FF2B5EF4-FFF2-40B4-BE49-F238E27FC236}">
                  <a16:creationId xmlns:a16="http://schemas.microsoft.com/office/drawing/2014/main" id="{B1225671-0C2C-4AA7-989E-806914223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525"/>
              <a:ext cx="2177" cy="2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AutoShape 7">
              <a:extLst>
                <a:ext uri="{FF2B5EF4-FFF2-40B4-BE49-F238E27FC236}">
                  <a16:creationId xmlns:a16="http://schemas.microsoft.com/office/drawing/2014/main" id="{B4E59F94-713C-452F-8DAF-22656E5E5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61"/>
              <a:ext cx="1905" cy="409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en-US" sz="2000" b="1"/>
                <a:t>Contrôles à effectuer</a:t>
              </a:r>
            </a:p>
          </p:txBody>
        </p:sp>
      </p:grpSp>
      <p:sp>
        <p:nvSpPr>
          <p:cNvPr id="29704" name="AutoShape 8">
            <a:extLst>
              <a:ext uri="{FF2B5EF4-FFF2-40B4-BE49-F238E27FC236}">
                <a16:creationId xmlns:a16="http://schemas.microsoft.com/office/drawing/2014/main" id="{40524D00-BE56-4547-BB91-F64F0B99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16338"/>
            <a:ext cx="2663825" cy="431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du diaphragme</a:t>
            </a: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8D6BC56D-6A0E-4910-9354-44A3DF091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21163"/>
            <a:ext cx="2663825" cy="10080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 la surface d’appui du plateau presseur</a:t>
            </a:r>
          </a:p>
        </p:txBody>
      </p:sp>
      <p:pic>
        <p:nvPicPr>
          <p:cNvPr id="29708" name="Picture 12">
            <a:extLst>
              <a:ext uri="{FF2B5EF4-FFF2-40B4-BE49-F238E27FC236}">
                <a16:creationId xmlns:a16="http://schemas.microsoft.com/office/drawing/2014/main" id="{6F07BC8F-2024-46B1-84EA-52316982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2881313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4" grpId="0" animBg="1"/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4" name="Group 70">
            <a:extLst>
              <a:ext uri="{FF2B5EF4-FFF2-40B4-BE49-F238E27FC236}">
                <a16:creationId xmlns:a16="http://schemas.microsoft.com/office/drawing/2014/main" id="{31C950F7-FEFB-4F36-884F-5CD84D3A06DB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3151188"/>
            <a:ext cx="1619250" cy="1300162"/>
            <a:chOff x="110" y="1984"/>
            <a:chExt cx="1020" cy="819"/>
          </a:xfrm>
        </p:grpSpPr>
        <p:pic>
          <p:nvPicPr>
            <p:cNvPr id="6190" name="Picture 46">
              <a:extLst>
                <a:ext uri="{FF2B5EF4-FFF2-40B4-BE49-F238E27FC236}">
                  <a16:creationId xmlns:a16="http://schemas.microsoft.com/office/drawing/2014/main" id="{EB722FEA-ABBC-41AE-9442-465D0AFD7C8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415">
              <a:off x="110" y="1984"/>
              <a:ext cx="1020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1" name="Picture 47">
              <a:extLst>
                <a:ext uri="{FF2B5EF4-FFF2-40B4-BE49-F238E27FC236}">
                  <a16:creationId xmlns:a16="http://schemas.microsoft.com/office/drawing/2014/main" id="{EA0A1D25-67CD-48FA-9430-58481BD7D2E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-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415">
              <a:off x="543" y="2282"/>
              <a:ext cx="544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15" name="Group 71">
            <a:extLst>
              <a:ext uri="{FF2B5EF4-FFF2-40B4-BE49-F238E27FC236}">
                <a16:creationId xmlns:a16="http://schemas.microsoft.com/office/drawing/2014/main" id="{BF54127D-05F1-4E53-B88E-11BEDFDB9CD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160713"/>
            <a:ext cx="1619250" cy="1295400"/>
            <a:chOff x="2971" y="2251"/>
            <a:chExt cx="1020" cy="816"/>
          </a:xfrm>
        </p:grpSpPr>
        <p:pic>
          <p:nvPicPr>
            <p:cNvPr id="6193" name="Picture 49">
              <a:extLst>
                <a:ext uri="{FF2B5EF4-FFF2-40B4-BE49-F238E27FC236}">
                  <a16:creationId xmlns:a16="http://schemas.microsoft.com/office/drawing/2014/main" id="{8BD3329B-C0F6-4531-9ABB-14CBB7DE9078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056">
              <a:off x="2971" y="2251"/>
              <a:ext cx="1020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4" name="Picture 50">
              <a:extLst>
                <a:ext uri="{FF2B5EF4-FFF2-40B4-BE49-F238E27FC236}">
                  <a16:creationId xmlns:a16="http://schemas.microsoft.com/office/drawing/2014/main" id="{1FE93D86-57EE-45B7-91DD-D99E2EF24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056">
              <a:off x="3409" y="2545"/>
              <a:ext cx="54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 Box 4">
            <a:extLst>
              <a:ext uri="{FF2B5EF4-FFF2-40B4-BE49-F238E27FC236}">
                <a16:creationId xmlns:a16="http://schemas.microsoft.com/office/drawing/2014/main" id="{ABB2348C-D071-485F-80A2-A970180C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3211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RAPPEL Chaîne cinématique :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9912AF36-3616-454F-BF67-F91DA57D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25538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Véhicule à traction </a:t>
            </a:r>
          </a:p>
        </p:txBody>
      </p:sp>
      <p:sp>
        <p:nvSpPr>
          <p:cNvPr id="6182" name="AutoShape 38">
            <a:extLst>
              <a:ext uri="{FF2B5EF4-FFF2-40B4-BE49-F238E27FC236}">
                <a16:creationId xmlns:a16="http://schemas.microsoft.com/office/drawing/2014/main" id="{CAC6A040-D44A-4F76-B3D4-7F898AF32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2520950"/>
            <a:ext cx="1727200" cy="471488"/>
          </a:xfrm>
          <a:prstGeom prst="flowChartAlternateProcess">
            <a:avLst/>
          </a:prstGeom>
          <a:solidFill>
            <a:srgbClr val="FFCC99">
              <a:alpha val="7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en-US"/>
              <a:t>Embrayage</a:t>
            </a:r>
          </a:p>
        </p:txBody>
      </p:sp>
      <p:sp>
        <p:nvSpPr>
          <p:cNvPr id="6183" name="AutoShape 39">
            <a:extLst>
              <a:ext uri="{FF2B5EF4-FFF2-40B4-BE49-F238E27FC236}">
                <a16:creationId xmlns:a16="http://schemas.microsoft.com/office/drawing/2014/main" id="{856C3D8E-9F7A-47DC-95B8-AABDE4F5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557588"/>
            <a:ext cx="2303463" cy="792162"/>
          </a:xfrm>
          <a:prstGeom prst="flowChartAlternateProcess">
            <a:avLst/>
          </a:prstGeom>
          <a:solidFill>
            <a:srgbClr val="FFFF99">
              <a:alpha val="7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en-US"/>
              <a:t>Boîte de vitesses</a:t>
            </a:r>
          </a:p>
        </p:txBody>
      </p:sp>
      <p:sp>
        <p:nvSpPr>
          <p:cNvPr id="6184" name="AutoShape 40">
            <a:extLst>
              <a:ext uri="{FF2B5EF4-FFF2-40B4-BE49-F238E27FC236}">
                <a16:creationId xmlns:a16="http://schemas.microsoft.com/office/drawing/2014/main" id="{9B4212FD-8000-44D2-A9BF-1405A7C2F2E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H="1" flipV="1">
            <a:off x="2987675" y="2060575"/>
            <a:ext cx="176213" cy="439738"/>
          </a:xfrm>
          <a:prstGeom prst="downArrow">
            <a:avLst>
              <a:gd name="adj1" fmla="val 50000"/>
              <a:gd name="adj2" fmla="val 62387"/>
            </a:avLst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AutoShape 41">
            <a:extLst>
              <a:ext uri="{FF2B5EF4-FFF2-40B4-BE49-F238E27FC236}">
                <a16:creationId xmlns:a16="http://schemas.microsoft.com/office/drawing/2014/main" id="{61763F57-1E87-44FF-8172-EE893811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3917950"/>
            <a:ext cx="1584325" cy="360363"/>
          </a:xfrm>
          <a:prstGeom prst="flowChartAlternateProcess">
            <a:avLst/>
          </a:prstGeom>
          <a:solidFill>
            <a:srgbClr val="CCFFFF">
              <a:alpha val="7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en-US"/>
              <a:t>Différentiel</a:t>
            </a:r>
            <a:endParaRPr lang="fr-FR" altLang="en-US" sz="2000"/>
          </a:p>
        </p:txBody>
      </p:sp>
      <p:sp>
        <p:nvSpPr>
          <p:cNvPr id="6187" name="AutoShape 43">
            <a:extLst>
              <a:ext uri="{FF2B5EF4-FFF2-40B4-BE49-F238E27FC236}">
                <a16:creationId xmlns:a16="http://schemas.microsoft.com/office/drawing/2014/main" id="{E7BC6A1E-1311-4E46-87A6-A2431B19C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5938838"/>
            <a:ext cx="1873250" cy="504825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en-US"/>
              <a:t>Roues motrices</a:t>
            </a:r>
          </a:p>
        </p:txBody>
      </p:sp>
      <p:pic>
        <p:nvPicPr>
          <p:cNvPr id="6188" name="Picture 44">
            <a:extLst>
              <a:ext uri="{FF2B5EF4-FFF2-40B4-BE49-F238E27FC236}">
                <a16:creationId xmlns:a16="http://schemas.microsoft.com/office/drawing/2014/main" id="{65095E4A-CDD1-4EC9-BC5B-1727873B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729">
            <a:off x="3924300" y="2060575"/>
            <a:ext cx="1295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7" name="AutoShape 53">
            <a:extLst>
              <a:ext uri="{FF2B5EF4-FFF2-40B4-BE49-F238E27FC236}">
                <a16:creationId xmlns:a16="http://schemas.microsoft.com/office/drawing/2014/main" id="{3ACC941E-5B26-41AF-886B-08EF733E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894263"/>
            <a:ext cx="1870075" cy="503237"/>
          </a:xfrm>
          <a:prstGeom prst="flowChartAlternateProcess">
            <a:avLst/>
          </a:prstGeom>
          <a:solidFill>
            <a:srgbClr val="CC99FF">
              <a:alpha val="7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en-US"/>
              <a:t>Arbres de roue </a:t>
            </a:r>
          </a:p>
        </p:txBody>
      </p:sp>
      <p:grpSp>
        <p:nvGrpSpPr>
          <p:cNvPr id="6198" name="Group 54">
            <a:extLst>
              <a:ext uri="{FF2B5EF4-FFF2-40B4-BE49-F238E27FC236}">
                <a16:creationId xmlns:a16="http://schemas.microsoft.com/office/drawing/2014/main" id="{45AD5DE1-6553-42BD-966F-7F9917CEA690}"/>
              </a:ext>
            </a:extLst>
          </p:cNvPr>
          <p:cNvGrpSpPr>
            <a:grpSpLocks/>
          </p:cNvGrpSpPr>
          <p:nvPr/>
        </p:nvGrpSpPr>
        <p:grpSpPr bwMode="auto">
          <a:xfrm rot="257655">
            <a:off x="0" y="4437063"/>
            <a:ext cx="2339975" cy="2087562"/>
            <a:chOff x="4599" y="8503"/>
            <a:chExt cx="3883" cy="3335"/>
          </a:xfrm>
        </p:grpSpPr>
        <p:pic>
          <p:nvPicPr>
            <p:cNvPr id="6199" name="Picture 55">
              <a:extLst>
                <a:ext uri="{FF2B5EF4-FFF2-40B4-BE49-F238E27FC236}">
                  <a16:creationId xmlns:a16="http://schemas.microsoft.com/office/drawing/2014/main" id="{C1A9F2A2-53AB-4C92-AD95-A940942D9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0000" contrast="-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8503"/>
              <a:ext cx="3883" cy="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56">
              <a:extLst>
                <a:ext uri="{FF2B5EF4-FFF2-40B4-BE49-F238E27FC236}">
                  <a16:creationId xmlns:a16="http://schemas.microsoft.com/office/drawing/2014/main" id="{9147BE11-C216-407F-A2ED-6520E1AC7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" y="9689"/>
              <a:ext cx="2928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06" name="AutoShape 62">
            <a:extLst>
              <a:ext uri="{FF2B5EF4-FFF2-40B4-BE49-F238E27FC236}">
                <a16:creationId xmlns:a16="http://schemas.microsoft.com/office/drawing/2014/main" id="{E0C98B14-91F5-48FE-855A-E1F9A9238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5464175"/>
            <a:ext cx="176212" cy="442913"/>
          </a:xfrm>
          <a:prstGeom prst="downArrow">
            <a:avLst>
              <a:gd name="adj1" fmla="val 50000"/>
              <a:gd name="adj2" fmla="val 62838"/>
            </a:avLst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AutoShape 65">
            <a:extLst>
              <a:ext uri="{FF2B5EF4-FFF2-40B4-BE49-F238E27FC236}">
                <a16:creationId xmlns:a16="http://schemas.microsoft.com/office/drawing/2014/main" id="{1AD351BA-403B-4775-AF7A-3E6055B2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557338"/>
            <a:ext cx="1125538" cy="431800"/>
          </a:xfrm>
          <a:prstGeom prst="flowChartAlternateProcess">
            <a:avLst/>
          </a:prstGeom>
          <a:solidFill>
            <a:srgbClr val="CCFFCC">
              <a:alpha val="7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en-US"/>
              <a:t>Moteur</a:t>
            </a:r>
          </a:p>
        </p:txBody>
      </p:sp>
      <p:sp>
        <p:nvSpPr>
          <p:cNvPr id="6211" name="AutoShape 67">
            <a:extLst>
              <a:ext uri="{FF2B5EF4-FFF2-40B4-BE49-F238E27FC236}">
                <a16:creationId xmlns:a16="http://schemas.microsoft.com/office/drawing/2014/main" id="{2B1021CF-4935-4AD5-8AA3-021A8C890D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987675" y="3068638"/>
            <a:ext cx="173038" cy="446087"/>
          </a:xfrm>
          <a:prstGeom prst="downArrow">
            <a:avLst>
              <a:gd name="adj1" fmla="val 50000"/>
              <a:gd name="adj2" fmla="val 64449"/>
            </a:avLst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AutoShape 68">
            <a:extLst>
              <a:ext uri="{FF2B5EF4-FFF2-40B4-BE49-F238E27FC236}">
                <a16:creationId xmlns:a16="http://schemas.microsoft.com/office/drawing/2014/main" id="{4936D9C0-1919-4799-82F0-CE6DC82B0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959100" y="4408488"/>
            <a:ext cx="176213" cy="442912"/>
          </a:xfrm>
          <a:prstGeom prst="downArrow">
            <a:avLst>
              <a:gd name="adj1" fmla="val 50000"/>
              <a:gd name="adj2" fmla="val 62838"/>
            </a:avLst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95" name="Picture 51">
            <a:extLst>
              <a:ext uri="{FF2B5EF4-FFF2-40B4-BE49-F238E27FC236}">
                <a16:creationId xmlns:a16="http://schemas.microsoft.com/office/drawing/2014/main" id="{83047045-0624-4286-9ADD-CB00ECCF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12969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73">
            <a:extLst>
              <a:ext uri="{FF2B5EF4-FFF2-40B4-BE49-F238E27FC236}">
                <a16:creationId xmlns:a16="http://schemas.microsoft.com/office/drawing/2014/main" id="{146E40A2-22F1-4F26-A1B5-F7B4EC1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45125"/>
            <a:ext cx="849313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9" name="Group 95">
            <a:extLst>
              <a:ext uri="{FF2B5EF4-FFF2-40B4-BE49-F238E27FC236}">
                <a16:creationId xmlns:a16="http://schemas.microsoft.com/office/drawing/2014/main" id="{FD2B4B07-8D3E-42B3-AA0F-C8F80B0F6574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284538"/>
            <a:ext cx="6553200" cy="3168650"/>
            <a:chOff x="1111" y="2069"/>
            <a:chExt cx="4128" cy="1996"/>
          </a:xfrm>
        </p:grpSpPr>
        <p:sp>
          <p:nvSpPr>
            <p:cNvPr id="6229" name="AutoShape 85">
              <a:extLst>
                <a:ext uri="{FF2B5EF4-FFF2-40B4-BE49-F238E27FC236}">
                  <a16:creationId xmlns:a16="http://schemas.microsoft.com/office/drawing/2014/main" id="{1EC31D81-4E1B-4550-ACF9-3EAB6A9AE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069"/>
              <a:ext cx="4128" cy="1996"/>
            </a:xfrm>
            <a:prstGeom prst="flowChartAlternateProcess">
              <a:avLst/>
            </a:prstGeom>
            <a:solidFill>
              <a:srgbClr val="CCFFCC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2000" b="1" u="sng"/>
                <a:t>Problématique </a:t>
              </a:r>
            </a:p>
            <a:p>
              <a:pPr algn="ctr"/>
              <a:endParaRPr lang="fr-FR" altLang="en-US" sz="800" b="1" u="sng"/>
            </a:p>
            <a:p>
              <a:pPr algn="ctr"/>
              <a:r>
                <a:rPr lang="fr-FR" altLang="en-US" b="1"/>
                <a:t>	</a:t>
              </a:r>
              <a:endParaRPr lang="fr-FR" altLang="en-US" b="1" u="sng"/>
            </a:p>
            <a:p>
              <a:endParaRPr lang="fr-FR" altLang="en-US" sz="2000"/>
            </a:p>
            <a:p>
              <a:r>
                <a:rPr lang="fr-FR" altLang="en-US" sz="2000">
                  <a:solidFill>
                    <a:srgbClr val="6600FF"/>
                  </a:solidFill>
                </a:rPr>
                <a:t> </a:t>
              </a:r>
            </a:p>
          </p:txBody>
        </p:sp>
        <p:sp>
          <p:nvSpPr>
            <p:cNvPr id="6230" name="AutoShape 86">
              <a:extLst>
                <a:ext uri="{FF2B5EF4-FFF2-40B4-BE49-F238E27FC236}">
                  <a16:creationId xmlns:a16="http://schemas.microsoft.com/office/drawing/2014/main" id="{BA2E77FD-E0B5-4363-A6AE-FF1822D37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478"/>
              <a:ext cx="1769" cy="149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en-US" b="1"/>
                <a:t>      </a:t>
              </a:r>
              <a:r>
                <a:rPr lang="fr-FR" altLang="en-US" b="1" u="sng"/>
                <a:t>Ressentis client</a:t>
              </a:r>
              <a:endParaRPr lang="fr-FR" altLang="en-US" sz="1600"/>
            </a:p>
            <a:p>
              <a:endParaRPr lang="fr-FR" altLang="en-US" sz="1600"/>
            </a:p>
            <a:p>
              <a:endParaRPr lang="fr-FR" altLang="en-US" sz="1600"/>
            </a:p>
            <a:p>
              <a:endParaRPr lang="fr-FR" altLang="en-US" sz="1600"/>
            </a:p>
            <a:p>
              <a:endParaRPr lang="fr-FR" altLang="en-US" sz="1600" b="1" u="sng"/>
            </a:p>
          </p:txBody>
        </p:sp>
        <p:sp>
          <p:nvSpPr>
            <p:cNvPr id="6231" name="AutoShape 87">
              <a:extLst>
                <a:ext uri="{FF2B5EF4-FFF2-40B4-BE49-F238E27FC236}">
                  <a16:creationId xmlns:a16="http://schemas.microsoft.com/office/drawing/2014/main" id="{A349D1E7-C90F-457C-A1E5-D6459DEB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478"/>
              <a:ext cx="1951" cy="149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en-US" b="1"/>
                <a:t>      </a:t>
              </a:r>
              <a:r>
                <a:rPr lang="fr-FR" altLang="en-US" b="1" u="sng"/>
                <a:t>Défauts rencontrés</a:t>
              </a:r>
            </a:p>
            <a:p>
              <a:endParaRPr lang="fr-FR" altLang="en-US"/>
            </a:p>
            <a:p>
              <a:endParaRPr lang="fr-FR" altLang="en-US"/>
            </a:p>
          </p:txBody>
        </p:sp>
      </p:grpSp>
      <p:sp>
        <p:nvSpPr>
          <p:cNvPr id="6235" name="AutoShape 91">
            <a:extLst>
              <a:ext uri="{FF2B5EF4-FFF2-40B4-BE49-F238E27FC236}">
                <a16:creationId xmlns:a16="http://schemas.microsoft.com/office/drawing/2014/main" id="{77DFC805-AF15-4687-A997-CBE3AE1B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508500"/>
            <a:ext cx="2952750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en-US" b="1"/>
              <a:t>- Le système n’embraye plus ou difficilement</a:t>
            </a:r>
          </a:p>
        </p:txBody>
      </p:sp>
      <p:sp>
        <p:nvSpPr>
          <p:cNvPr id="6236" name="AutoShape 92">
            <a:extLst>
              <a:ext uri="{FF2B5EF4-FFF2-40B4-BE49-F238E27FC236}">
                <a16:creationId xmlns:a16="http://schemas.microsoft.com/office/drawing/2014/main" id="{D490E31D-8B2F-473C-B295-D6137A47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445125"/>
            <a:ext cx="2952750" cy="6492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b="1"/>
              <a:t>- Le système ne débraye plus ou difficilement</a:t>
            </a:r>
          </a:p>
        </p:txBody>
      </p:sp>
      <p:sp>
        <p:nvSpPr>
          <p:cNvPr id="6237" name="AutoShape 93">
            <a:extLst>
              <a:ext uri="{FF2B5EF4-FFF2-40B4-BE49-F238E27FC236}">
                <a16:creationId xmlns:a16="http://schemas.microsoft.com/office/drawing/2014/main" id="{A413EEA1-ADD1-4779-B880-E506F8BF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508500"/>
            <a:ext cx="2449513" cy="7921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sz="1600" b="1"/>
              <a:t>- L’embrayage patine, le véhicule à du mal à se lancer</a:t>
            </a:r>
          </a:p>
        </p:txBody>
      </p:sp>
      <p:sp>
        <p:nvSpPr>
          <p:cNvPr id="6238" name="AutoShape 94">
            <a:extLst>
              <a:ext uri="{FF2B5EF4-FFF2-40B4-BE49-F238E27FC236}">
                <a16:creationId xmlns:a16="http://schemas.microsoft.com/office/drawing/2014/main" id="{2690DD7A-7A1D-4CB7-BA72-9C872A87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45125"/>
            <a:ext cx="2520950" cy="720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sz="1600" b="1"/>
              <a:t>- Les vitesses ont du mal à passer et craquent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82" grpId="0" animBg="1"/>
      <p:bldP spid="6182" grpId="1" animBg="1"/>
      <p:bldP spid="6183" grpId="0" animBg="1"/>
      <p:bldP spid="6183" grpId="1" animBg="1"/>
      <p:bldP spid="6185" grpId="0" animBg="1"/>
      <p:bldP spid="6185" grpId="1" animBg="1"/>
      <p:bldP spid="6187" grpId="0" animBg="1"/>
      <p:bldP spid="6187" grpId="1" animBg="1"/>
      <p:bldP spid="6197" grpId="0" animBg="1"/>
      <p:bldP spid="6197" grpId="1" animBg="1"/>
      <p:bldP spid="6209" grpId="0" animBg="1"/>
      <p:bldP spid="6209" grpId="1" animBg="1"/>
      <p:bldP spid="6235" grpId="0" animBg="1"/>
      <p:bldP spid="6236" grpId="0" animBg="1"/>
      <p:bldP spid="6237" grpId="0" animBg="1"/>
      <p:bldP spid="62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843076E0-4EBB-437E-8F75-24A29A4A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52562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Les prescriptions de maintenance :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AF7C6661-A459-4765-960E-F067828C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28775"/>
            <a:ext cx="251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La butée</a:t>
            </a:r>
          </a:p>
        </p:txBody>
      </p:sp>
      <p:grpSp>
        <p:nvGrpSpPr>
          <p:cNvPr id="30725" name="Group 5">
            <a:extLst>
              <a:ext uri="{FF2B5EF4-FFF2-40B4-BE49-F238E27FC236}">
                <a16:creationId xmlns:a16="http://schemas.microsoft.com/office/drawing/2014/main" id="{1B6E766B-41DB-42C2-9EA7-19DED7FD8DD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36838"/>
            <a:ext cx="3384550" cy="3744912"/>
            <a:chOff x="612" y="1525"/>
            <a:chExt cx="2177" cy="2359"/>
          </a:xfrm>
        </p:grpSpPr>
        <p:sp>
          <p:nvSpPr>
            <p:cNvPr id="30726" name="AutoShape 6">
              <a:extLst>
                <a:ext uri="{FF2B5EF4-FFF2-40B4-BE49-F238E27FC236}">
                  <a16:creationId xmlns:a16="http://schemas.microsoft.com/office/drawing/2014/main" id="{69869E77-81E4-4BD1-B140-78FE48DDC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525"/>
              <a:ext cx="2177" cy="2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AutoShape 7">
              <a:extLst>
                <a:ext uri="{FF2B5EF4-FFF2-40B4-BE49-F238E27FC236}">
                  <a16:creationId xmlns:a16="http://schemas.microsoft.com/office/drawing/2014/main" id="{8CB8E0B3-7B13-4A3B-AA14-C7AD7714E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61"/>
              <a:ext cx="1905" cy="409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en-US" sz="2000" b="1"/>
                <a:t>Contrôles à effectuer</a:t>
              </a:r>
            </a:p>
          </p:txBody>
        </p:sp>
      </p:grpSp>
      <p:sp>
        <p:nvSpPr>
          <p:cNvPr id="30728" name="AutoShape 8">
            <a:extLst>
              <a:ext uri="{FF2B5EF4-FFF2-40B4-BE49-F238E27FC236}">
                <a16:creationId xmlns:a16="http://schemas.microsoft.com/office/drawing/2014/main" id="{9ACE1A10-1A1B-4A5A-ABE2-6FA2C8379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16338"/>
            <a:ext cx="2663825" cy="431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du roulement</a:t>
            </a:r>
          </a:p>
        </p:txBody>
      </p:sp>
      <p:sp>
        <p:nvSpPr>
          <p:cNvPr id="30729" name="AutoShape 9">
            <a:extLst>
              <a:ext uri="{FF2B5EF4-FFF2-40B4-BE49-F238E27FC236}">
                <a16:creationId xmlns:a16="http://schemas.microsoft.com/office/drawing/2014/main" id="{14823B7F-1A1F-444C-8276-69852F49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21163"/>
            <a:ext cx="2663825" cy="7191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des ergots de maintien</a:t>
            </a:r>
          </a:p>
        </p:txBody>
      </p:sp>
      <p:pic>
        <p:nvPicPr>
          <p:cNvPr id="30732" name="Picture 12">
            <a:extLst>
              <a:ext uri="{FF2B5EF4-FFF2-40B4-BE49-F238E27FC236}">
                <a16:creationId xmlns:a16="http://schemas.microsoft.com/office/drawing/2014/main" id="{AEE68531-2B73-4633-A41A-454BEF82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25558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8" grpId="0" animBg="1"/>
      <p:bldP spid="307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832B8E95-7D26-43CF-A6AF-7FCFEB2C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52562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Les prescriptions de maintenance :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FD72C6E0-79F5-41DD-A03A-A4159749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28775"/>
            <a:ext cx="251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La fourchette</a:t>
            </a:r>
          </a:p>
        </p:txBody>
      </p:sp>
      <p:grpSp>
        <p:nvGrpSpPr>
          <p:cNvPr id="31749" name="Group 5">
            <a:extLst>
              <a:ext uri="{FF2B5EF4-FFF2-40B4-BE49-F238E27FC236}">
                <a16:creationId xmlns:a16="http://schemas.microsoft.com/office/drawing/2014/main" id="{0E186608-4E4F-4D76-825A-BD0C93775CE2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36838"/>
            <a:ext cx="3384550" cy="3744912"/>
            <a:chOff x="612" y="1525"/>
            <a:chExt cx="2177" cy="2359"/>
          </a:xfrm>
        </p:grpSpPr>
        <p:sp>
          <p:nvSpPr>
            <p:cNvPr id="31750" name="AutoShape 6">
              <a:extLst>
                <a:ext uri="{FF2B5EF4-FFF2-40B4-BE49-F238E27FC236}">
                  <a16:creationId xmlns:a16="http://schemas.microsoft.com/office/drawing/2014/main" id="{6423B42B-1E00-4380-9283-DA8ED54E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525"/>
              <a:ext cx="2177" cy="2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AutoShape 7">
              <a:extLst>
                <a:ext uri="{FF2B5EF4-FFF2-40B4-BE49-F238E27FC236}">
                  <a16:creationId xmlns:a16="http://schemas.microsoft.com/office/drawing/2014/main" id="{4CF4C391-F408-4B57-94A4-C42B58FC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61"/>
              <a:ext cx="1905" cy="409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en-US" sz="2000" b="1"/>
                <a:t>Contrôles à effectuer</a:t>
              </a:r>
            </a:p>
          </p:txBody>
        </p:sp>
      </p:grpSp>
      <p:sp>
        <p:nvSpPr>
          <p:cNvPr id="31752" name="AutoShape 8">
            <a:extLst>
              <a:ext uri="{FF2B5EF4-FFF2-40B4-BE49-F238E27FC236}">
                <a16:creationId xmlns:a16="http://schemas.microsoft.com/office/drawing/2014/main" id="{D30AD7CA-591A-49E7-AC49-4A0673E8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16338"/>
            <a:ext cx="2663825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n-US" sz="2000"/>
              <a:t>État de la surface d’appui</a:t>
            </a:r>
          </a:p>
        </p:txBody>
      </p:sp>
      <p:pic>
        <p:nvPicPr>
          <p:cNvPr id="31756" name="Picture 12">
            <a:extLst>
              <a:ext uri="{FF2B5EF4-FFF2-40B4-BE49-F238E27FC236}">
                <a16:creationId xmlns:a16="http://schemas.microsoft.com/office/drawing/2014/main" id="{FE8441FF-EE22-42DD-86F2-0789EA8E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6789">
            <a:off x="4572000" y="3213100"/>
            <a:ext cx="44037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74EC0CEA-E37D-47F0-96EE-5923EDE5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608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 u="sng">
                <a:solidFill>
                  <a:schemeClr val="accent2"/>
                </a:solidFill>
              </a:rPr>
              <a:t>Les </a:t>
            </a:r>
            <a:r>
              <a:rPr lang="fr-FR" altLang="en-US" sz="2200" b="1" u="sng">
                <a:solidFill>
                  <a:schemeClr val="accent2"/>
                </a:solidFill>
              </a:rPr>
              <a:t>précautions</a:t>
            </a:r>
            <a:r>
              <a:rPr lang="fr-FR" altLang="en-US" sz="2000" b="1" u="sng">
                <a:solidFill>
                  <a:schemeClr val="accent2"/>
                </a:solidFill>
              </a:rPr>
              <a:t> à prendre :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80D5CEBD-5F2C-474B-8AD9-4B853E8D2C2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700213"/>
            <a:ext cx="4105275" cy="4105275"/>
            <a:chOff x="249" y="1071"/>
            <a:chExt cx="2586" cy="2586"/>
          </a:xfrm>
        </p:grpSpPr>
        <p:sp>
          <p:nvSpPr>
            <p:cNvPr id="24580" name="AutoShape 4">
              <a:extLst>
                <a:ext uri="{FF2B5EF4-FFF2-40B4-BE49-F238E27FC236}">
                  <a16:creationId xmlns:a16="http://schemas.microsoft.com/office/drawing/2014/main" id="{E318AEC6-FC30-433E-8089-5CD150F66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071"/>
              <a:ext cx="2586" cy="25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r>
                <a:rPr lang="fr-FR" altLang="en-US">
                  <a:solidFill>
                    <a:srgbClr val="FF0000"/>
                  </a:solidFill>
                </a:rPr>
                <a:t>ATTENTION ! </a:t>
              </a:r>
              <a:r>
                <a:rPr lang="fr-FR" altLang="en-US"/>
                <a:t>La boîte de vitesse est un éléments lourd, il ne faut en aucun cas la </a:t>
              </a:r>
              <a:r>
                <a:rPr lang="fr-FR" altLang="en-US" b="1"/>
                <a:t>soulever ou la déplacer</a:t>
              </a:r>
              <a:r>
                <a:rPr lang="fr-FR" altLang="en-US"/>
                <a:t> à la force des bras</a:t>
              </a:r>
            </a:p>
            <a:p>
              <a:pPr algn="ctr"/>
              <a:endParaRPr lang="fr-FR" altLang="en-US" b="1" u="sng"/>
            </a:p>
          </p:txBody>
        </p:sp>
        <p:sp>
          <p:nvSpPr>
            <p:cNvPr id="24581" name="AutoShape 5">
              <a:extLst>
                <a:ext uri="{FF2B5EF4-FFF2-40B4-BE49-F238E27FC236}">
                  <a16:creationId xmlns:a16="http://schemas.microsoft.com/office/drawing/2014/main" id="{262E9936-0A14-48D9-A1CE-998FA6A82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07"/>
              <a:ext cx="2177" cy="49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fr-FR" altLang="en-US" sz="2000" b="1" u="sng"/>
                <a:t>Précautions par rapport</a:t>
              </a:r>
            </a:p>
            <a:p>
              <a:pPr algn="ctr"/>
              <a:r>
                <a:rPr lang="fr-FR" altLang="en-US" sz="2000" b="1" u="sng"/>
                <a:t>au poids</a:t>
              </a:r>
            </a:p>
            <a:p>
              <a:pPr algn="ctr"/>
              <a:endParaRPr lang="fr-FR" altLang="en-US" sz="2000" b="1" u="sng"/>
            </a:p>
          </p:txBody>
        </p:sp>
        <p:sp>
          <p:nvSpPr>
            <p:cNvPr id="24582" name="AutoShape 6">
              <a:extLst>
                <a:ext uri="{FF2B5EF4-FFF2-40B4-BE49-F238E27FC236}">
                  <a16:creationId xmlns:a16="http://schemas.microsoft.com/office/drawing/2014/main" id="{DE20430E-8322-4061-BBEC-A1A4B99F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704"/>
              <a:ext cx="2177" cy="8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fr-FR" altLang="en-US" sz="2000" b="1" u="sng"/>
                <a:t>Utiliser soit :</a:t>
              </a:r>
            </a:p>
            <a:p>
              <a:pPr algn="ctr">
                <a:buFontTx/>
                <a:buChar char="-"/>
              </a:pPr>
              <a:r>
                <a:rPr lang="fr-FR" altLang="en-US" sz="2000" b="1"/>
                <a:t> un vérin de fosse</a:t>
              </a:r>
            </a:p>
            <a:p>
              <a:pPr algn="ctr">
                <a:buFontTx/>
                <a:buChar char="-"/>
              </a:pPr>
              <a:r>
                <a:rPr lang="fr-FR" altLang="en-US" sz="2000" b="1"/>
                <a:t> une grue d’atelier</a:t>
              </a:r>
            </a:p>
            <a:p>
              <a:pPr algn="ctr"/>
              <a:endParaRPr lang="fr-FR" altLang="en-US" sz="2000" b="1"/>
            </a:p>
          </p:txBody>
        </p:sp>
      </p:grpSp>
      <p:grpSp>
        <p:nvGrpSpPr>
          <p:cNvPr id="24583" name="Group 7">
            <a:extLst>
              <a:ext uri="{FF2B5EF4-FFF2-40B4-BE49-F238E27FC236}">
                <a16:creationId xmlns:a16="http://schemas.microsoft.com/office/drawing/2014/main" id="{B7B3DD35-25FD-4390-AD3C-BE6722932127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700213"/>
            <a:ext cx="4105275" cy="4105275"/>
            <a:chOff x="2925" y="1071"/>
            <a:chExt cx="2586" cy="2586"/>
          </a:xfrm>
        </p:grpSpPr>
        <p:sp>
          <p:nvSpPr>
            <p:cNvPr id="24584" name="AutoShape 8">
              <a:extLst>
                <a:ext uri="{FF2B5EF4-FFF2-40B4-BE49-F238E27FC236}">
                  <a16:creationId xmlns:a16="http://schemas.microsoft.com/office/drawing/2014/main" id="{2978F90D-6782-4DC6-9F18-02E0EC92D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071"/>
              <a:ext cx="2586" cy="25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endParaRPr lang="fr-FR" altLang="en-US">
                <a:solidFill>
                  <a:srgbClr val="FF0000"/>
                </a:solidFill>
              </a:endParaRPr>
            </a:p>
            <a:p>
              <a:pPr algn="ctr"/>
              <a:r>
                <a:rPr lang="fr-FR" altLang="en-US">
                  <a:solidFill>
                    <a:srgbClr val="FF0000"/>
                  </a:solidFill>
                </a:rPr>
                <a:t>ATTENTION ! </a:t>
              </a:r>
              <a:r>
                <a:rPr lang="fr-FR" altLang="en-US"/>
                <a:t>L’huile est un produit nocif pour </a:t>
              </a:r>
              <a:r>
                <a:rPr lang="fr-FR" altLang="en-US" b="1"/>
                <a:t>la peau et pour l’environnement</a:t>
              </a:r>
            </a:p>
            <a:p>
              <a:pPr algn="ctr"/>
              <a:endParaRPr lang="fr-FR" altLang="en-US" sz="2000" b="1" u="sng"/>
            </a:p>
          </p:txBody>
        </p:sp>
        <p:sp>
          <p:nvSpPr>
            <p:cNvPr id="24585" name="AutoShape 9">
              <a:extLst>
                <a:ext uri="{FF2B5EF4-FFF2-40B4-BE49-F238E27FC236}">
                  <a16:creationId xmlns:a16="http://schemas.microsoft.com/office/drawing/2014/main" id="{B5F13131-2CA3-49E2-AF7E-3D082CB0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207"/>
              <a:ext cx="2177" cy="49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fr-FR" altLang="en-US" sz="2000" b="1" u="sng"/>
                <a:t>Précautions par rapport aux huiles</a:t>
              </a:r>
            </a:p>
          </p:txBody>
        </p:sp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F790D0CE-7397-4194-9597-9736D78F7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614"/>
              <a:ext cx="2314" cy="90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fr-FR" altLang="en-US" sz="2000" b="1" u="sng"/>
                <a:t>Utiliser :</a:t>
              </a:r>
            </a:p>
            <a:p>
              <a:pPr algn="ctr">
                <a:buFontTx/>
                <a:buChar char="-"/>
              </a:pPr>
              <a:r>
                <a:rPr lang="fr-FR" altLang="en-US" sz="2000" b="1"/>
                <a:t> une paire de gants</a:t>
              </a:r>
            </a:p>
            <a:p>
              <a:pPr algn="ctr">
                <a:buFontTx/>
                <a:buChar char="-"/>
              </a:pPr>
              <a:r>
                <a:rPr lang="fr-FR" altLang="en-US" sz="2000" b="1"/>
                <a:t> un bacs de récupérations des huiles usagées </a:t>
              </a:r>
            </a:p>
            <a:p>
              <a:pPr algn="ctr"/>
              <a:endParaRPr lang="fr-FR" alt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AE09D6A-9145-4D54-BA70-C912AD9D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608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Les évolutions techniques :</a:t>
            </a: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E1BF4E91-5661-4CB9-9B5D-524DBC7E6F9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060575"/>
            <a:ext cx="2951162" cy="3240088"/>
            <a:chOff x="249" y="1298"/>
            <a:chExt cx="1859" cy="2041"/>
          </a:xfrm>
        </p:grpSpPr>
        <p:grpSp>
          <p:nvGrpSpPr>
            <p:cNvPr id="23556" name="Group 4">
              <a:extLst>
                <a:ext uri="{FF2B5EF4-FFF2-40B4-BE49-F238E27FC236}">
                  <a16:creationId xmlns:a16="http://schemas.microsoft.com/office/drawing/2014/main" id="{13B69702-4610-44E3-AC9A-7BD939739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298"/>
              <a:ext cx="1859" cy="2041"/>
              <a:chOff x="249" y="1298"/>
              <a:chExt cx="1859" cy="2041"/>
            </a:xfrm>
          </p:grpSpPr>
          <p:sp>
            <p:nvSpPr>
              <p:cNvPr id="23557" name="AutoShape 5">
                <a:extLst>
                  <a:ext uri="{FF2B5EF4-FFF2-40B4-BE49-F238E27FC236}">
                    <a16:creationId xmlns:a16="http://schemas.microsoft.com/office/drawing/2014/main" id="{10A78CE1-3753-4D4E-9CB3-156F2CC38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298"/>
                <a:ext cx="1859" cy="2041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endParaRPr lang="en-US" altLang="en-US" b="1" u="sng"/>
              </a:p>
            </p:txBody>
          </p:sp>
          <p:sp>
            <p:nvSpPr>
              <p:cNvPr id="23558" name="AutoShape 6">
                <a:extLst>
                  <a:ext uri="{FF2B5EF4-FFF2-40B4-BE49-F238E27FC236}">
                    <a16:creationId xmlns:a16="http://schemas.microsoft.com/office/drawing/2014/main" id="{38EF48DA-5696-4805-847E-078C6AB9B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" y="1350"/>
                <a:ext cx="1657" cy="266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fr-FR" altLang="en-US" b="1" u="sng"/>
                  <a:t>Disque à patins</a:t>
                </a:r>
              </a:p>
            </p:txBody>
          </p:sp>
        </p:grpSp>
        <p:pic>
          <p:nvPicPr>
            <p:cNvPr id="23559" name="Picture 7">
              <a:extLst>
                <a:ext uri="{FF2B5EF4-FFF2-40B4-BE49-F238E27FC236}">
                  <a16:creationId xmlns:a16="http://schemas.microsoft.com/office/drawing/2014/main" id="{042EE92B-43D6-484A-A20B-9B7FED32C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797"/>
              <a:ext cx="1587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8">
            <a:extLst>
              <a:ext uri="{FF2B5EF4-FFF2-40B4-BE49-F238E27FC236}">
                <a16:creationId xmlns:a16="http://schemas.microsoft.com/office/drawing/2014/main" id="{6239A249-CD1B-4422-84CD-6760FBC518D5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628775"/>
            <a:ext cx="4752975" cy="2551113"/>
            <a:chOff x="2517" y="1026"/>
            <a:chExt cx="2994" cy="1607"/>
          </a:xfrm>
        </p:grpSpPr>
        <p:grpSp>
          <p:nvGrpSpPr>
            <p:cNvPr id="23561" name="Group 9">
              <a:extLst>
                <a:ext uri="{FF2B5EF4-FFF2-40B4-BE49-F238E27FC236}">
                  <a16:creationId xmlns:a16="http://schemas.microsoft.com/office/drawing/2014/main" id="{6F5C6CFB-7DD0-488F-87CF-93C1DE923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1026"/>
              <a:ext cx="2994" cy="1542"/>
              <a:chOff x="2789" y="890"/>
              <a:chExt cx="2585" cy="1678"/>
            </a:xfrm>
          </p:grpSpPr>
          <p:sp>
            <p:nvSpPr>
              <p:cNvPr id="23562" name="AutoShape 10">
                <a:extLst>
                  <a:ext uri="{FF2B5EF4-FFF2-40B4-BE49-F238E27FC236}">
                    <a16:creationId xmlns:a16="http://schemas.microsoft.com/office/drawing/2014/main" id="{EA8044C5-A8E6-4FFB-AA18-8B34B882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890"/>
                <a:ext cx="2585" cy="1678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endParaRPr lang="en-US" altLang="en-US" b="1" u="sng"/>
              </a:p>
            </p:txBody>
          </p:sp>
          <p:sp>
            <p:nvSpPr>
              <p:cNvPr id="23563" name="AutoShape 11">
                <a:extLst>
                  <a:ext uri="{FF2B5EF4-FFF2-40B4-BE49-F238E27FC236}">
                    <a16:creationId xmlns:a16="http://schemas.microsoft.com/office/drawing/2014/main" id="{8C94D032-3458-401F-B0D1-F1AD5A7A6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980"/>
                <a:ext cx="2305" cy="273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fr-FR" altLang="en-US" b="1" u="sng"/>
                  <a:t>Embrayage bidisque</a:t>
                </a:r>
              </a:p>
            </p:txBody>
          </p:sp>
        </p:grpSp>
        <p:pic>
          <p:nvPicPr>
            <p:cNvPr id="23564" name="Picture 12">
              <a:extLst>
                <a:ext uri="{FF2B5EF4-FFF2-40B4-BE49-F238E27FC236}">
                  <a16:creationId xmlns:a16="http://schemas.microsoft.com/office/drawing/2014/main" id="{1548C70C-7902-42AC-A8FE-2C1517A07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298"/>
              <a:ext cx="2496" cy="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Group 13">
            <a:extLst>
              <a:ext uri="{FF2B5EF4-FFF2-40B4-BE49-F238E27FC236}">
                <a16:creationId xmlns:a16="http://schemas.microsoft.com/office/drawing/2014/main" id="{7D6D3B7F-8EEC-4A22-92F2-56443DED2FFC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4221163"/>
            <a:ext cx="4895850" cy="2087562"/>
            <a:chOff x="2472" y="2659"/>
            <a:chExt cx="3084" cy="1315"/>
          </a:xfrm>
        </p:grpSpPr>
        <p:grpSp>
          <p:nvGrpSpPr>
            <p:cNvPr id="23566" name="Group 14">
              <a:extLst>
                <a:ext uri="{FF2B5EF4-FFF2-40B4-BE49-F238E27FC236}">
                  <a16:creationId xmlns:a16="http://schemas.microsoft.com/office/drawing/2014/main" id="{750E84BD-ECDE-45C0-ADB2-4ED67D324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2659"/>
              <a:ext cx="3084" cy="1315"/>
              <a:chOff x="2472" y="2659"/>
              <a:chExt cx="3084" cy="1315"/>
            </a:xfrm>
          </p:grpSpPr>
          <p:sp>
            <p:nvSpPr>
              <p:cNvPr id="23567" name="AutoShape 15">
                <a:extLst>
                  <a:ext uri="{FF2B5EF4-FFF2-40B4-BE49-F238E27FC236}">
                    <a16:creationId xmlns:a16="http://schemas.microsoft.com/office/drawing/2014/main" id="{A5110929-28DA-4CB4-B74B-12FBEFB2D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2659"/>
                <a:ext cx="3084" cy="131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endParaRPr lang="en-US" altLang="en-US" b="1" u="sng"/>
              </a:p>
            </p:txBody>
          </p:sp>
          <p:sp>
            <p:nvSpPr>
              <p:cNvPr id="23568" name="AutoShape 16">
                <a:extLst>
                  <a:ext uri="{FF2B5EF4-FFF2-40B4-BE49-F238E27FC236}">
                    <a16:creationId xmlns:a16="http://schemas.microsoft.com/office/drawing/2014/main" id="{7BC6A4E5-AF3A-4C1B-B28C-354980DD5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721"/>
                <a:ext cx="2750" cy="255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fr-FR" altLang="en-US" b="1" u="sng"/>
                  <a:t>Disque à patins</a:t>
                </a:r>
              </a:p>
            </p:txBody>
          </p:sp>
        </p:grpSp>
        <p:pic>
          <p:nvPicPr>
            <p:cNvPr id="23569" name="Picture 17">
              <a:extLst>
                <a:ext uri="{FF2B5EF4-FFF2-40B4-BE49-F238E27FC236}">
                  <a16:creationId xmlns:a16="http://schemas.microsoft.com/office/drawing/2014/main" id="{B222E8DE-7FA7-4567-B41C-F47DA827F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3" r="3928" b="6631"/>
            <a:stretch>
              <a:fillRect/>
            </a:stretch>
          </p:blipFill>
          <p:spPr bwMode="auto">
            <a:xfrm>
              <a:off x="2684" y="3022"/>
              <a:ext cx="2752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7277FC3F-2E11-4DB9-96FD-1E853BFB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Rôle du système :</a:t>
            </a: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5C15E648-342F-409F-9515-0C392969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73238"/>
            <a:ext cx="7343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Désaccoupler temporairement et progressivement le moteur de la transmission afin de rendre possible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en-US" sz="2000" b="1" i="1">
                <a:solidFill>
                  <a:srgbClr val="6600FF"/>
                </a:solidFill>
              </a:rPr>
              <a:t>  Les démarrages progressifs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en-US" sz="2000" b="1" i="1">
                <a:solidFill>
                  <a:srgbClr val="6600FF"/>
                </a:solidFill>
              </a:rPr>
              <a:t>  Les changements de rapports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63E1203C-E268-41DA-9CF3-09CDFE30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9688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Analyse fonctionnelle niveau A-1 :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31E85822-2EF3-4B00-B2B4-F7BA4E45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3932238"/>
            <a:ext cx="26622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Energie mécanique</a:t>
            </a:r>
          </a:p>
          <a:p>
            <a:r>
              <a:rPr lang="fr-FR" altLang="en-US" sz="2000" i="1">
                <a:solidFill>
                  <a:srgbClr val="0000FF"/>
                </a:solidFill>
              </a:rPr>
              <a:t>(du moteur)</a:t>
            </a:r>
          </a:p>
          <a:p>
            <a:endParaRPr lang="fr-FR" altLang="en-US" sz="2000"/>
          </a:p>
          <a:p>
            <a:endParaRPr lang="fr-FR" altLang="en-US" sz="2000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259E1385-379F-401D-B0B5-9BC9DC02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3932238"/>
            <a:ext cx="27559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Energie mécanique adaptée (vers roues)</a:t>
            </a:r>
          </a:p>
          <a:p>
            <a:endParaRPr lang="fr-FR" altLang="en-US" sz="2000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6E997966-6602-4EA4-8777-673B72C8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997200"/>
            <a:ext cx="25193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Pertes : Energie calorifique (chaleur)</a:t>
            </a:r>
            <a:endParaRPr lang="fr-FR" altLang="en-US" sz="2000"/>
          </a:p>
        </p:txBody>
      </p:sp>
      <p:grpSp>
        <p:nvGrpSpPr>
          <p:cNvPr id="4120" name="Group 24">
            <a:extLst>
              <a:ext uri="{FF2B5EF4-FFF2-40B4-BE49-F238E27FC236}">
                <a16:creationId xmlns:a16="http://schemas.microsoft.com/office/drawing/2014/main" id="{2E86D063-5C6B-4452-8974-BDDA370ED324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700213"/>
            <a:ext cx="8713787" cy="4202112"/>
            <a:chOff x="101" y="1071"/>
            <a:chExt cx="5489" cy="2647"/>
          </a:xfrm>
        </p:grpSpPr>
        <p:grpSp>
          <p:nvGrpSpPr>
            <p:cNvPr id="4119" name="Group 23">
              <a:extLst>
                <a:ext uri="{FF2B5EF4-FFF2-40B4-BE49-F238E27FC236}">
                  <a16:creationId xmlns:a16="http://schemas.microsoft.com/office/drawing/2014/main" id="{4661D83A-B9C4-43B7-AF60-DB3F4E6D8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" y="1071"/>
              <a:ext cx="5489" cy="2647"/>
              <a:chOff x="101" y="1071"/>
              <a:chExt cx="5489" cy="2647"/>
            </a:xfrm>
          </p:grpSpPr>
          <p:sp>
            <p:nvSpPr>
              <p:cNvPr id="4102" name="AutoShape 6">
                <a:extLst>
                  <a:ext uri="{FF2B5EF4-FFF2-40B4-BE49-F238E27FC236}">
                    <a16:creationId xmlns:a16="http://schemas.microsoft.com/office/drawing/2014/main" id="{E84C6DC1-083B-41B7-AC88-13373ED26D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" y="1071"/>
                <a:ext cx="5489" cy="2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Text Box 7">
                <a:extLst>
                  <a:ext uri="{FF2B5EF4-FFF2-40B4-BE49-F238E27FC236}">
                    <a16:creationId xmlns:a16="http://schemas.microsoft.com/office/drawing/2014/main" id="{02F38C88-8030-41E9-BA78-4E04E0F0B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1925"/>
                <a:ext cx="2329" cy="1451"/>
              </a:xfrm>
              <a:prstGeom prst="rect">
                <a:avLst/>
              </a:prstGeom>
              <a:solidFill>
                <a:srgbClr val="CCFFCC">
                  <a:alpha val="70000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altLang="en-US" sz="2000"/>
              </a:p>
            </p:txBody>
          </p:sp>
          <p:sp>
            <p:nvSpPr>
              <p:cNvPr id="4104" name="AutoShape 8">
                <a:extLst>
                  <a:ext uri="{FF2B5EF4-FFF2-40B4-BE49-F238E27FC236}">
                    <a16:creationId xmlns:a16="http://schemas.microsoft.com/office/drawing/2014/main" id="{D6318624-00B4-4AA4-97B7-CDE9C7392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" y="2868"/>
                <a:ext cx="1409" cy="298"/>
              </a:xfrm>
              <a:prstGeom prst="rightArrow">
                <a:avLst>
                  <a:gd name="adj1" fmla="val 50000"/>
                  <a:gd name="adj2" fmla="val 118205"/>
                </a:avLst>
              </a:prstGeom>
              <a:solidFill>
                <a:srgbClr val="FFFF99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Line 9">
                <a:extLst>
                  <a:ext uri="{FF2B5EF4-FFF2-40B4-BE49-F238E27FC236}">
                    <a16:creationId xmlns:a16="http://schemas.microsoft.com/office/drawing/2014/main" id="{A485B3C5-28E9-4287-AFC0-71A978000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5" y="3376"/>
                <a:ext cx="0" cy="3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0">
                <a:extLst>
                  <a:ext uri="{FF2B5EF4-FFF2-40B4-BE49-F238E27FC236}">
                    <a16:creationId xmlns:a16="http://schemas.microsoft.com/office/drawing/2014/main" id="{F5340939-44F1-4CCC-9316-42125E483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3697"/>
                <a:ext cx="174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Text Box 11">
                <a:extLst>
                  <a:ext uri="{FF2B5EF4-FFF2-40B4-BE49-F238E27FC236}">
                    <a16:creationId xmlns:a16="http://schemas.microsoft.com/office/drawing/2014/main" id="{46E098A1-2A10-4D95-ADC2-655224431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198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altLang="en-US" sz="2000"/>
                  <a:t>       L’embrayage</a:t>
                </a:r>
              </a:p>
            </p:txBody>
          </p:sp>
          <p:sp>
            <p:nvSpPr>
              <p:cNvPr id="4108" name="Text Box 12">
                <a:extLst>
                  <a:ext uri="{FF2B5EF4-FFF2-40B4-BE49-F238E27FC236}">
                    <a16:creationId xmlns:a16="http://schemas.microsoft.com/office/drawing/2014/main" id="{25C84FA6-932F-48A9-AA5C-27EED2D97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0" y="3128"/>
                <a:ext cx="423" cy="2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altLang="en-US" sz="2000"/>
                  <a:t>A-1</a:t>
                </a:r>
              </a:p>
            </p:txBody>
          </p:sp>
          <p:sp>
            <p:nvSpPr>
              <p:cNvPr id="4109" name="AutoShape 13">
                <a:extLst>
                  <a:ext uri="{FF2B5EF4-FFF2-40B4-BE49-F238E27FC236}">
                    <a16:creationId xmlns:a16="http://schemas.microsoft.com/office/drawing/2014/main" id="{95AA5C30-0829-48C1-88AC-192871ABD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" y="2868"/>
                <a:ext cx="1409" cy="298"/>
              </a:xfrm>
              <a:prstGeom prst="rightArrow">
                <a:avLst>
                  <a:gd name="adj1" fmla="val 50000"/>
                  <a:gd name="adj2" fmla="val 118205"/>
                </a:avLst>
              </a:prstGeom>
              <a:solidFill>
                <a:srgbClr val="FFFF99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16">
                <a:extLst>
                  <a:ext uri="{FF2B5EF4-FFF2-40B4-BE49-F238E27FC236}">
                    <a16:creationId xmlns:a16="http://schemas.microsoft.com/office/drawing/2014/main" id="{2BBDD8DA-A675-4722-994C-AFB584D01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3" y="2324"/>
                <a:ext cx="1017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18">
                <a:extLst>
                  <a:ext uri="{FF2B5EF4-FFF2-40B4-BE49-F238E27FC236}">
                    <a16:creationId xmlns:a16="http://schemas.microsoft.com/office/drawing/2014/main" id="{AF5EEF3F-718A-44FE-9D93-8B61E21FE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350"/>
                <a:ext cx="0" cy="5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5" name="Text Box 19">
              <a:extLst>
                <a:ext uri="{FF2B5EF4-FFF2-40B4-BE49-F238E27FC236}">
                  <a16:creationId xmlns:a16="http://schemas.microsoft.com/office/drawing/2014/main" id="{CE4021E2-C502-4948-B52F-181FBE438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1162"/>
              <a:ext cx="180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FR" altLang="en-US" sz="2000" i="1"/>
                <a:t>Action du conducteur </a:t>
              </a:r>
            </a:p>
            <a:p>
              <a:pPr algn="ctr"/>
              <a:r>
                <a:rPr lang="fr-FR" altLang="en-US" sz="2000" i="1"/>
                <a:t>(pédale d’embrayage)</a:t>
              </a:r>
              <a:endParaRPr lang="fr-FR" altLang="en-US" sz="2000"/>
            </a:p>
          </p:txBody>
        </p:sp>
      </p:grpSp>
      <p:sp>
        <p:nvSpPr>
          <p:cNvPr id="4121" name="Text Box 25">
            <a:extLst>
              <a:ext uri="{FF2B5EF4-FFF2-40B4-BE49-F238E27FC236}">
                <a16:creationId xmlns:a16="http://schemas.microsoft.com/office/drawing/2014/main" id="{D8DE7074-C84E-4147-BF6C-12192823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213100"/>
            <a:ext cx="33845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2400" b="1" i="1">
                <a:solidFill>
                  <a:srgbClr val="6600FF"/>
                </a:solidFill>
              </a:rPr>
              <a:t>Accoupler ou désaccoupler progressivement le moteur et la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0" grpId="0"/>
      <p:bldP spid="4111" grpId="0"/>
      <p:bldP spid="4113" grpId="0"/>
      <p:bldP spid="4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4BBAAD7B-6965-48CF-827D-DC023CE78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Étude structurelle :</a:t>
            </a:r>
          </a:p>
        </p:txBody>
      </p:sp>
      <p:pic>
        <p:nvPicPr>
          <p:cNvPr id="8249" name="Picture 57">
            <a:extLst>
              <a:ext uri="{FF2B5EF4-FFF2-40B4-BE49-F238E27FC236}">
                <a16:creationId xmlns:a16="http://schemas.microsoft.com/office/drawing/2014/main" id="{7AD0D07A-8DF7-4AB5-9401-560CE19B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423988"/>
            <a:ext cx="8027987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0" name="Line 58">
            <a:extLst>
              <a:ext uri="{FF2B5EF4-FFF2-40B4-BE49-F238E27FC236}">
                <a16:creationId xmlns:a16="http://schemas.microsoft.com/office/drawing/2014/main" id="{FCB2D3A8-B95F-4771-B6FB-868C4CA63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463" y="1749425"/>
            <a:ext cx="860425" cy="525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1" name="Line 59">
            <a:extLst>
              <a:ext uri="{FF2B5EF4-FFF2-40B4-BE49-F238E27FC236}">
                <a16:creationId xmlns:a16="http://schemas.microsoft.com/office/drawing/2014/main" id="{7AE66831-42C2-44AD-9B88-E37EE2D145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8975" y="2201863"/>
            <a:ext cx="858838" cy="525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60">
            <a:extLst>
              <a:ext uri="{FF2B5EF4-FFF2-40B4-BE49-F238E27FC236}">
                <a16:creationId xmlns:a16="http://schemas.microsoft.com/office/drawing/2014/main" id="{2AC9FC71-F6E3-4C26-A325-09CC33F66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5338" y="4137025"/>
            <a:ext cx="1287462" cy="222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61">
            <a:extLst>
              <a:ext uri="{FF2B5EF4-FFF2-40B4-BE49-F238E27FC236}">
                <a16:creationId xmlns:a16="http://schemas.microsoft.com/office/drawing/2014/main" id="{B311DB7A-D87E-4E92-BA14-C62FE1D8C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9050" y="3963988"/>
            <a:ext cx="400050" cy="1100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62">
            <a:extLst>
              <a:ext uri="{FF2B5EF4-FFF2-40B4-BE49-F238E27FC236}">
                <a16:creationId xmlns:a16="http://schemas.microsoft.com/office/drawing/2014/main" id="{5EB32BA8-9269-439C-87D9-2753647DF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6338" y="4675188"/>
            <a:ext cx="1150937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63">
            <a:extLst>
              <a:ext uri="{FF2B5EF4-FFF2-40B4-BE49-F238E27FC236}">
                <a16:creationId xmlns:a16="http://schemas.microsoft.com/office/drawing/2014/main" id="{7632FFA0-58E3-457E-A30D-3C0B2A04F8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5610225"/>
            <a:ext cx="458788" cy="339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64">
            <a:extLst>
              <a:ext uri="{FF2B5EF4-FFF2-40B4-BE49-F238E27FC236}">
                <a16:creationId xmlns:a16="http://schemas.microsoft.com/office/drawing/2014/main" id="{87387AA7-7765-4273-B763-F82C5DBA84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4288" y="3222625"/>
            <a:ext cx="661987" cy="733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Text Box 65">
            <a:extLst>
              <a:ext uri="{FF2B5EF4-FFF2-40B4-BE49-F238E27FC236}">
                <a16:creationId xmlns:a16="http://schemas.microsoft.com/office/drawing/2014/main" id="{745A4A68-6E74-461C-B152-0BF133BF5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1341438"/>
            <a:ext cx="2219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/>
              <a:t>Volant moteur</a:t>
            </a:r>
          </a:p>
        </p:txBody>
      </p:sp>
      <p:sp>
        <p:nvSpPr>
          <p:cNvPr id="8258" name="Text Box 66">
            <a:extLst>
              <a:ext uri="{FF2B5EF4-FFF2-40B4-BE49-F238E27FC236}">
                <a16:creationId xmlns:a16="http://schemas.microsoft.com/office/drawing/2014/main" id="{4AEFE24F-2F55-434C-B66D-B529CCF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1965325"/>
            <a:ext cx="300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Disque d’embrayage</a:t>
            </a:r>
            <a:endParaRPr lang="fr-FR" altLang="en-US" sz="2000"/>
          </a:p>
        </p:txBody>
      </p:sp>
      <p:sp>
        <p:nvSpPr>
          <p:cNvPr id="8259" name="Text Box 67">
            <a:extLst>
              <a:ext uri="{FF2B5EF4-FFF2-40B4-BE49-F238E27FC236}">
                <a16:creationId xmlns:a16="http://schemas.microsoft.com/office/drawing/2014/main" id="{8B8623F4-290D-4335-82CB-F245495C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2890838"/>
            <a:ext cx="13763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Butée</a:t>
            </a:r>
            <a:endParaRPr lang="fr-FR" altLang="en-US" sz="2000"/>
          </a:p>
        </p:txBody>
      </p:sp>
      <p:sp>
        <p:nvSpPr>
          <p:cNvPr id="8260" name="Text Box 68">
            <a:extLst>
              <a:ext uri="{FF2B5EF4-FFF2-40B4-BE49-F238E27FC236}">
                <a16:creationId xmlns:a16="http://schemas.microsoft.com/office/drawing/2014/main" id="{77EC5BBB-6452-48F2-9A43-B599E0D3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3543300"/>
            <a:ext cx="303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Axe de fourchette</a:t>
            </a:r>
            <a:endParaRPr lang="fr-FR" altLang="en-US" sz="2000"/>
          </a:p>
        </p:txBody>
      </p:sp>
      <p:sp>
        <p:nvSpPr>
          <p:cNvPr id="8261" name="Text Box 69">
            <a:extLst>
              <a:ext uri="{FF2B5EF4-FFF2-40B4-BE49-F238E27FC236}">
                <a16:creationId xmlns:a16="http://schemas.microsoft.com/office/drawing/2014/main" id="{5F5FF4B3-00B8-4A81-9F95-3E62BB6A5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021388"/>
            <a:ext cx="3390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/>
              <a:t>Soufflet de protection</a:t>
            </a:r>
          </a:p>
        </p:txBody>
      </p:sp>
      <p:sp>
        <p:nvSpPr>
          <p:cNvPr id="8262" name="Text Box 70">
            <a:extLst>
              <a:ext uri="{FF2B5EF4-FFF2-40B4-BE49-F238E27FC236}">
                <a16:creationId xmlns:a16="http://schemas.microsoft.com/office/drawing/2014/main" id="{AF83391B-8E28-444A-9639-B0063986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084763"/>
            <a:ext cx="2789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Fourchette de commande</a:t>
            </a:r>
            <a:endParaRPr lang="fr-FR" altLang="en-US" sz="2000"/>
          </a:p>
        </p:txBody>
      </p:sp>
      <p:sp>
        <p:nvSpPr>
          <p:cNvPr id="8263" name="Text Box 71">
            <a:extLst>
              <a:ext uri="{FF2B5EF4-FFF2-40B4-BE49-F238E27FC236}">
                <a16:creationId xmlns:a16="http://schemas.microsoft.com/office/drawing/2014/main" id="{4F197D57-CA22-4FB9-ABB8-D1B01338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0325"/>
            <a:ext cx="2387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Mécanisme de l’embrayage</a:t>
            </a:r>
            <a:endParaRPr lang="fr-F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58" grpId="0"/>
      <p:bldP spid="8259" grpId="0"/>
      <p:bldP spid="8260" grpId="0"/>
      <p:bldP spid="8262" grpId="0"/>
      <p:bldP spid="82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3A96AC36-AFB9-4696-BDFC-B393893C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Étude structurelle :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1EEAE742-51FC-41B8-99EC-9367018B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25193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Le volant moteur</a:t>
            </a:r>
          </a:p>
        </p:txBody>
      </p:sp>
      <p:pic>
        <p:nvPicPr>
          <p:cNvPr id="11288" name="Picture 24">
            <a:extLst>
              <a:ext uri="{FF2B5EF4-FFF2-40B4-BE49-F238E27FC236}">
                <a16:creationId xmlns:a16="http://schemas.microsoft.com/office/drawing/2014/main" id="{5C1F1068-CBEB-4AB8-B97D-4F2008DA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lum bright="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601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 Box 25">
            <a:extLst>
              <a:ext uri="{FF2B5EF4-FFF2-40B4-BE49-F238E27FC236}">
                <a16:creationId xmlns:a16="http://schemas.microsoft.com/office/drawing/2014/main" id="{541549DD-C167-4340-BE86-555DF2D7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013325"/>
            <a:ext cx="19796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Face d’appui</a:t>
            </a:r>
            <a:endParaRPr lang="fr-FR" altLang="en-US" sz="2000"/>
          </a:p>
        </p:txBody>
      </p:sp>
      <p:sp>
        <p:nvSpPr>
          <p:cNvPr id="11290" name="Line 26">
            <a:extLst>
              <a:ext uri="{FF2B5EF4-FFF2-40B4-BE49-F238E27FC236}">
                <a16:creationId xmlns:a16="http://schemas.microsoft.com/office/drawing/2014/main" id="{B2BBDD48-7CE5-4E35-8FE6-D30076EAFE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581525"/>
            <a:ext cx="1023938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331C7F1E-CD01-4D5B-A297-7CADF004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38163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C’est le volant d’inertie du moteur, sa face sert d’appui au disque d’embrayage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5" grpId="0"/>
      <p:bldP spid="112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>
            <a:extLst>
              <a:ext uri="{FF2B5EF4-FFF2-40B4-BE49-F238E27FC236}">
                <a16:creationId xmlns:a16="http://schemas.microsoft.com/office/drawing/2014/main" id="{D45297F7-4053-4EF1-A02B-026A86C3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563938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63A704DC-5413-4D4D-BD46-A9EC8C776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Étude structurelle :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32DA596-154F-4ABF-9ADF-8F89791D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2219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Le disque 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A0316CFC-1E13-4F09-B27C-7FA5CF4F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3816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Le disque entraîne l’arbre primaire de la boîte de vitesses.</a:t>
            </a: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9AEC47B6-50BF-451A-A61F-309DBCB53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5157788"/>
            <a:ext cx="144145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5EB24837-07AF-439E-8367-83A68244DB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2636838"/>
            <a:ext cx="792163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BA216F4A-9E0F-49BB-AE74-D1B20F397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5949950"/>
            <a:ext cx="2873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5133F88F-82C4-43BC-8758-B15FA63F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373688"/>
            <a:ext cx="31416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Ressorts amortisseurs</a:t>
            </a:r>
            <a:endParaRPr lang="fr-FR" altLang="en-US" sz="2000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A26B7522-9ED9-4879-B62A-8D2FDBB30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205038"/>
            <a:ext cx="26622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Moyeu cannelé</a:t>
            </a:r>
            <a:endParaRPr lang="fr-FR" altLang="en-US" sz="2000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31E8E281-A93F-4C63-BFA7-D1E463C9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308725"/>
            <a:ext cx="18097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Garnitures</a:t>
            </a:r>
            <a:endParaRPr lang="fr-F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300" grpId="0"/>
      <p:bldP spid="12301" grpId="0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" name="Picture 20">
            <a:extLst>
              <a:ext uri="{FF2B5EF4-FFF2-40B4-BE49-F238E27FC236}">
                <a16:creationId xmlns:a16="http://schemas.microsoft.com/office/drawing/2014/main" id="{2ACF878C-823D-46F5-9052-7F03181B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60800"/>
            <a:ext cx="287972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>
            <a:extLst>
              <a:ext uri="{FF2B5EF4-FFF2-40B4-BE49-F238E27FC236}">
                <a16:creationId xmlns:a16="http://schemas.microsoft.com/office/drawing/2014/main" id="{17D9DFAA-3485-4B20-88FC-583C6703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881312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303E43D9-A4D5-4C46-BD56-6B11511B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Étude structurelle :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184B401-DD67-4A6A-B9D6-711C0F6B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2219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Le mécanisme 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F7833621-656E-4647-B46A-A0739266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349500"/>
            <a:ext cx="432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Le mécanisme a pour rôle de serrer le disque entre le plateau de pression et le volant moteur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83F6F00A-87B8-41A8-B140-4293C7E3B3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0425" y="4365625"/>
            <a:ext cx="11525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35E49A1F-978B-4CDE-9B6F-EB96EE73F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941888"/>
            <a:ext cx="1871662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ADA62553-D8C7-4C6C-8729-66FA78F15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5589588"/>
            <a:ext cx="1366837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927167F4-9A60-4FD0-8CD2-4BAC09AEB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373688"/>
            <a:ext cx="1447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Armature ou corps</a:t>
            </a:r>
            <a:endParaRPr lang="fr-FR" altLang="en-US" sz="2000"/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D8ABFEDA-EF4B-4333-B3B3-75E4DBFF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076700"/>
            <a:ext cx="2882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000" i="1">
                <a:solidFill>
                  <a:srgbClr val="0000FF"/>
                </a:solidFill>
              </a:rPr>
              <a:t>Plateau de pression</a:t>
            </a:r>
            <a:endParaRPr lang="fr-FR" altLang="en-US" sz="2000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9C95D55F-E472-447A-ACE6-A784E4338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724400"/>
            <a:ext cx="158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i="1">
                <a:solidFill>
                  <a:srgbClr val="0000FF"/>
                </a:solidFill>
              </a:rPr>
              <a:t>Diaphragme</a:t>
            </a:r>
            <a:endParaRPr lang="fr-FR" altLang="en-US" sz="2000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B46E44C7-246B-473D-971C-5F706618D0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4525" y="5013325"/>
            <a:ext cx="15113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89F592BD-993D-41DB-BB60-47FEF3048A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9700" y="5661025"/>
            <a:ext cx="15113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28" grpId="0"/>
      <p:bldP spid="13329" grpId="0"/>
      <p:bldP spid="133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C61DB0B7-DCEE-4594-9B0A-C7CF68B0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3384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200" b="1" u="sng">
                <a:solidFill>
                  <a:schemeClr val="accent2"/>
                </a:solidFill>
              </a:rPr>
              <a:t>Étude structurelle :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0C1506A-5DE3-438E-A589-FA0FD5B5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2219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n-US" sz="2000" b="1" u="sng"/>
              <a:t>La butée 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DAD25B57-EDCF-4F6C-BDD5-04E5FF39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349500"/>
            <a:ext cx="432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2000" b="1"/>
              <a:t>Elle permet de comprimer le centre du diaphragme afin de libérer le disque</a:t>
            </a:r>
          </a:p>
        </p:txBody>
      </p:sp>
      <p:pic>
        <p:nvPicPr>
          <p:cNvPr id="14352" name="Picture 16">
            <a:extLst>
              <a:ext uri="{FF2B5EF4-FFF2-40B4-BE49-F238E27FC236}">
                <a16:creationId xmlns:a16="http://schemas.microsoft.com/office/drawing/2014/main" id="{5A509418-9E97-4987-BAF3-67BFBDFD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5558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740</Words>
  <Application>Microsoft Office PowerPoint</Application>
  <PresentationFormat>Affichage à l'écran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</dc:creator>
  <cp:lastModifiedBy>dominique socodoybehere</cp:lastModifiedBy>
  <cp:revision>30</cp:revision>
  <dcterms:created xsi:type="dcterms:W3CDTF">2006-01-02T14:42:42Z</dcterms:created>
  <dcterms:modified xsi:type="dcterms:W3CDTF">2020-04-06T09:08:46Z</dcterms:modified>
</cp:coreProperties>
</file>