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1" autoAdjust="0"/>
    <p:restoredTop sz="94660"/>
  </p:normalViewPr>
  <p:slideViewPr>
    <p:cSldViewPr>
      <p:cViewPr varScale="1">
        <p:scale>
          <a:sx n="67" d="100"/>
          <a:sy n="67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DF9F5-6033-4756-9EC2-7E53C1273399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3F75-00FF-4218-8108-0669E3BA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3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E3F75-00FF-4218-8108-0669E3BA45C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9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092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46" cap="all" spc="185" baseline="0">
                <a:solidFill>
                  <a:schemeClr val="accent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0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3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7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1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8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31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46" cap="all" spc="185" baseline="0">
                <a:solidFill>
                  <a:schemeClr val="accent1"/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6859788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3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46" b="0" cap="all" spc="185" baseline="0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46" b="0" cap="all" spc="185" baseline="0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2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7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2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323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1" cy="5334000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108"/>
              </a:spcBef>
              <a:buNone/>
              <a:defRPr sz="166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5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215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323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108"/>
              </a:spcBef>
              <a:buNone/>
              <a:defRPr sz="166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9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5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81E3-BFD4-473A-9B29-77C9F974C936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8" y="6400800"/>
            <a:ext cx="491617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AC25-3F9C-4811-AF0F-C39C13B3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88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3323" kern="1200" spc="92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625" indent="-206625" algn="l" defTabSz="844083" rtl="0" eaLnBrk="1" latinLnBrk="0" hangingPunct="1">
        <a:lnSpc>
          <a:spcPct val="90000"/>
        </a:lnSpc>
        <a:spcBef>
          <a:spcPts val="1662"/>
        </a:spcBef>
        <a:buClr>
          <a:schemeClr val="accent1"/>
        </a:buClr>
        <a:buSzPct val="100000"/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427903" indent="-213952" algn="l" defTabSz="844083" rtl="0" eaLnBrk="1" latinLnBrk="0" hangingPunct="1">
        <a:lnSpc>
          <a:spcPct val="90000"/>
        </a:lnSpc>
        <a:spcBef>
          <a:spcPts val="1108"/>
        </a:spcBef>
        <a:buClr>
          <a:schemeClr val="accent1"/>
        </a:buClr>
        <a:buSzPct val="100000"/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630131" indent="-202228" algn="l" defTabSz="844083" rtl="0" eaLnBrk="1" latinLnBrk="0" hangingPunct="1">
        <a:lnSpc>
          <a:spcPct val="90000"/>
        </a:lnSpc>
        <a:spcBef>
          <a:spcPts val="554"/>
        </a:spcBef>
        <a:buClr>
          <a:schemeClr val="accent1"/>
        </a:buClr>
        <a:buSzPct val="100000"/>
        <a:buFont typeface="Arial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791327" indent="-161196" algn="l" defTabSz="844083" rtl="0" eaLnBrk="1" latinLnBrk="0" hangingPunct="1">
        <a:lnSpc>
          <a:spcPct val="90000"/>
        </a:lnSpc>
        <a:spcBef>
          <a:spcPts val="554"/>
        </a:spcBef>
        <a:buClr>
          <a:schemeClr val="accent1"/>
        </a:buClr>
        <a:buSzPct val="100000"/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951059" indent="-159731" algn="l" defTabSz="844083" rtl="0" eaLnBrk="1" latinLnBrk="0" hangingPunct="1">
        <a:lnSpc>
          <a:spcPct val="90000"/>
        </a:lnSpc>
        <a:spcBef>
          <a:spcPts val="554"/>
        </a:spcBef>
        <a:buClr>
          <a:schemeClr val="accent1"/>
        </a:buClr>
        <a:buSzPct val="100000"/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1114189" indent="-160376" algn="l" defTabSz="844083" rtl="0" eaLnBrk="1" latinLnBrk="0" hangingPunct="1">
        <a:spcBef>
          <a:spcPts val="554"/>
        </a:spcBef>
        <a:buClr>
          <a:schemeClr val="accent1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6pPr>
      <a:lvl7pPr marL="1274565" indent="-160376" algn="l" defTabSz="844083" rtl="0" eaLnBrk="1" latinLnBrk="0" hangingPunct="1">
        <a:spcBef>
          <a:spcPts val="554"/>
        </a:spcBef>
        <a:buClr>
          <a:schemeClr val="accent1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7pPr>
      <a:lvl8pPr marL="1434940" indent="-160376" algn="l" defTabSz="844083" rtl="0" eaLnBrk="1" latinLnBrk="0" hangingPunct="1">
        <a:spcBef>
          <a:spcPts val="554"/>
        </a:spcBef>
        <a:buClr>
          <a:schemeClr val="accent1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1595316" indent="-160376" algn="l" defTabSz="844083" rtl="0" eaLnBrk="1" latinLnBrk="0" hangingPunct="1">
        <a:spcBef>
          <a:spcPts val="554"/>
        </a:spcBef>
        <a:buClr>
          <a:schemeClr val="accent1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9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1.xml"/><Relationship Id="rId7" Type="http://schemas.openxmlformats.org/officeDocument/2006/relationships/slide" Target="slide4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10" Type="http://schemas.openxmlformats.org/officeDocument/2006/relationships/slide" Target="slide48.xml"/><Relationship Id="rId4" Type="http://schemas.openxmlformats.org/officeDocument/2006/relationships/slide" Target="slide42.xml"/><Relationship Id="rId9" Type="http://schemas.openxmlformats.org/officeDocument/2006/relationships/slide" Target="slide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39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Общественная сущность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обществоведение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6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352928" cy="16561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Автор учения о типах характера, об архетипах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FF00"/>
                </a:solidFill>
                <a:hlinkClick r:id="rId2" action="ppaction://hlinksldjump"/>
              </a:rPr>
              <a:t>КАРЛ ГУСТАВ ЮНГ</a:t>
            </a:r>
            <a:endParaRPr lang="ru-RU" sz="8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5951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Свойства и устойчивые отношения человека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7931224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ЧЕРТЫ ХАРАКТЕРА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63924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Признаки поведения личности, подчёркивающие её особенности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7931224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ДИНАМИЧЕСКИЕ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23570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Представление о высшей степени совершенства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793122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FF00"/>
                </a:solidFill>
                <a:hlinkClick r:id="rId2" action="ppaction://hlinksldjump"/>
              </a:rPr>
              <a:t>ИДЕАЛ</a:t>
            </a:r>
            <a:endParaRPr lang="ru-RU" sz="72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8600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6067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Наличие жизненной цели, умение подчинить свои поступки и действия её достижению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1"/>
            <a:ext cx="806489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ЦЕЛЕУСТРЕМЛЁННОСТЬ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89096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8092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Объективная самооценка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7931224" cy="1224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САМОКРИТИЧНОСТЬ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4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СОВОКУПНОСТЬ УСТОЙЧИВЫХ МОТИВОВ, КОТОРАЯ ОРИЕНТИРУЕТ ДЕЯТЕЛЬНОСТЬ И ПОВЕДЕНИЕ ЛИЧНОСТИ В РАЗЛИЧНЫХ СИТУАЦИЯХ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7992888" cy="1584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НАПРАВЛЕННОСТЬ ЛИЧНОСТИ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97203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21088"/>
            <a:ext cx="8784976" cy="16561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Способность правильно понять и принять воспитательные воздействия педагогов, родителей, других авторитетных людей, умение использовать имеющиеся условия для самосовершенствования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9"/>
            <a:ext cx="7992888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ВОСПРИИМЧИВОСТЬ К ВОСПИТАНИЮ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10168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01008"/>
            <a:ext cx="8568952" cy="15121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Обобщённая характеристика ценностных ориентиров как отдельного человека, так и общества, в котором он живёт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ДУХОВНОСТЬ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87500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60672" cy="10394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Нравственность, наука, искусство и религия – основные области …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(продолжите)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ДУХОВНОСТИ ОБЩЕСТВА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51414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61940"/>
              </p:ext>
            </p:extLst>
          </p:nvPr>
        </p:nvGraphicFramePr>
        <p:xfrm>
          <a:off x="179513" y="655064"/>
          <a:ext cx="8784978" cy="60924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6403"/>
                <a:gridCol w="1147715"/>
                <a:gridCol w="1147715"/>
                <a:gridCol w="1147715"/>
                <a:gridCol w="1147715"/>
                <a:gridCol w="1147715"/>
              </a:tblGrid>
              <a:tr h="83253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/>
                        <a:t>Человек как личность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3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4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5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6" action="ppaction://hlinksldjump"/>
                        </a:rPr>
                        <a:t>100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1091126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/>
                        <a:t>Характер и темперамент человека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7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8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9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0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1" action="ppaction://hlinksldjump"/>
                        </a:rPr>
                        <a:t>100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83253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/>
                        <a:t>Направленность личности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2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3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4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5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6" action="ppaction://hlinksldjump"/>
                        </a:rPr>
                        <a:t>100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83253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/>
                        <a:t>Духовный мир человека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7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8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19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0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1" action="ppaction://hlinksldjump"/>
                        </a:rPr>
                        <a:t>100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83253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/>
                        <a:t>Взаимосвязь человека и общества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2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3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4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5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6" action="ppaction://hlinksldjump"/>
                        </a:rPr>
                        <a:t>100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83253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/>
                        <a:t>Человек</a:t>
                      </a:r>
                      <a:r>
                        <a:rPr lang="ru-RU" sz="2200" b="1" i="1" baseline="0" dirty="0" smtClean="0"/>
                        <a:t> и история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7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8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29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30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31" action="ppaction://hlinksldjump"/>
                        </a:rPr>
                        <a:t>100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83253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/>
                        <a:t>Реальный гуманизм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32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33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34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35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hlinkClick r:id="rId36" action="ppaction://hlinksldjump"/>
                        </a:rPr>
                        <a:t>100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Стрелка вправо 1">
            <a:hlinkClick r:id="rId37" action="ppaction://hlinksldjump"/>
          </p:cNvPr>
          <p:cNvSpPr/>
          <p:nvPr/>
        </p:nvSpPr>
        <p:spPr>
          <a:xfrm>
            <a:off x="6948264" y="280430"/>
            <a:ext cx="792088" cy="257700"/>
          </a:xfrm>
          <a:prstGeom prst="rightArrow">
            <a:avLst>
              <a:gd name="adj1" fmla="val 50000"/>
              <a:gd name="adj2" fmla="val 113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35292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FF00"/>
                </a:solidFill>
              </a:rPr>
              <a:t>Глубокие и прочные убеждения, основанные на знаниях, являются основой…</a:t>
            </a:r>
            <a:br>
              <a:rPr lang="ru-RU" sz="4900" dirty="0" smtClean="0">
                <a:solidFill>
                  <a:srgbClr val="FFFF00"/>
                </a:solidFill>
              </a:rPr>
            </a:br>
            <a:r>
              <a:rPr lang="ru-RU" sz="4900" dirty="0" smtClean="0">
                <a:solidFill>
                  <a:srgbClr val="FFFF00"/>
                </a:solidFill>
              </a:rPr>
              <a:t>(продолжите)</a:t>
            </a:r>
            <a:endParaRPr lang="ru-RU" sz="49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ОСНОВОЙ МИРОВОЗЗРЕНИЯ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3168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496944" cy="3456384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Отношение человека к окружающей действительности и природе, выражающееся в тех или иных настроениях, чувствах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9"/>
            <a:ext cx="792088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МИРООЩУЩЕНИЕ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5699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Обобщённое понимание человеком самого себя, окружающего мира и своей связи с миром, состоящее из его важнейших убеждений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7776864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МИРОВОЗЗРЕНИЕ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10937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424936" cy="14401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Самая первая и исходная форма связи человека и общества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7931224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СЕМЬЯ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82577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89040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Деятельность, направленная прежде всего на создание предметов, изменение природной среды и придание ей полезных людям качеств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7931224" cy="2016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ПРОИЗВОДСТВЕННАЯ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8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496944" cy="223224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Исторически развивающаяся совокупность отношений между людьми, которые складываются в процессе их совместной деятельности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931224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ОБЩЕСТВО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76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424936" cy="19442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Область общественной жизни, связанная с взаимоотношениями разных групп людей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219256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СОЦИАЛЬНАЯ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1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Процесс усвоения человеком совокупности знаний, норм поведения, привычек, позволяющих ему жить в обществе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7931224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СОЦИАЛИЗАЦИЯ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0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Резкий, скачкообразный переход к новому качественному состоянию общества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РЕВОЛЮЦИЯ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36993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56895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Временная последовательность событий в жизни общества, которая явилась результатом деятельности многих поколений людей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931224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Исторический процесс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20201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260672" cy="103942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Какая сторона жизни человека характеризует строение и функционирование его организма, психические реакции, наличие инстинктов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499176" cy="16561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БИОЛОГИЧЕСКАЯ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2393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Постепенные и вместе с тем существенные изменения в общественной жизни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7931224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ЭВОЛЮЦИЯ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90973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3016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Единый исторический тип, объединяющий общества с одной и той же социально-экономической системой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3" action="ppaction://hlinksldjump"/>
              </a:rPr>
              <a:t>ОБЩЕСТВЕННО-ЭКОНОМИЧЕСКАЯ ФОРМАЦИЯ</a:t>
            </a:r>
            <a:endParaRPr lang="ru-RU" sz="6600" b="1" dirty="0">
              <a:solidFill>
                <a:srgbClr val="FFFF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2137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496944" cy="103942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Исключительная одарённость человека, который в качестве пророка, проповедника или политического деятеля обладает необычайной способностью воздействовать на людей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ХАРИЗМА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96805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Эпоха, в которую зародился современный гуманизм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93122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ВОЗРОЖДЕНИЕ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1397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21088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Мировоззренческая идея, которая утверждает достоинство и </a:t>
            </a:r>
            <a:r>
              <a:rPr lang="ru-RU" sz="5400" dirty="0" err="1" smtClean="0">
                <a:solidFill>
                  <a:srgbClr val="FFFF00"/>
                </a:solidFill>
              </a:rPr>
              <a:t>самоценность</a:t>
            </a:r>
            <a:r>
              <a:rPr lang="ru-RU" sz="5400" dirty="0" smtClean="0">
                <a:solidFill>
                  <a:srgbClr val="FFFF00"/>
                </a:solidFill>
              </a:rPr>
              <a:t> человека, его свободу и право на счастье.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ГУМАНИЗМ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0444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Что определяется размерами доходов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7931224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УРОВЕНЬ ЖИЗНИ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862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260672" cy="10394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FF00"/>
                </a:solidFill>
              </a:rPr>
              <a:t>Совокупность идей и идеалов, которые отражают национально-исторические традиции и ценности белорусского народа, характеризуют основные цели современного развития белорусского общества</a:t>
            </a:r>
            <a:endParaRPr lang="ru-RU" sz="49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931224" cy="2841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ИДЕОЛОГИЯ БЕЛОРУССКОГО ГОСУДАРСТВА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58016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09120"/>
            <a:ext cx="8712968" cy="103942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Программа, включающая меры по оказанию помощи детям-инвалидам и детям-сиротам, профилактике детской преступности и наркомании, социальной поддержке белорусской семьи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«ДЕТИ БЕЛАРУСИ»</a:t>
            </a:r>
            <a:endParaRPr lang="ru-RU" sz="66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73580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653136"/>
            <a:ext cx="8856984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4400" dirty="0" smtClean="0"/>
              <a:t>ОПРЕДЕЛИТЬ ОШИБКИ, ВСТАВИТЬ ПРОПУСКИ, СООТНЕСТИ ЭЛЕМЕНТЫ (</a:t>
            </a:r>
            <a:r>
              <a:rPr lang="ru-RU" i="1" dirty="0" smtClean="0">
                <a:solidFill>
                  <a:srgbClr val="FFFF00"/>
                </a:solidFill>
              </a:rPr>
              <a:t>по 10 баллов за задание</a:t>
            </a:r>
            <a:r>
              <a:rPr lang="ru-RU" sz="4400" dirty="0" smtClean="0"/>
              <a:t>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441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53682"/>
              </p:ext>
            </p:extLst>
          </p:nvPr>
        </p:nvGraphicFramePr>
        <p:xfrm>
          <a:off x="1224303" y="830692"/>
          <a:ext cx="6048672" cy="496855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16224"/>
                <a:gridCol w="2016224"/>
                <a:gridCol w="2016224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4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5</a:t>
                      </a:r>
                      <a:endParaRPr lang="ru-RU" sz="4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6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8" action="ppaction://hlinksldjump"/>
                        </a:rPr>
                        <a:t>7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8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9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596336" y="2348880"/>
            <a:ext cx="864096" cy="108012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1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Человек как отдельное единичное существо, выражающее его принадлежность к человеческому роду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ИНДИВИД</a:t>
            </a:r>
            <a:endParaRPr lang="ru-RU" sz="6000" b="1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7847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В процессе духовной деятельности люди изменяют окружающие предметы, условия жизни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240913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hlinkClick r:id="rId2" action="ppaction://hlinksldjump"/>
              </a:rPr>
              <a:t>В процессе </a:t>
            </a:r>
            <a:r>
              <a:rPr lang="ru-RU" sz="4800" b="1" i="1" dirty="0" smtClean="0">
                <a:solidFill>
                  <a:srgbClr val="FFC000"/>
                </a:solidFill>
                <a:hlinkClick r:id="rId2" action="ppaction://hlinksldjump"/>
              </a:rPr>
              <a:t>ПРАКТИЧЕСКОЙ</a:t>
            </a:r>
            <a:r>
              <a:rPr lang="ru-RU" sz="4800" b="1" dirty="0" smtClean="0">
                <a:solidFill>
                  <a:schemeClr val="tx1"/>
                </a:solidFill>
                <a:hlinkClick r:id="rId2" action="ppaction://hlinksldjump"/>
              </a:rPr>
              <a:t> </a:t>
            </a:r>
            <a:r>
              <a:rPr lang="ru-RU" sz="4800" b="1" dirty="0">
                <a:solidFill>
                  <a:schemeClr val="tx1"/>
                </a:solidFill>
                <a:hlinkClick r:id="rId2" action="ppaction://hlinksldjump"/>
              </a:rPr>
              <a:t>деятельности люди изменяют окружающие предметы, условия жизни</a:t>
            </a:r>
          </a:p>
        </p:txBody>
      </p:sp>
    </p:spTree>
    <p:extLst>
      <p:ext uri="{BB962C8B-B14F-4D97-AF65-F5344CB8AC3E}">
        <p14:creationId xmlns:p14="http://schemas.microsoft.com/office/powerpoint/2010/main" val="289830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858218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Индивидом рождаются,     </a:t>
            </a:r>
            <a:r>
              <a:rPr lang="ru-RU" sz="4800" u="sng" dirty="0" smtClean="0">
                <a:solidFill>
                  <a:srgbClr val="FFFF00"/>
                </a:solidFill>
              </a:rPr>
              <a:t>	</a:t>
            </a:r>
            <a:r>
              <a:rPr lang="ru-RU" sz="4800" dirty="0" smtClean="0">
                <a:solidFill>
                  <a:srgbClr val="FFFF00"/>
                </a:solidFill>
              </a:rPr>
              <a:t> становятся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97708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hlinkClick r:id="rId2" action="ppaction://hlinksldjump"/>
              </a:rPr>
              <a:t>Индивидом рождаются,     	 </a:t>
            </a:r>
            <a:r>
              <a:rPr lang="ru-RU" sz="4800" b="1" i="1" u="sng" dirty="0" smtClean="0">
                <a:solidFill>
                  <a:schemeClr val="tx1"/>
                </a:solidFill>
                <a:hlinkClick r:id="rId2" action="ppaction://hlinksldjump"/>
              </a:rPr>
              <a:t>ЛИЧНОСТЬЮ</a:t>
            </a:r>
            <a:r>
              <a:rPr lang="ru-RU" sz="4800" b="1" i="1" dirty="0" smtClean="0">
                <a:solidFill>
                  <a:schemeClr val="tx1"/>
                </a:solidFill>
                <a:hlinkClick r:id="rId2" action="ppaction://hlinksldjump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hlinkClick r:id="rId2" action="ppaction://hlinksldjump"/>
              </a:rPr>
              <a:t>становятся</a:t>
            </a:r>
            <a:endParaRPr lang="ru-RU" sz="4800" b="1" dirty="0">
              <a:solidFill>
                <a:schemeClr val="tx1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39769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Самооценка – представление человека о своём поведении, характере, внешности, достоинстве и недостатках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2337123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i="1" u="sng" dirty="0" smtClean="0">
                <a:solidFill>
                  <a:schemeClr val="tx1"/>
                </a:solidFill>
                <a:hlinkClick r:id="rId2" action="ppaction://hlinksldjump"/>
              </a:rPr>
              <a:t>Я-КОНЦЕПЦИЯ</a:t>
            </a:r>
            <a:r>
              <a:rPr lang="ru-RU" sz="4800" b="1" dirty="0" smtClean="0">
                <a:solidFill>
                  <a:schemeClr val="tx1"/>
                </a:solidFill>
                <a:hlinkClick r:id="rId2" action="ppaction://hlinksldjump"/>
              </a:rPr>
              <a:t> </a:t>
            </a:r>
            <a:r>
              <a:rPr lang="ru-RU" sz="4800" b="1" dirty="0">
                <a:solidFill>
                  <a:schemeClr val="tx1"/>
                </a:solidFill>
                <a:hlinkClick r:id="rId2" action="ppaction://hlinksldjump"/>
              </a:rPr>
              <a:t>– представление человека о своём поведении, характере, внешности, достоинстве и недостатках</a:t>
            </a:r>
          </a:p>
        </p:txBody>
      </p:sp>
    </p:spTree>
    <p:extLst>
      <p:ext uri="{BB962C8B-B14F-4D97-AF65-F5344CB8AC3E}">
        <p14:creationId xmlns:p14="http://schemas.microsoft.com/office/powerpoint/2010/main" val="200304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Экстраверты – люди, главные интересы которых направлены на внутренний мир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84117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hlinkClick r:id="rId2" action="ppaction://hlinksldjump"/>
              </a:rPr>
              <a:t>Экстраверты – люди, главные интересы которых направлены на </a:t>
            </a:r>
            <a:r>
              <a:rPr lang="ru-RU" sz="4800" b="1" i="1" u="sng" dirty="0" smtClean="0">
                <a:solidFill>
                  <a:schemeClr val="tx1"/>
                </a:solidFill>
                <a:hlinkClick r:id="rId2" action="ppaction://hlinksldjump"/>
              </a:rPr>
              <a:t>ВНЕШНИЙ</a:t>
            </a:r>
            <a:r>
              <a:rPr lang="ru-RU" sz="4800" b="1" dirty="0" smtClean="0">
                <a:solidFill>
                  <a:schemeClr val="tx1"/>
                </a:solidFill>
                <a:hlinkClick r:id="rId2" action="ppaction://hlinksldjump"/>
              </a:rPr>
              <a:t> мир</a:t>
            </a:r>
            <a:endParaRPr lang="ru-RU" sz="4800" b="1" dirty="0">
              <a:solidFill>
                <a:schemeClr val="tx1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06228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435280" cy="236227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Если наука исследует, каковы законы и свойства окружающих нас предметов, то </a:t>
            </a:r>
            <a:r>
              <a:rPr lang="ru-RU" sz="4800" u="sng" dirty="0" smtClean="0">
                <a:solidFill>
                  <a:srgbClr val="FFFF00"/>
                </a:solidFill>
              </a:rPr>
              <a:t>				</a:t>
            </a:r>
            <a:r>
              <a:rPr lang="ru-RU" sz="4800" dirty="0" smtClean="0">
                <a:solidFill>
                  <a:srgbClr val="FFFF00"/>
                </a:solidFill>
              </a:rPr>
              <a:t> призывает подчиниться некоей высшей силе и следовать её предписаниям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255314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hlinkClick r:id="rId2" action="ppaction://hlinksldjump"/>
              </a:rPr>
              <a:t>Если наука исследует, каковы законы и свойства окружающих нас предметов, то </a:t>
            </a:r>
            <a:r>
              <a:rPr lang="ru-RU" sz="4400" b="1" i="1" u="sng" dirty="0" smtClean="0">
                <a:solidFill>
                  <a:schemeClr val="tx1"/>
                </a:solidFill>
                <a:hlinkClick r:id="rId2" action="ppaction://hlinksldjump"/>
              </a:rPr>
              <a:t>РЕЛИГИЯ </a:t>
            </a:r>
            <a:r>
              <a:rPr lang="ru-RU" sz="4400" b="1" dirty="0" smtClean="0">
                <a:solidFill>
                  <a:schemeClr val="tx1"/>
                </a:solidFill>
                <a:hlinkClick r:id="rId2" action="ppaction://hlinksldjump"/>
              </a:rPr>
              <a:t>призывает </a:t>
            </a:r>
            <a:r>
              <a:rPr lang="ru-RU" sz="4400" b="1" dirty="0">
                <a:solidFill>
                  <a:schemeClr val="tx1"/>
                </a:solidFill>
                <a:hlinkClick r:id="rId2" action="ppaction://hlinksldjump"/>
              </a:rPr>
              <a:t>подчиниться некоей высшей силе и следовать её предписаниям</a:t>
            </a:r>
          </a:p>
        </p:txBody>
      </p:sp>
    </p:spTree>
    <p:extLst>
      <p:ext uri="{BB962C8B-B14F-4D97-AF65-F5344CB8AC3E}">
        <p14:creationId xmlns:p14="http://schemas.microsoft.com/office/powerpoint/2010/main" val="40914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2578298"/>
          </a:xfrm>
        </p:spPr>
        <p:txBody>
          <a:bodyPr anchor="ctr"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Творцами истории и главными участниками исторического процесса являются 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u="sng" dirty="0">
                <a:solidFill>
                  <a:srgbClr val="FFFF00"/>
                </a:solidFill>
              </a:rPr>
              <a:t>	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u="sng" dirty="0" smtClean="0">
                <a:solidFill>
                  <a:srgbClr val="FFFF00"/>
                </a:solidFill>
              </a:rPr>
              <a:t>			 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6971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hlinkClick r:id="rId2" action="ppaction://hlinksldjump"/>
              </a:rPr>
              <a:t>Творцами истории и главными участниками исторического процесса являются </a:t>
            </a:r>
            <a:r>
              <a:rPr lang="ru-RU" sz="4800" b="1" i="1" u="sng" dirty="0" smtClean="0">
                <a:solidFill>
                  <a:schemeClr val="tx1"/>
                </a:solidFill>
                <a:hlinkClick r:id="rId2" action="ppaction://hlinksldjump"/>
              </a:rPr>
              <a:t>НАРОДНЫЕ МАССЫ</a:t>
            </a:r>
            <a:endParaRPr lang="ru-RU" sz="4800" b="1" i="1" u="sng" dirty="0">
              <a:solidFill>
                <a:schemeClr val="tx1"/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20687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418058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СООТНЕСИТЕ Я-ОБРАЗЫ И ИХ СОДЕРЖАНИЕ</a:t>
            </a:r>
            <a:endParaRPr lang="ru-RU" sz="34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47252" y="1880828"/>
            <a:ext cx="2596748" cy="93610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prstClr val="white"/>
                </a:solidFill>
              </a:rPr>
              <a:t>Я-ИДЕАЛЬНОЕ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55072" y="944724"/>
            <a:ext cx="2524740" cy="93610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Я-РЕАЛЬНОЕ</a:t>
            </a:r>
            <a:endParaRPr lang="ru-RU" sz="2800" b="1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11056" y="2816932"/>
            <a:ext cx="2812772" cy="10801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</a:rPr>
              <a:t>Я-ВООБРАЖАЕМОЕ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19260" y="4924369"/>
            <a:ext cx="2524740" cy="100811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</a:rPr>
              <a:t>Я-ОЖИДАЕМОЕ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47252" y="3897052"/>
            <a:ext cx="2812772" cy="100811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</a:rPr>
              <a:t>Я-ФАНТАСТИЧЕСКОЕ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533906" y="3635297"/>
            <a:ext cx="4464496" cy="828092"/>
          </a:xfrm>
          <a:prstGeom prst="round2DiagRect">
            <a:avLst>
              <a:gd name="adj1" fmla="val 120"/>
              <a:gd name="adj2" fmla="val 50000"/>
            </a:avLst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Каким, по моему мнению, меня воспринимают окружающие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076056" y="4435738"/>
            <a:ext cx="4032448" cy="684076"/>
          </a:xfrm>
          <a:prstGeom prst="round2DiagRect">
            <a:avLst>
              <a:gd name="adj1" fmla="val 120"/>
              <a:gd name="adj2" fmla="val 50000"/>
            </a:avLst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Какой</a:t>
            </a:r>
            <a:r>
              <a:rPr lang="ru-RU" dirty="0" smtClean="0"/>
              <a:t> </a:t>
            </a:r>
            <a:r>
              <a:rPr lang="ru-RU" sz="2400" b="1" i="1" dirty="0">
                <a:solidFill>
                  <a:schemeClr val="bg1"/>
                </a:solidFill>
              </a:rPr>
              <a:t>я в своих мечтах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70775" y="6129855"/>
            <a:ext cx="4032448" cy="612068"/>
          </a:xfrm>
          <a:prstGeom prst="round2DiagRect">
            <a:avLst>
              <a:gd name="adj1" fmla="val 120"/>
              <a:gd name="adj2" fmla="val 50000"/>
            </a:avLst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Каким бы я хотел быть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75856" y="4945357"/>
            <a:ext cx="3816424" cy="684076"/>
          </a:xfrm>
          <a:prstGeom prst="round2DiagRect">
            <a:avLst>
              <a:gd name="adj1" fmla="val 120"/>
              <a:gd name="adj2" fmla="val 50000"/>
            </a:avLst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Какой я есть на самом деле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355976" y="5751813"/>
            <a:ext cx="4680520" cy="756084"/>
          </a:xfrm>
          <a:prstGeom prst="round2DiagRect">
            <a:avLst>
              <a:gd name="adj1" fmla="val 120"/>
              <a:gd name="adj2" fmla="val 50000"/>
            </a:avLst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Каким бы я хотел быть, если бы это было возможно</a:t>
            </a:r>
          </a:p>
        </p:txBody>
      </p:sp>
      <p:sp>
        <p:nvSpPr>
          <p:cNvPr id="27" name="Управляющая кнопка: далее 26">
            <a:hlinkClick r:id="rId2" action="ppaction://hlinksldjump" highlightClick="1"/>
          </p:cNvPr>
          <p:cNvSpPr/>
          <p:nvPr/>
        </p:nvSpPr>
        <p:spPr>
          <a:xfrm>
            <a:off x="211056" y="620688"/>
            <a:ext cx="328496" cy="324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6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9611E-6 L 0.00382 -0.574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8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935E-6 L 0.26129 -0.585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-29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136E-6 L -0.17326 -0.19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9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9008E-7 L -0.03541 -0.236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11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12969 0.2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400" dirty="0" smtClean="0"/>
              <a:t>СООТНЕСИТЕ ТИП ТЕМПЕРАМЕНТА И ЕГО ХАРАКТЕРИСТИКУ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312368" cy="4525963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20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FF00"/>
                </a:solidFill>
              </a:rPr>
              <a:t>САНГВИНИК</a:t>
            </a:r>
          </a:p>
          <a:p>
            <a:pPr marL="514350" indent="-514350">
              <a:lnSpc>
                <a:spcPct val="20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FF00"/>
                </a:solidFill>
              </a:rPr>
              <a:t>ХОЛЕРИК</a:t>
            </a:r>
          </a:p>
          <a:p>
            <a:pPr marL="514350" indent="-514350">
              <a:lnSpc>
                <a:spcPct val="20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FF00"/>
                </a:solidFill>
              </a:rPr>
              <a:t>ФЛЕГМАТИК</a:t>
            </a:r>
          </a:p>
          <a:p>
            <a:pPr marL="514350" indent="-514350">
              <a:lnSpc>
                <a:spcPct val="20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FF00"/>
                </a:solidFill>
              </a:rPr>
              <a:t>МЕЛАНХОЛИК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476879" y="1868652"/>
            <a:ext cx="5483064" cy="923330"/>
            <a:chOff x="3476879" y="1868652"/>
            <a:chExt cx="5483064" cy="92333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487335" y="1957045"/>
              <a:ext cx="5472608" cy="823883"/>
            </a:xfrm>
            <a:prstGeom prst="roundRect">
              <a:avLst>
                <a:gd name="adj" fmla="val 2819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Спокойный, медлительный; движения и мимика невыразительны; настойчивый и упорный работник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76879" y="1868652"/>
              <a:ext cx="43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381760" y="2791982"/>
            <a:ext cx="5578183" cy="923330"/>
            <a:chOff x="3381760" y="2791982"/>
            <a:chExt cx="5578183" cy="92333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487335" y="2909754"/>
              <a:ext cx="5472608" cy="783669"/>
            </a:xfrm>
            <a:prstGeom prst="roundRect">
              <a:avLst>
                <a:gd name="adj" fmla="val 2819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Подвижный, весёлый, общительный; легко сходится с людьми; не доводит дело до конца; легко приспосабливается к новым условиям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81760" y="2791982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424239" y="3954048"/>
            <a:ext cx="5542836" cy="923330"/>
            <a:chOff x="3424239" y="3954048"/>
            <a:chExt cx="5542836" cy="9233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94467" y="3996645"/>
              <a:ext cx="5472608" cy="783669"/>
            </a:xfrm>
            <a:prstGeom prst="roundRect">
              <a:avLst>
                <a:gd name="adj" fmla="val 2819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Обидчив, легко ранимый; голос тихий, движения невыразительны; тяжело переносит неудачи; сдержан; плохо приспосабливается к новому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24239" y="3954048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412216" y="5085184"/>
            <a:ext cx="5554859" cy="1139354"/>
            <a:chOff x="3412216" y="5085184"/>
            <a:chExt cx="5554859" cy="11393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494467" y="5085184"/>
              <a:ext cx="5472608" cy="1008112"/>
            </a:xfrm>
            <a:prstGeom prst="roundRect">
              <a:avLst>
                <a:gd name="adj" fmla="val 2819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Быстрый, порывистый, с большой жизненной энергией; часто меняется настроение; вспыльчив, несдержанный; не любит работы с медленным темпом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12216" y="5301208"/>
              <a:ext cx="5613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7" name="Управляющая кнопка: далее 16">
            <a:hlinkClick r:id="rId2" action="ppaction://hlinksldjump" highlightClick="1"/>
          </p:cNvPr>
          <p:cNvSpPr/>
          <p:nvPr/>
        </p:nvSpPr>
        <p:spPr>
          <a:xfrm>
            <a:off x="211056" y="620688"/>
            <a:ext cx="328496" cy="324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8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1642 L -0.02517 0.06454 C -0.03263 0.08166 -0.03697 0.1071 -0.03819 0.13463 C -0.03975 0.16586 -0.0375 0.19084 -0.03177 0.20888 L -0.00625 0.29493 " pathEditMode="relative" rAng="5607199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54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9581E-6 L -0.00173 -0.12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0926 L -0.00277 0.172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0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66 0.01065 L 0.10365 0.01065 C 0.05121 0.01065 -0.01337 -0.08165 -0.01337 -0.1566 L -0.01337 -0.32431 " pathEditMode="relative" rAng="10800000" ptsTypes="FfFF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16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НАЙДИТЕ ПАРУ</a:t>
            </a:r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4427984" y="1404065"/>
            <a:ext cx="3554402" cy="1152128"/>
          </a:xfrm>
          <a:prstGeom prst="homePlate">
            <a:avLst>
              <a:gd name="adj" fmla="val 48364"/>
            </a:avLst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Твёрдая уверенность личности в чём-либо, побуждающая поступать в соответствии со своими взглядами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323528" y="3717032"/>
            <a:ext cx="2830572" cy="120613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МОТИВ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373418" y="5499230"/>
            <a:ext cx="3348372" cy="1152128"/>
          </a:xfrm>
          <a:prstGeom prst="homePlate">
            <a:avLst>
              <a:gd name="adj" fmla="val 48364"/>
            </a:avLst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Внутренняя причина; то, ради чего человек выполняет действия</a:t>
            </a:r>
            <a:endParaRPr lang="ru-RU" sz="2000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4363234" y="2768529"/>
            <a:ext cx="3509156" cy="1152128"/>
          </a:xfrm>
          <a:prstGeom prst="homePlate">
            <a:avLst>
              <a:gd name="adj" fmla="val 48364"/>
            </a:avLst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Реальная причина, осознаваемая нами и направляющая деятельность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373418" y="4143870"/>
            <a:ext cx="3348372" cy="1152128"/>
          </a:xfrm>
          <a:prstGeom prst="homePlate">
            <a:avLst>
              <a:gd name="adj" fmla="val 48364"/>
            </a:avLst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Состояние готовности человека совершить что-либо</a:t>
            </a:r>
            <a:endParaRPr lang="ru-RU" sz="2000" b="1" dirty="0"/>
          </a:p>
        </p:txBody>
      </p:sp>
      <p:sp>
        <p:nvSpPr>
          <p:cNvPr id="8" name="Нашивка 7"/>
          <p:cNvSpPr/>
          <p:nvPr/>
        </p:nvSpPr>
        <p:spPr>
          <a:xfrm>
            <a:off x="225691" y="800998"/>
            <a:ext cx="2928409" cy="120613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УСТАНОВКА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7544" y="5157192"/>
            <a:ext cx="2686556" cy="120613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ИНТЕРЕС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57250" y="2137687"/>
            <a:ext cx="3118605" cy="120613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УБЕЖДЕНИЕ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2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build="allAtOnce" animBg="1"/>
      <p:bldP spid="5" grpId="0" uiExpand="1" build="allAtOnce" animBg="1"/>
      <p:bldP spid="7" grpId="0" uiExpand="1" build="allAtOnce" animBg="1"/>
      <p:bldP spid="6" grpId="0" build="allAtOnce" animBg="1"/>
      <p:bldP spid="8" grpId="0" build="allAtOnce" animBg="1"/>
      <p:bldP spid="9" grpId="0" build="allAtOnce" animBg="1"/>
      <p:bldP spid="10" grpId="0" uiExpand="1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06" y="4993779"/>
            <a:ext cx="3144367" cy="124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93948"/>
            <a:ext cx="3220813" cy="12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06" y="692696"/>
            <a:ext cx="3144367" cy="12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48" y="2044476"/>
            <a:ext cx="3146425" cy="128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40" y="620688"/>
            <a:ext cx="354806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64" y="1974825"/>
            <a:ext cx="3624264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63" y="3573016"/>
            <a:ext cx="36242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63" y="4869160"/>
            <a:ext cx="37004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9">
            <a:hlinkClick r:id="rId10" action="ppaction://hlinksldjump" highlightClick="1"/>
          </p:cNvPr>
          <p:cNvSpPr/>
          <p:nvPr/>
        </p:nvSpPr>
        <p:spPr>
          <a:xfrm>
            <a:off x="375304" y="296652"/>
            <a:ext cx="328496" cy="324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9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Целостное социальное качество человека, состоит в </a:t>
            </a:r>
            <a:r>
              <a:rPr lang="ru-RU" sz="4800" dirty="0" err="1" smtClean="0">
                <a:solidFill>
                  <a:srgbClr val="FFFF00"/>
                </a:solidFill>
              </a:rPr>
              <a:t>в</a:t>
            </a:r>
            <a:r>
              <a:rPr lang="ru-RU" sz="4800" dirty="0" smtClean="0">
                <a:solidFill>
                  <a:srgbClr val="FFFF00"/>
                </a:solidFill>
              </a:rPr>
              <a:t> способности человека быть сознательным субъектом отношений и деятельности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hlinkClick r:id="rId2" action="ppaction://hlinksldjump"/>
              </a:rPr>
              <a:t>ЛИЧНОСТЬ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Присущая человеку способность воспроизводить в мыслях и образах, понимать происходящее и осмысленно, целенаправленно действовать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5"/>
            <a:ext cx="7931224" cy="208823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Сознание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2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45024"/>
            <a:ext cx="8352928" cy="158417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Характерное для человека активное, целенаправленное отношение к окружающему миру и самому себе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7931224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ДЕЯТЕЛЬНОСТЬ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08912" cy="1800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Совокупность относительно устойчивых свойств, которые проявляются в действиях и поступках человека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7931224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ХАРАКТЕР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1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93096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Совокупность индивидуальных особенностей, придающие своеобразие поведению и деятельности человека, характеризуют степень его жизненной активности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7931224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hlinkClick r:id="rId2" action="ppaction://hlinksldjump"/>
              </a:rPr>
              <a:t>ТЕМПЕРАМЕНТ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5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1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1140</TotalTime>
  <Words>902</Words>
  <Application>Microsoft Office PowerPoint</Application>
  <PresentationFormat>Экран (4:3)</PresentationFormat>
  <Paragraphs>170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Calibri</vt:lpstr>
      <vt:lpstr>Corbel</vt:lpstr>
      <vt:lpstr>Тема11</vt:lpstr>
      <vt:lpstr>Общественная сущность человека</vt:lpstr>
      <vt:lpstr>Презентация PowerPoint</vt:lpstr>
      <vt:lpstr>Какая сторона жизни человека характеризует строение и функционирование его организма, психические реакции, наличие инстинктов</vt:lpstr>
      <vt:lpstr>Человек как отдельное единичное существо, выражающее его принадлежность к человеческому роду</vt:lpstr>
      <vt:lpstr>Целостное социальное качество человека, состоит в в способности человека быть сознательным субъектом отношений и деятельности</vt:lpstr>
      <vt:lpstr>Присущая человеку способность воспроизводить в мыслях и образах, понимать происходящее и осмысленно, целенаправленно действовать</vt:lpstr>
      <vt:lpstr>Характерное для человека активное, целенаправленное отношение к окружающему миру и самому себе</vt:lpstr>
      <vt:lpstr>Совокупность относительно устойчивых свойств, которые проявляются в действиях и поступках человека</vt:lpstr>
      <vt:lpstr>Совокупность индивидуальных особенностей, придающие своеобразие поведению и деятельности человека, характеризуют степень его жизненной активности</vt:lpstr>
      <vt:lpstr>Автор учения о типах характера, об архетипах</vt:lpstr>
      <vt:lpstr>Свойства и устойчивые отношения человека</vt:lpstr>
      <vt:lpstr>Признаки поведения личности, подчёркивающие её особенности</vt:lpstr>
      <vt:lpstr>Представление о высшей степени совершенства</vt:lpstr>
      <vt:lpstr>Наличие жизненной цели, умение подчинить свои поступки и действия её достижению</vt:lpstr>
      <vt:lpstr>Объективная самооценка</vt:lpstr>
      <vt:lpstr>СОВОКУПНОСТЬ УСТОЙЧИВЫХ МОТИВОВ, КОТОРАЯ ОРИЕНТИРУЕТ ДЕЯТЕЛЬНОСТЬ И ПОВЕДЕНИЕ ЛИЧНОСТИ В РАЗЛИЧНЫХ СИТУАЦИЯХ</vt:lpstr>
      <vt:lpstr>Способность правильно понять и принять воспитательные воздействия педагогов, родителей, других авторитетных людей, умение использовать имеющиеся условия для самосовершенствования</vt:lpstr>
      <vt:lpstr>Обобщённая характеристика ценностных ориентиров как отдельного человека, так и общества, в котором он живёт</vt:lpstr>
      <vt:lpstr>Нравственность, наука, искусство и религия – основные области …  (продолжите)</vt:lpstr>
      <vt:lpstr>Глубокие и прочные убеждения, основанные на знаниях, являются основой… (продолжите)</vt:lpstr>
      <vt:lpstr>Отношение человека к окружающей действительности и природе, выражающееся в тех или иных настроениях, чувствах</vt:lpstr>
      <vt:lpstr>Обобщённое понимание человеком самого себя, окружающего мира и своей связи с миром, состоящее из его важнейших убеждений</vt:lpstr>
      <vt:lpstr>Самая первая и исходная форма связи человека и общества</vt:lpstr>
      <vt:lpstr>Деятельность, направленная прежде всего на создание предметов, изменение природной среды и придание ей полезных людям качеств</vt:lpstr>
      <vt:lpstr>Исторически развивающаяся совокупность отношений между людьми, которые складываются в процессе их совместной деятельности</vt:lpstr>
      <vt:lpstr>Область общественной жизни, связанная с взаимоотношениями разных групп людей</vt:lpstr>
      <vt:lpstr>Процесс усвоения человеком совокупности знаний, норм поведения, привычек, позволяющих ему жить в обществе</vt:lpstr>
      <vt:lpstr>Резкий, скачкообразный переход к новому качественному состоянию общества</vt:lpstr>
      <vt:lpstr>Временная последовательность событий в жизни общества, которая явилась результатом деятельности многих поколений людей</vt:lpstr>
      <vt:lpstr>Постепенные и вместе с тем существенные изменения в общественной жизни</vt:lpstr>
      <vt:lpstr>Единый исторический тип, объединяющий общества с одной и той же социально-экономической системой</vt:lpstr>
      <vt:lpstr>Исключительная одарённость человека, который в качестве пророка, проповедника или политического деятеля обладает необычайной способностью воздействовать на людей</vt:lpstr>
      <vt:lpstr>Эпоха, в которую зародился современный гуманизм</vt:lpstr>
      <vt:lpstr>Мировоззренческая идея, которая утверждает достоинство и самоценность человека, его свободу и право на счастье.</vt:lpstr>
      <vt:lpstr>Что определяется размерами доходов</vt:lpstr>
      <vt:lpstr>Совокупность идей и идеалов, которые отражают национально-исторические традиции и ценности белорусского народа, характеризуют основные цели современного развития белорусского общества</vt:lpstr>
      <vt:lpstr>Программа, включающая меры по оказанию помощи детям-инвалидам и детям-сиротам, профилактике детской преступности и наркомании, социальной поддержке белорусской семьи</vt:lpstr>
      <vt:lpstr>ОПРЕДЕЛИТЬ ОШИБКИ, ВСТАВИТЬ ПРОПУСКИ, СООТНЕСТИ ЭЛЕМЕНТЫ (по 10 баллов за задание)</vt:lpstr>
      <vt:lpstr>Презентация PowerPoint</vt:lpstr>
      <vt:lpstr>В процессе духовной деятельности люди изменяют окружающие предметы, условия жизни</vt:lpstr>
      <vt:lpstr>Индивидом рождаются,       становятся</vt:lpstr>
      <vt:lpstr>Самооценка – представление человека о своём поведении, характере, внешности, достоинстве и недостатках</vt:lpstr>
      <vt:lpstr>Экстраверты – люди, главные интересы которых направлены на внутренний мир</vt:lpstr>
      <vt:lpstr>Если наука исследует, каковы законы и свойства окружающих нас предметов, то      призывает подчиниться некоей высшей силе и следовать её предписаниям</vt:lpstr>
      <vt:lpstr>Творцами истории и главными участниками исторического процесса являются         </vt:lpstr>
      <vt:lpstr>СООТНЕСИТЕ Я-ОБРАЗЫ И ИХ СОДЕРЖАНИЕ</vt:lpstr>
      <vt:lpstr>СООТНЕСИТЕ ТИП ТЕМПЕРАМЕНТА И ЕГО ХАРАКТЕРИСТИКУ</vt:lpstr>
      <vt:lpstr>НАЙДИТЕ ПАРУ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Galina Sventukhovskaya</cp:lastModifiedBy>
  <cp:revision>86</cp:revision>
  <dcterms:created xsi:type="dcterms:W3CDTF">2010-07-01T19:27:39Z</dcterms:created>
  <dcterms:modified xsi:type="dcterms:W3CDTF">2014-04-19T20:24:53Z</dcterms:modified>
</cp:coreProperties>
</file>