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6FEC6-90C6-4740-C02A-2A560A8ED0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9C5AD5-9764-D2D1-2615-7AB0CE0B7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D1FD06-3A07-6045-1B4E-7B20DFA39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2839-370E-42FE-A93A-749E3753E742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C5AAF5-9CE7-84E4-7F4D-B6B387781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C90D21-3338-1EE1-DC66-F922662A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87F7-E936-44EF-9770-FBB1D4EB1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753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59F6A6-A4A4-F058-8FA6-F8604526A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FC0EBE-5397-0B83-911A-A984EAE79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1EC353-05B2-A0F5-0886-BBCAA713B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2839-370E-42FE-A93A-749E3753E742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FBC23E-2F59-0A94-E1D4-FCF1B8265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742563-41DB-FE92-ACEC-AA30FD245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87F7-E936-44EF-9770-FBB1D4EB1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308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1E566AB-A438-F4BE-A496-84E8489E42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A2C5A4-A7FA-1A06-C47F-0388BBA323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0E4E14-4963-8EA1-FCA6-53E511580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2839-370E-42FE-A93A-749E3753E742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72D81D-89D6-88EF-8146-08786E9BA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FC186C-ED25-CC46-1856-69584EC7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87F7-E936-44EF-9770-FBB1D4EB1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32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796D65-CE55-7EB6-F952-631C785DA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4D0DAC-BE91-8FB6-050A-39B22A69E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1ED9AC-0016-EDDA-2494-3D3203BA7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2839-370E-42FE-A93A-749E3753E742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F5A591-B448-F212-F7B6-74C5739BA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522256-FB9B-C51D-38F8-78C8F4A67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87F7-E936-44EF-9770-FBB1D4EB1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212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518B1C-9823-1A71-D4C6-B93B6BBEA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B832A3-870D-ABCF-EC23-362742321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DD3E98-21AA-27F2-A202-A90D1A3D7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2839-370E-42FE-A93A-749E3753E742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5646AC-6E51-C91A-CC14-15BFFBACA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9BE3E-6339-C8E6-B644-5356CE926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87F7-E936-44EF-9770-FBB1D4EB1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14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730E03-5213-4CDE-65DD-40175E969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A0F057-CA93-50BA-FE61-90F20E849D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9716EC-2835-14A9-D9A8-BBB2CC5A6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9407D9-F574-43DE-EDD9-EBE110062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2839-370E-42FE-A93A-749E3753E742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86FE87-94BF-D398-7DEA-B45BB372B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16CF79-2FBE-D8C4-A7EC-00690FFE9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87F7-E936-44EF-9770-FBB1D4EB1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572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D74941-99A1-2266-5094-026FA2FB5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5B706B-76CD-A2A9-DA4C-56A83832F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467DE9-26D1-C0C4-4680-2E3A8D132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1796B00-DB8E-0D6D-BE92-02259130F3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D990E27-6F2F-25BE-734D-6E6F0D3F4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7D37DB-C5AB-3186-B8C3-751F1D23B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2839-370E-42FE-A93A-749E3753E742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9D561AC-4AC1-313F-272D-9B0318242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1DD3B9-F767-FB6B-841C-401085294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87F7-E936-44EF-9770-FBB1D4EB1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282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34EB7-22D2-120E-A4F0-0918C0F2B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A8CA9CC-178D-2668-E60E-09DEBFC3E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2839-370E-42FE-A93A-749E3753E742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C47F6C-6C27-3639-B64C-75181536C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EB30719-F453-9DCB-DC96-BA688B9A8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87F7-E936-44EF-9770-FBB1D4EB1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456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FBF94D-8F2F-5A91-1A51-4BAE5650C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2839-370E-42FE-A93A-749E3753E742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E03532-AEF7-9CBD-1370-BCDED432A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838A6E-CA9B-0F76-D792-B5C804C50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87F7-E936-44EF-9770-FBB1D4EB1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730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642413-6795-AF65-36BF-D7D600FC4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CA6B24-F28A-5524-D96C-A01DE97EC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4ADF245-D665-2735-D8B6-B4D06F58B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04F963-2ABC-C538-3E83-041414892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2839-370E-42FE-A93A-749E3753E742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10077E-228C-92AD-8B5C-1938836EC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06F33-80AF-54FE-731F-E0069E797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87F7-E936-44EF-9770-FBB1D4EB1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10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25F9F-E65B-3CC2-093C-AA62505D8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1982F5C-9BE0-3E3F-3C0B-5A5DC5934D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DEF94B-4915-1BE2-F59F-FD3201F6E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CB7140-1298-1ABE-A338-EB68FF998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2839-370E-42FE-A93A-749E3753E742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FD8411-8482-E651-370F-CED74D1F1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9192A3-B2AA-FDBE-A001-CD19CE59F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87F7-E936-44EF-9770-FBB1D4EB1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707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DC75FA-B242-2BB5-F825-5AB171D09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E06B18-E5B1-913A-F951-9A3C60530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2FBE2A-6F0A-D340-0F5A-85F104A7A6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D2839-370E-42FE-A93A-749E3753E742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7FD42F-4942-93E2-9554-15F369DA6F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3BE79B-919E-E6C0-FA14-60D09A4A2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E87F7-E936-44EF-9770-FBB1D4EB1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85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2.pn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B42D2B-1B58-52D7-A61A-1AF9DF8D0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1457552"/>
          </a:xfrm>
        </p:spPr>
        <p:txBody>
          <a:bodyPr>
            <a:normAutofit fontScale="90000"/>
          </a:bodyPr>
          <a:lstStyle/>
          <a:p>
            <a:r>
              <a:rPr lang="ru-RU" dirty="0"/>
              <a:t>Николай Васильевич Гоголь</a:t>
            </a:r>
            <a:br>
              <a:rPr lang="ru-RU" dirty="0"/>
            </a:br>
            <a:r>
              <a:rPr lang="ru-RU" dirty="0"/>
              <a:t>(1809-1852)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99C30F-8F4D-C559-701F-AECD8B028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 flipV="1">
            <a:off x="12146280" y="5810369"/>
            <a:ext cx="45719" cy="5403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>
            <a:hlinkClick r:id="rId2" action="ppaction://hlinksldjump"/>
            <a:extLst>
              <a:ext uri="{FF2B5EF4-FFF2-40B4-BE49-F238E27FC236}">
                <a16:creationId xmlns:a16="http://schemas.microsoft.com/office/drawing/2014/main" id="{BC070C18-57E2-C7E1-BD57-3F2490C15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06" y="3364763"/>
            <a:ext cx="3201452" cy="2130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D298BC-0F9D-E81C-BC09-68DDB58CCFC7}"/>
              </a:ext>
            </a:extLst>
          </p:cNvPr>
          <p:cNvSpPr txBox="1"/>
          <p:nvPr/>
        </p:nvSpPr>
        <p:spPr>
          <a:xfrm>
            <a:off x="1404255" y="5495074"/>
            <a:ext cx="1023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Детство</a:t>
            </a:r>
          </a:p>
        </p:txBody>
      </p:sp>
      <p:pic>
        <p:nvPicPr>
          <p:cNvPr id="8" name="Рисунок 7">
            <a:hlinkClick r:id="rId4" action="ppaction://hlinksldjump"/>
            <a:extLst>
              <a:ext uri="{FF2B5EF4-FFF2-40B4-BE49-F238E27FC236}">
                <a16:creationId xmlns:a16="http://schemas.microsoft.com/office/drawing/2014/main" id="{8ABED2F8-708A-C97F-FD2B-DAE32F23E8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37" y="3364763"/>
            <a:ext cx="2447925" cy="1866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BB3E49-F678-9843-72A8-481623CC8C1B}"/>
              </a:ext>
            </a:extLst>
          </p:cNvPr>
          <p:cNvSpPr txBox="1"/>
          <p:nvPr/>
        </p:nvSpPr>
        <p:spPr>
          <a:xfrm>
            <a:off x="5682715" y="5427549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Факты</a:t>
            </a:r>
          </a:p>
        </p:txBody>
      </p:sp>
      <p:pic>
        <p:nvPicPr>
          <p:cNvPr id="11" name="Рисунок 10">
            <a:hlinkClick r:id="rId6" action="ppaction://hlinksldjump"/>
            <a:extLst>
              <a:ext uri="{FF2B5EF4-FFF2-40B4-BE49-F238E27FC236}">
                <a16:creationId xmlns:a16="http://schemas.microsoft.com/office/drawing/2014/main" id="{B7D0C9FB-4506-7E76-77F6-E55A9ACDCD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141" y="3364763"/>
            <a:ext cx="2447924" cy="186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56B5BF5-A3D7-D813-6301-AB6F5850003A}"/>
              </a:ext>
            </a:extLst>
          </p:cNvPr>
          <p:cNvSpPr txBox="1"/>
          <p:nvPr/>
        </p:nvSpPr>
        <p:spPr>
          <a:xfrm>
            <a:off x="9263000" y="5427549"/>
            <a:ext cx="1524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Биография</a:t>
            </a:r>
          </a:p>
        </p:txBody>
      </p:sp>
    </p:spTree>
    <p:extLst>
      <p:ext uri="{BB962C8B-B14F-4D97-AF65-F5344CB8AC3E}">
        <p14:creationId xmlns:p14="http://schemas.microsoft.com/office/powerpoint/2010/main" val="3417612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BBF85C-A546-F2B9-A750-A2DE3FAB0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2932"/>
          </a:xfrm>
        </p:spPr>
        <p:txBody>
          <a:bodyPr/>
          <a:lstStyle/>
          <a:p>
            <a:r>
              <a:rPr lang="ru-RU" dirty="0"/>
              <a:t>Детство</a:t>
            </a:r>
          </a:p>
        </p:txBody>
      </p:sp>
      <p:pic>
        <p:nvPicPr>
          <p:cNvPr id="4" name="Рисунок 3">
            <a:hlinkClick r:id="rId2" action="ppaction://hlinksldjump"/>
            <a:extLst>
              <a:ext uri="{FF2B5EF4-FFF2-40B4-BE49-F238E27FC236}">
                <a16:creationId xmlns:a16="http://schemas.microsoft.com/office/drawing/2014/main" id="{CBADAD8E-A86C-A84D-27ED-8480A07FD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971" y="0"/>
            <a:ext cx="1045029" cy="10450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5B0E2C-0539-D146-EE6C-DBED80A35A92}"/>
              </a:ext>
            </a:extLst>
          </p:cNvPr>
          <p:cNvSpPr txBox="1"/>
          <p:nvPr/>
        </p:nvSpPr>
        <p:spPr>
          <a:xfrm>
            <a:off x="838200" y="1592717"/>
            <a:ext cx="419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dirty="0">
                <a:effectLst/>
                <a:latin typeface="Roboto" panose="02000000000000000000" pitchFamily="2" charset="0"/>
              </a:rPr>
              <a:t>Семья и окружение</a:t>
            </a:r>
            <a:r>
              <a:rPr lang="ru-RU" b="0" i="0" dirty="0">
                <a:effectLst/>
                <a:latin typeface="Roboto" panose="02000000000000000000" pitchFamily="2" charset="0"/>
              </a:rPr>
              <a:t>: Гоголь вырос в многодетной семье. У него было несколько братьев и сестёр. В семье существовала традиция чтения и рассказывания историй, что способствовало формированию его литературного вкуса.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AEF1F1-63A9-A7EF-AA2F-699A9117A514}"/>
              </a:ext>
            </a:extLst>
          </p:cNvPr>
          <p:cNvSpPr txBox="1"/>
          <p:nvPr/>
        </p:nvSpPr>
        <p:spPr>
          <a:xfrm>
            <a:off x="838200" y="3820886"/>
            <a:ext cx="3624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dirty="0">
                <a:effectLst/>
                <a:latin typeface="Roboto" panose="02000000000000000000" pitchFamily="2" charset="0"/>
              </a:rPr>
              <a:t>Ранние литературные опыты</a:t>
            </a:r>
            <a:r>
              <a:rPr lang="ru-RU" b="0" i="0" dirty="0">
                <a:effectLst/>
                <a:latin typeface="Roboto" panose="02000000000000000000" pitchFamily="2" charset="0"/>
              </a:rPr>
              <a:t>: В детстве Гоголь начал писать стихи и рассказы, однако его первые серьёзные литературные попытки относятся к более позднему времени, когда он переехал в Санкт-Петербург.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3BAC32-26C7-3DA4-5767-0259D87E9CB8}"/>
              </a:ext>
            </a:extLst>
          </p:cNvPr>
          <p:cNvSpPr txBox="1"/>
          <p:nvPr/>
        </p:nvSpPr>
        <p:spPr>
          <a:xfrm>
            <a:off x="6476999" y="1592717"/>
            <a:ext cx="37664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dirty="0">
                <a:effectLst/>
                <a:latin typeface="Roboto" panose="02000000000000000000" pitchFamily="2" charset="0"/>
              </a:rPr>
              <a:t>Переезд в Петербург</a:t>
            </a:r>
            <a:r>
              <a:rPr lang="ru-RU" b="0" i="0" dirty="0">
                <a:effectLst/>
                <a:latin typeface="Roboto" panose="02000000000000000000" pitchFamily="2" charset="0"/>
              </a:rPr>
              <a:t>: В 1828 году, после окончания лицея, Гоголь переехал в Санкт-Петербург, что стало важным этапом в его жизни и карьере. Этот переход открыл ему новые возможности для развития как писателя.</a:t>
            </a:r>
            <a:br>
              <a:rPr lang="ru-RU" dirty="0"/>
            </a:b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25162F-5428-833D-8B1A-99878AF1FE69}"/>
              </a:ext>
            </a:extLst>
          </p:cNvPr>
          <p:cNvSpPr txBox="1"/>
          <p:nvPr/>
        </p:nvSpPr>
        <p:spPr>
          <a:xfrm>
            <a:off x="6476999" y="3820886"/>
            <a:ext cx="38862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dirty="0">
                <a:effectLst/>
                <a:latin typeface="Roboto" panose="02000000000000000000" pitchFamily="2" charset="0"/>
              </a:rPr>
              <a:t>Образование</a:t>
            </a:r>
            <a:r>
              <a:rPr lang="ru-RU" b="0" i="0" dirty="0">
                <a:effectLst/>
                <a:latin typeface="Roboto" panose="02000000000000000000" pitchFamily="2" charset="0"/>
              </a:rPr>
              <a:t>: В возрасте 12 лет Гоголь поступил в Нежинский лицей, где получил образование, которое включало изучение литературы, истории и иностранных языков. Он проявлял интерес к литературе и театру, а также начал писать собственные произведения.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CCAD3D0-055A-70BC-1016-3D584F0AA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171" y="148655"/>
            <a:ext cx="2034059" cy="13958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3974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23EE1-1C75-E744-9440-CCBEC6F89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55913"/>
          </a:xfrm>
        </p:spPr>
        <p:txBody>
          <a:bodyPr/>
          <a:lstStyle/>
          <a:p>
            <a:r>
              <a:rPr lang="ru-RU" dirty="0"/>
              <a:t>Факты</a:t>
            </a:r>
          </a:p>
        </p:txBody>
      </p:sp>
      <p:pic>
        <p:nvPicPr>
          <p:cNvPr id="4" name="Рисунок 3">
            <a:hlinkClick r:id="rId2" action="ppaction://hlinksldjump"/>
            <a:extLst>
              <a:ext uri="{FF2B5EF4-FFF2-40B4-BE49-F238E27FC236}">
                <a16:creationId xmlns:a16="http://schemas.microsoft.com/office/drawing/2014/main" id="{87FDDA44-FBE8-CA07-FEB1-C9EF3C329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429" y="-50270"/>
            <a:ext cx="1001486" cy="10014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E04BE9-057D-695A-10AA-940C5631E2C4}"/>
              </a:ext>
            </a:extLst>
          </p:cNvPr>
          <p:cNvSpPr txBox="1"/>
          <p:nvPr/>
        </p:nvSpPr>
        <p:spPr>
          <a:xfrm>
            <a:off x="533400" y="951216"/>
            <a:ext cx="7130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dirty="0">
                <a:effectLst/>
                <a:latin typeface="Roboto" panose="02000000000000000000" pitchFamily="2" charset="0"/>
              </a:rPr>
              <a:t>Религиозные убеждения</a:t>
            </a:r>
            <a:r>
              <a:rPr lang="ru-RU" b="0" i="0" dirty="0">
                <a:effectLst/>
                <a:latin typeface="Roboto" panose="02000000000000000000" pitchFamily="2" charset="0"/>
              </a:rPr>
              <a:t>: В последние годы жизни Гоголь стал более религиозным и погрузился в духовные размышления, что отразилось на его творчестве и личной жизни.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0C4E5D-957F-7538-2BD8-291F88FC9054}"/>
              </a:ext>
            </a:extLst>
          </p:cNvPr>
          <p:cNvSpPr txBox="1"/>
          <p:nvPr/>
        </p:nvSpPr>
        <p:spPr>
          <a:xfrm>
            <a:off x="533400" y="2373086"/>
            <a:ext cx="7674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dirty="0">
                <a:effectLst/>
                <a:latin typeface="Roboto" panose="02000000000000000000" pitchFamily="2" charset="0"/>
              </a:rPr>
              <a:t>Наследие</a:t>
            </a:r>
            <a:r>
              <a:rPr lang="ru-RU" b="0" i="0" dirty="0">
                <a:effectLst/>
                <a:latin typeface="Roboto" panose="02000000000000000000" pitchFamily="2" charset="0"/>
              </a:rPr>
              <a:t>: Гоголь оказал огромное влияние на русскую литературу и стал вдохновением для многих писателей, таких как Фёдор Достоевский и Антон Чехов.</a:t>
            </a:r>
            <a:br>
              <a:rPr lang="ru-RU" dirty="0"/>
            </a:b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385AC5-D6BB-0D57-16A0-84139C46967F}"/>
              </a:ext>
            </a:extLst>
          </p:cNvPr>
          <p:cNvSpPr txBox="1"/>
          <p:nvPr/>
        </p:nvSpPr>
        <p:spPr>
          <a:xfrm>
            <a:off x="533400" y="3429000"/>
            <a:ext cx="76744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dirty="0">
                <a:effectLst/>
                <a:latin typeface="Roboto" panose="02000000000000000000" pitchFamily="2" charset="0"/>
              </a:rPr>
              <a:t>Первый успех</a:t>
            </a:r>
            <a:r>
              <a:rPr lang="ru-RU" b="0" i="0" dirty="0">
                <a:effectLst/>
                <a:latin typeface="Roboto" panose="02000000000000000000" pitchFamily="2" charset="0"/>
              </a:rPr>
              <a:t>: Его первая книга «Вечера на хуторе близ Диканьки» (1831) была тепло принята критиками и читателями. Это сборник повестей, в которых отражены украинские обычаи и мифология.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6F6CDD-9070-DE69-54B8-BBFE23125F79}"/>
              </a:ext>
            </a:extLst>
          </p:cNvPr>
          <p:cNvSpPr txBox="1"/>
          <p:nvPr/>
        </p:nvSpPr>
        <p:spPr>
          <a:xfrm>
            <a:off x="533401" y="4550229"/>
            <a:ext cx="7369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dirty="0">
                <a:effectLst/>
                <a:latin typeface="Roboto" panose="02000000000000000000" pitchFamily="2" charset="0"/>
              </a:rPr>
              <a:t>Сатирик</a:t>
            </a:r>
            <a:r>
              <a:rPr lang="ru-RU" b="0" i="0" dirty="0">
                <a:effectLst/>
                <a:latin typeface="Roboto" panose="02000000000000000000" pitchFamily="2" charset="0"/>
              </a:rPr>
              <a:t>: Гоголь был мастером сатиры. В своих произведениях, таких как «Ревизор», он остро критиковал бюрократию и общественные пороки своего времени.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7EE1BE-AA22-52E5-1B75-260300B7E849}"/>
              </a:ext>
            </a:extLst>
          </p:cNvPr>
          <p:cNvSpPr txBox="1"/>
          <p:nvPr/>
        </p:nvSpPr>
        <p:spPr>
          <a:xfrm>
            <a:off x="8077199" y="2373086"/>
            <a:ext cx="39406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i="0" dirty="0">
                <a:effectLst/>
                <a:latin typeface="Roboto" panose="02000000000000000000" pitchFamily="2" charset="0"/>
              </a:rPr>
              <a:t>Память</a:t>
            </a:r>
            <a:r>
              <a:rPr lang="ru-RU" b="0" i="0" dirty="0">
                <a:effectLst/>
                <a:latin typeface="Roboto" panose="02000000000000000000" pitchFamily="2" charset="0"/>
              </a:rPr>
              <a:t>: В честь Гоголя названы улицы, театры и литературные премии. Его произведения продолжают изучаться и ставиться на сценах театров по всему миру.</a:t>
            </a:r>
            <a:br>
              <a:rPr lang="ru-RU" dirty="0"/>
            </a:b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176E9D-2D1D-4D17-3CCE-25DF6F5358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467" y="4118287"/>
            <a:ext cx="2062723" cy="2710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0370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5DCE4B-4704-1BA5-300F-2AB9B6A51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Биография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2EE3DA-B47A-8E19-A221-5307C8DCD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57" y="1349829"/>
            <a:ext cx="11996057" cy="2002971"/>
          </a:xfrm>
        </p:spPr>
        <p:txBody>
          <a:bodyPr>
            <a:normAutofit lnSpcReduction="10000"/>
          </a:bodyPr>
          <a:lstStyle/>
          <a:p>
            <a:r>
              <a:rPr lang="ru-RU" b="0" i="0" dirty="0">
                <a:effectLst/>
                <a:latin typeface="Roboto" panose="020B0604020202020204" pitchFamily="2" charset="0"/>
              </a:rPr>
              <a:t>Николай Васильевич Гоголь (1809–1852) — русский писатель, драматург и поэт, родился 1 апреля 1809 года в селе Великие Сорочинцы, ныне Украина. Он стал одним из основоположников русской литературы и оказал значительное влияние на развитие жанра реалистической прозы.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810C65-DA80-2C72-1AFF-3B02243B1AFD}"/>
              </a:ext>
            </a:extLst>
          </p:cNvPr>
          <p:cNvSpPr txBox="1"/>
          <p:nvPr/>
        </p:nvSpPr>
        <p:spPr>
          <a:xfrm>
            <a:off x="108857" y="3429000"/>
            <a:ext cx="115497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0" i="0" dirty="0">
                <a:effectLst/>
                <a:latin typeface="Roboto" panose="02000000000000000000" pitchFamily="2" charset="0"/>
              </a:rPr>
              <a:t> Гоголь учился в Петербургском университете, но вскоре оставил учёбу ради литературной карьеры. Его первая значительная работа, повесть «Вечера на хуторе близ Диканьки» (1831), принесла ему популярность благодаря яркому изображению украинской жизни и фольклора.</a:t>
            </a:r>
            <a:endParaRPr lang="ru-RU" sz="2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E1767B-1413-F327-EDA5-87C6DF6BB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486" y="4813709"/>
            <a:ext cx="1589314" cy="2044291"/>
          </a:xfrm>
          <a:prstGeom prst="rect">
            <a:avLst/>
          </a:prstGeom>
        </p:spPr>
      </p:pic>
      <p:pic>
        <p:nvPicPr>
          <p:cNvPr id="8" name="Рисунок 7">
            <a:hlinkClick r:id="rId3" action="ppaction://hlinksldjump"/>
            <a:extLst>
              <a:ext uri="{FF2B5EF4-FFF2-40B4-BE49-F238E27FC236}">
                <a16:creationId xmlns:a16="http://schemas.microsoft.com/office/drawing/2014/main" id="{B8274429-06BE-6E45-0CF9-046FC4170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047" y="-43428"/>
            <a:ext cx="817106" cy="81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958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384</Words>
  <Application>Microsoft Office PowerPoint</Application>
  <PresentationFormat>Широкоэкранный</PresentationFormat>
  <Paragraphs>18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Roboto</vt:lpstr>
      <vt:lpstr>Тема Office</vt:lpstr>
      <vt:lpstr>Николай Васильевич Гоголь (1809-1852) </vt:lpstr>
      <vt:lpstr>Детство</vt:lpstr>
      <vt:lpstr>Факты</vt:lpstr>
      <vt:lpstr>Биография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Николай Васильевич Гоголь (1809-1852) </dc:title>
  <dc:creator>HP</dc:creator>
  <cp:lastModifiedBy>HP</cp:lastModifiedBy>
  <cp:revision>1</cp:revision>
  <dcterms:created xsi:type="dcterms:W3CDTF">2025-02-27T16:53:34Z</dcterms:created>
  <dcterms:modified xsi:type="dcterms:W3CDTF">2025-02-27T17:08:45Z</dcterms:modified>
</cp:coreProperties>
</file>