
<file path=[Content_Types].xml><?xml version="1.0" encoding="utf-8"?>
<Types xmlns="http://schemas.openxmlformats.org/package/2006/content-types">
  <Default Extension="png" ContentType="image/png"/>
  <Default Extension="webp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90" r:id="rId1"/>
  </p:sldMasterIdLst>
  <p:notesMasterIdLst>
    <p:notesMasterId r:id="rId20"/>
  </p:notesMasterIdLst>
  <p:sldIdLst>
    <p:sldId id="256" r:id="rId2"/>
    <p:sldId id="258" r:id="rId3"/>
    <p:sldId id="257" r:id="rId4"/>
    <p:sldId id="259" r:id="rId5"/>
    <p:sldId id="260" r:id="rId6"/>
    <p:sldId id="261" r:id="rId7"/>
    <p:sldId id="266" r:id="rId8"/>
    <p:sldId id="267" r:id="rId9"/>
    <p:sldId id="268" r:id="rId10"/>
    <p:sldId id="262" r:id="rId11"/>
    <p:sldId id="269" r:id="rId12"/>
    <p:sldId id="263" r:id="rId13"/>
    <p:sldId id="270" r:id="rId14"/>
    <p:sldId id="264" r:id="rId15"/>
    <p:sldId id="265" r:id="rId16"/>
    <p:sldId id="272" r:id="rId17"/>
    <p:sldId id="271" r:id="rId18"/>
    <p:sldId id="273" r:id="rId19"/>
  </p:sldIdLst>
  <p:sldSz cx="10972800" cy="8229600" type="B4JIS"/>
  <p:notesSz cx="8229600" cy="14630400"/>
  <p:embeddedFontLst>
    <p:embeddedFont>
      <p:font typeface="Raleway" panose="020B0604020202020204" charset="-52"/>
      <p:regular r:id="rId21"/>
    </p:embeddedFont>
    <p:embeddedFont>
      <p:font typeface="Roboto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Wingdings 3" panose="05040102010807070707" pitchFamily="18" charset="2"/>
      <p:regular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13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824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0900" y="3017522"/>
            <a:ext cx="7920541" cy="2715337"/>
          </a:xfrm>
        </p:spPr>
        <p:txBody>
          <a:bodyPr anchor="b">
            <a:normAutofit/>
          </a:bodyPr>
          <a:lstStyle>
            <a:lvl1pPr>
              <a:defRPr sz="64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0900" y="5732856"/>
            <a:ext cx="7920541" cy="135154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8062" y="5185390"/>
            <a:ext cx="1674568" cy="938137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1" y="5435450"/>
            <a:ext cx="701974" cy="438150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30706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899" y="731520"/>
            <a:ext cx="7910382" cy="3740448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0899" y="5224855"/>
            <a:ext cx="7910382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0" y="3799833"/>
            <a:ext cx="1630027" cy="60960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3473" y="3892969"/>
            <a:ext cx="701974" cy="438150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85904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5748" y="731520"/>
            <a:ext cx="7331504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99166" y="4206240"/>
            <a:ext cx="6784666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0899" y="5224855"/>
            <a:ext cx="7910382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70" y="3799833"/>
            <a:ext cx="1630027" cy="60960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3473" y="3892969"/>
            <a:ext cx="701974" cy="438150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69980" y="777606"/>
            <a:ext cx="548783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03440" y="3486367"/>
            <a:ext cx="548783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330232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899" y="2926082"/>
            <a:ext cx="7910382" cy="3269814"/>
          </a:xfrm>
        </p:spPr>
        <p:txBody>
          <a:bodyPr anchor="b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0899" y="6217920"/>
            <a:ext cx="7910382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0" y="5892793"/>
            <a:ext cx="1630027" cy="60960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3473" y="5979706"/>
            <a:ext cx="701974" cy="438150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5473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625748" y="731520"/>
            <a:ext cx="7331504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30898" y="5212080"/>
            <a:ext cx="802595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0898" y="6217920"/>
            <a:ext cx="802595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70" y="5892793"/>
            <a:ext cx="1630027" cy="60960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3473" y="5979706"/>
            <a:ext cx="701974" cy="438150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69980" y="777606"/>
            <a:ext cx="548783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03440" y="3486367"/>
            <a:ext cx="548783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556576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899" y="752888"/>
            <a:ext cx="7910381" cy="3456024"/>
          </a:xfrm>
        </p:spPr>
        <p:txBody>
          <a:bodyPr anchor="ctr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30899" y="5212080"/>
            <a:ext cx="7910382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0899" y="6217920"/>
            <a:ext cx="7910382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0" y="5892793"/>
            <a:ext cx="1630027" cy="60960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3473" y="5979706"/>
            <a:ext cx="701974" cy="438150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57652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0" y="853433"/>
            <a:ext cx="1630027" cy="60960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29510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54242" y="752888"/>
            <a:ext cx="1987358" cy="6340580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30899" y="752888"/>
            <a:ext cx="5659618" cy="63405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0" y="853433"/>
            <a:ext cx="1630027" cy="60960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0750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431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69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162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4242" y="748932"/>
            <a:ext cx="7907039" cy="15370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899" y="2560320"/>
            <a:ext cx="7910382" cy="45331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0" y="853433"/>
            <a:ext cx="1630027" cy="60960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67387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598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869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797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018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683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29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26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899" y="2489474"/>
            <a:ext cx="7910382" cy="1762560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0899" y="4297680"/>
            <a:ext cx="7910382" cy="103248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0" y="3799833"/>
            <a:ext cx="1630027" cy="60960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3473" y="3892969"/>
            <a:ext cx="701974" cy="438150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5994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30900" y="2564048"/>
            <a:ext cx="3837037" cy="452087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4769" y="2564048"/>
            <a:ext cx="3836512" cy="452087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70" y="853433"/>
            <a:ext cx="1630027" cy="60960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3473" y="945340"/>
            <a:ext cx="701974" cy="438150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65043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18423" y="2671951"/>
            <a:ext cx="3449515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30898" y="3363466"/>
            <a:ext cx="3837038" cy="372684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7385" y="2668078"/>
            <a:ext cx="3447887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0458" y="3359592"/>
            <a:ext cx="3834816" cy="372684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0" y="853433"/>
            <a:ext cx="1630027" cy="60960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3473" y="945340"/>
            <a:ext cx="701974" cy="438150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23236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4240" y="748932"/>
            <a:ext cx="7907040" cy="15370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0" y="853433"/>
            <a:ext cx="1630027" cy="60960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60030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70" y="853433"/>
            <a:ext cx="1630027" cy="60960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51889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898" y="535306"/>
            <a:ext cx="3155501" cy="1171574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2193" y="535307"/>
            <a:ext cx="4549087" cy="6497956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0898" y="1918336"/>
            <a:ext cx="3155501" cy="511492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0" y="853433"/>
            <a:ext cx="1630027" cy="60960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2173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899" y="5760720"/>
            <a:ext cx="7910382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30899" y="761958"/>
            <a:ext cx="7910382" cy="4625964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0899" y="6440806"/>
            <a:ext cx="7910382" cy="592454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0" y="5892793"/>
            <a:ext cx="1630027" cy="60960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3473" y="5979706"/>
            <a:ext cx="701974" cy="438150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29313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74320"/>
            <a:ext cx="2377440" cy="7966354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4505" y="245"/>
            <a:ext cx="2342726" cy="8223659"/>
            <a:chOff x="6627813" y="195650"/>
            <a:chExt cx="1952625" cy="5678101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65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19456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34240" y="748932"/>
            <a:ext cx="7907040" cy="15370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0899" y="2560320"/>
            <a:ext cx="7910382" cy="466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26880" y="7362108"/>
            <a:ext cx="919656" cy="4442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30898" y="7362971"/>
            <a:ext cx="6859786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3473" y="945340"/>
            <a:ext cx="70197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FEFFFF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676409" y="7983379"/>
            <a:ext cx="2722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Comic Sans MS" panose="030F0702030302020204" pitchFamily="66" charset="0"/>
              </a:rPr>
              <a:t>Уроки с Аллой Николаевной</a:t>
            </a:r>
            <a:endParaRPr lang="ru-RU" sz="1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07" r:id="rId17"/>
    <p:sldLayoutId id="2147483908" r:id="rId18"/>
    <p:sldLayoutId id="2147483909" r:id="rId19"/>
    <p:sldLayoutId id="2147483910" r:id="rId20"/>
    <p:sldLayoutId id="2147483911" r:id="rId21"/>
    <p:sldLayoutId id="2147483912" r:id="rId22"/>
    <p:sldLayoutId id="2147483913" r:id="rId23"/>
    <p:sldLayoutId id="2147483914" r:id="rId24"/>
    <p:sldLayoutId id="2147483915" r:id="rId25"/>
    <p:sldLayoutId id="2147483916" r:id="rId26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ebp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731" y="1367225"/>
            <a:ext cx="4114800" cy="61722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5343" y="661870"/>
            <a:ext cx="5667316" cy="930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638"/>
              </a:lnSpc>
            </a:pP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Древнейшие верования и искусство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95343" y="3360488"/>
            <a:ext cx="5667316" cy="476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4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Путешествие в мир первобытного человека: как формировалось его мировоззрение, искусство и первые религии.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75" y="887798"/>
            <a:ext cx="4114800" cy="61722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15550" y="519352"/>
            <a:ext cx="5667316" cy="930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638"/>
              </a:lnSpc>
            </a:pPr>
            <a:r>
              <a:rPr lang="en-US" sz="2925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Искусство в </a:t>
            </a:r>
            <a:r>
              <a:rPr lang="en-US" sz="2925" b="1" dirty="0" err="1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эпоху</a:t>
            </a:r>
            <a:r>
              <a:rPr lang="en-US" sz="2925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2925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неолита</a:t>
            </a:r>
            <a:r>
              <a:rPr lang="ru-RU" sz="2925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.</a:t>
            </a:r>
            <a:r>
              <a:rPr lang="en-US" sz="2925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2925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Символы и новые материалы</a:t>
            </a:r>
            <a:endParaRPr lang="en-US" sz="2925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643793" y="1578199"/>
            <a:ext cx="5667316" cy="476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В неолите, с развитием земледелия, ведущую роль стали играть культы плодородия и Матери-земли. Это нашло отражение в символике искусства.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318818" y="2763919"/>
            <a:ext cx="2157323" cy="232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Символика орнаментов:</a:t>
            </a:r>
            <a:endParaRPr lang="en-US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246754" y="3412864"/>
            <a:ext cx="2652117" cy="561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57175" indent="-257175">
              <a:lnSpc>
                <a:spcPts val="1875"/>
              </a:lnSpc>
              <a:buSzPct val="100000"/>
              <a:buChar char="•"/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Крестообразно заштрихованные поля – засеянное поле.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318818" y="4677308"/>
            <a:ext cx="2652117" cy="476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57175" indent="-257175">
              <a:lnSpc>
                <a:spcPts val="1875"/>
              </a:lnSpc>
              <a:buSzPct val="100000"/>
              <a:buChar char="•"/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Бегущие спирали, кресты, круги – солнце и его небесный путь.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318818" y="5978012"/>
            <a:ext cx="2652117" cy="238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57175" indent="-257175">
              <a:lnSpc>
                <a:spcPts val="1875"/>
              </a:lnSpc>
              <a:buSzPct val="100000"/>
              <a:buChar char="•"/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Волнистые линии – </a:t>
            </a:r>
            <a:endParaRPr lang="ru-RU" sz="2000" b="1" dirty="0" smtClean="0">
              <a:latin typeface="Comic Sans MS" panose="030F0702030302020204" pitchFamily="66" charset="0"/>
              <a:ea typeface="Roboto" pitchFamily="34" charset="-122"/>
              <a:cs typeface="Roboto" pitchFamily="34" charset="-120"/>
            </a:endParaRPr>
          </a:p>
          <a:p>
            <a:pPr marL="257175" indent="-257175">
              <a:lnSpc>
                <a:spcPts val="1875"/>
              </a:lnSpc>
              <a:buSzPct val="100000"/>
              <a:buChar char="•"/>
            </a:pPr>
            <a:r>
              <a:rPr lang="en-US" sz="2000" b="1" dirty="0" err="1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вода</a:t>
            </a: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837094" y="2763919"/>
            <a:ext cx="2295912" cy="232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6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Технологический прорыв:</a:t>
            </a:r>
            <a:endParaRPr lang="en-US" sz="1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336222" y="3239244"/>
            <a:ext cx="3152990" cy="1428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Человек научился обжигать глину, создав первый искусственный материал –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керамику</a:t>
            </a:r>
            <a:r>
              <a:rPr lang="en-US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. Это открыло новые горизонты для творчества, в частности, в изготовлении посуды с разнообразными орнаментами.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483366" y="5638338"/>
            <a:ext cx="2827743" cy="930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Также совершенствовались ткачество и обработка кожи, что привело к появлению новых форм прикладного искусства.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48" y="532034"/>
            <a:ext cx="2928444" cy="36898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654" y="3238938"/>
            <a:ext cx="5127078" cy="34180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4441" y="1061546"/>
            <a:ext cx="4445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Неолитический горшок. Рогачевский район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6041" y="5696607"/>
            <a:ext cx="2522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Керамика неолита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18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437" y="554136"/>
            <a:ext cx="4114800" cy="61722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795743" y="350551"/>
            <a:ext cx="6725111" cy="930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638"/>
              </a:lnSpc>
            </a:pPr>
            <a:r>
              <a:rPr lang="en-US" sz="2925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Искусство неолита в </a:t>
            </a:r>
            <a:r>
              <a:rPr lang="en-US" sz="2925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Беларуси</a:t>
            </a:r>
            <a:r>
              <a:rPr lang="ru-RU" sz="2925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.</a:t>
            </a:r>
            <a:r>
              <a:rPr lang="en-US" sz="2925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2925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Человек и орнамент</a:t>
            </a:r>
            <a:endParaRPr lang="en-US" sz="2925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3553829" y="1503602"/>
            <a:ext cx="5667316" cy="476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На территории Беларуси неолитическое искусство имеет свои яркие особенности. Одной из главных стало частое использование образа человека.</a:t>
            </a:r>
            <a:endParaRPr lang="en-US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4544228" y="3106546"/>
            <a:ext cx="5667316" cy="2346750"/>
          </a:xfrm>
          <a:prstGeom prst="roundRect">
            <a:avLst>
              <a:gd name="adj" fmla="val 456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26808" y="3186269"/>
            <a:ext cx="1860679" cy="232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Образ человека</a:t>
            </a:r>
            <a:endParaRPr lang="en-US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876056" y="3640236"/>
            <a:ext cx="5335488" cy="714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Человеческая фигура появляется на керамике, на кости, а также в виде отдельных скульптур, что указывает на растущий интерес к человеческой форме и, возможно, антропоморфным божествам или предкам.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3142593" y="5666844"/>
            <a:ext cx="7262648" cy="2163155"/>
          </a:xfrm>
          <a:prstGeom prst="roundRect">
            <a:avLst>
              <a:gd name="adj" fmla="val 389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033628" y="5764083"/>
            <a:ext cx="2514422" cy="232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Распространение керамики</a:t>
            </a:r>
            <a:endParaRPr lang="en-US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076519" y="6093941"/>
            <a:ext cx="5806954" cy="1736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Появление и широкое распространение керамики с разнообразными орнаментами стало важным новшеством. Эти орнаменты несли глубокий символический смысл, связанный с мировоззрением и верованиями древних обитателей Беларуси.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53" y="0"/>
            <a:ext cx="5644055" cy="40606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084" y="411655"/>
            <a:ext cx="4632434" cy="30882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862" y="4550979"/>
            <a:ext cx="2046779" cy="29534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36" y="4765289"/>
            <a:ext cx="1743075" cy="2619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46124" y="6461334"/>
            <a:ext cx="3226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Изображение на кости . Озеро Вечера. </a:t>
            </a:r>
            <a:r>
              <a:rPr lang="ru-RU" b="1" dirty="0" err="1" smtClean="0">
                <a:latin typeface="Comic Sans MS" panose="030F0702030302020204" pitchFamily="66" charset="0"/>
              </a:rPr>
              <a:t>Любанский</a:t>
            </a:r>
            <a:r>
              <a:rPr lang="ru-RU" b="1" dirty="0" smtClean="0">
                <a:latin typeface="Comic Sans MS" panose="030F0702030302020204" pitchFamily="66" charset="0"/>
              </a:rPr>
              <a:t> район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7411" y="6599833"/>
            <a:ext cx="2880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Мужская скульптура. д. </a:t>
            </a:r>
            <a:r>
              <a:rPr lang="ru-RU" b="1" dirty="0" err="1" smtClean="0">
                <a:latin typeface="Comic Sans MS" panose="030F0702030302020204" pitchFamily="66" charset="0"/>
              </a:rPr>
              <a:t>Осовец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07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79" y="374820"/>
            <a:ext cx="4114800" cy="61722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635400" y="262147"/>
            <a:ext cx="5816798" cy="81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188"/>
              </a:lnSpc>
            </a:pPr>
            <a:r>
              <a:rPr lang="en-US" sz="30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Искусство </a:t>
            </a:r>
            <a:r>
              <a:rPr lang="en-US" sz="3000" b="1" dirty="0" err="1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эпохи</a:t>
            </a:r>
            <a:r>
              <a:rPr lang="en-US" sz="30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металлургии</a:t>
            </a:r>
            <a:r>
              <a:rPr lang="ru-RU" sz="30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.</a:t>
            </a:r>
          </a:p>
          <a:p>
            <a:pPr algn="ctr">
              <a:lnSpc>
                <a:spcPts val="3188"/>
              </a:lnSpc>
            </a:pPr>
            <a:r>
              <a:rPr lang="en-US" sz="300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Архитектура</a:t>
            </a:r>
            <a:r>
              <a:rPr lang="en-US" sz="30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и украшения</a:t>
            </a:r>
            <a:endParaRPr lang="en-US" sz="3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090949" y="1605118"/>
            <a:ext cx="5816798" cy="4164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000" b="1" dirty="0">
                <a:solidFill>
                  <a:srgbClr val="3C3939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С появлением металлов искусство переживает новый этап развития, появляются новые формы и материалы.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635400" y="3291840"/>
            <a:ext cx="130106" cy="958067"/>
          </a:xfrm>
          <a:prstGeom prst="roundRect">
            <a:avLst>
              <a:gd name="adj" fmla="val 4202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5957887" y="2723146"/>
            <a:ext cx="1813619" cy="203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Культовая архитектура</a:t>
            </a:r>
            <a:endParaRPr lang="en-U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055949" y="3044439"/>
            <a:ext cx="5556587" cy="4164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000" b="1" dirty="0">
                <a:solidFill>
                  <a:srgbClr val="3C3939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Возникновение новой формы выражения — культовой архитектуры, часто связанной с погребальными сооружениями и обрядами.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4857980" y="5052675"/>
            <a:ext cx="130106" cy="1166306"/>
          </a:xfrm>
          <a:prstGeom prst="roundRect">
            <a:avLst>
              <a:gd name="adj" fmla="val 4202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476817" y="4447263"/>
            <a:ext cx="3309700" cy="203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Курганы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-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с</a:t>
            </a:r>
            <a:r>
              <a:rPr lang="en-US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окровищницы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загробной жизни</a:t>
            </a:r>
            <a:endParaRPr lang="en-US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318655" y="4830937"/>
            <a:ext cx="5361385" cy="6247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b="1" dirty="0">
                <a:solidFill>
                  <a:srgbClr val="3C3939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Основным источником культурных и художественных ценностей становятся курганы, где находили огромное количество разнообразных предметов, предназначенных для загробной жизни.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4407800" y="6518642"/>
            <a:ext cx="130106" cy="1166306"/>
          </a:xfrm>
          <a:prstGeom prst="roundRect">
            <a:avLst>
              <a:gd name="adj" fmla="val 4202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5993516" y="6416978"/>
            <a:ext cx="3100566" cy="203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Мегалит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ы.</a:t>
            </a:r>
            <a:r>
              <a:rPr lang="en-US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Загадки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древних строителей</a:t>
            </a:r>
            <a:endParaRPr lang="en-US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4631209" y="6765292"/>
            <a:ext cx="6276538" cy="6247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К числу наиболее загадочных явлений первобытного искусства относятся мегалиты — грандиозные сооружения из минимально обработанных каменных глыб, выстроенных в определенном порядке.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031" y="6822034"/>
            <a:ext cx="402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Стоунхендж. Великобритания. Бронзовый век. 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5651" y="403578"/>
            <a:ext cx="9782116" cy="930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638"/>
              </a:lnSpc>
            </a:pPr>
            <a:r>
              <a:rPr lang="en-US" sz="2925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Украшения и декоративное искусство в бронзовом и железном веках</a:t>
            </a:r>
            <a:endParaRPr lang="en-US" sz="2925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17415" y="1401626"/>
            <a:ext cx="9782116" cy="238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В эпоху бронзы и особенно железного века </a:t>
            </a:r>
            <a:r>
              <a:rPr lang="en-US" sz="2000" b="1" dirty="0" err="1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интенсивно</a:t>
            </a: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 err="1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развивалось</a:t>
            </a:r>
            <a:endParaRPr lang="ru-RU" sz="2000" b="1" dirty="0" smtClean="0">
              <a:latin typeface="Comic Sans MS" panose="030F0702030302020204" pitchFamily="66" charset="0"/>
              <a:ea typeface="Roboto" pitchFamily="34" charset="-122"/>
              <a:cs typeface="Roboto" pitchFamily="34" charset="-120"/>
            </a:endParaRPr>
          </a:p>
          <a:p>
            <a:pPr algn="ctr"/>
            <a:r>
              <a:rPr lang="en-US" sz="2000" b="1" dirty="0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декоративно-прикладное искусство.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89627" y="2404731"/>
            <a:ext cx="9782116" cy="238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57175" indent="-257175">
              <a:lnSpc>
                <a:spcPts val="1875"/>
              </a:lnSpc>
              <a:buSzPct val="100000"/>
              <a:buChar char="•"/>
            </a:pPr>
            <a:r>
              <a:rPr lang="en-US" sz="2000" b="1" dirty="0">
                <a:solidFill>
                  <a:srgbClr val="3C3939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На </a:t>
            </a: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территории</a:t>
            </a:r>
            <a:r>
              <a:rPr lang="en-US" sz="2000" b="1" dirty="0">
                <a:solidFill>
                  <a:srgbClr val="3C3939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Беларуси появляются многочисленные украшения.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89627" y="3068044"/>
            <a:ext cx="9782116" cy="238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57175" indent="-257175">
              <a:lnSpc>
                <a:spcPts val="1875"/>
              </a:lnSpc>
              <a:buSzPct val="100000"/>
              <a:buChar char="•"/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Материалы: медь, бронза, серебро, а также кость и янтарь.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05544" y="3875684"/>
            <a:ext cx="9782116" cy="238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57175" indent="-257175">
              <a:buSzPct val="100000"/>
              <a:buChar char="•"/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Эти украшения не только служили эстетическим целям, но и </a:t>
            </a:r>
            <a:r>
              <a:rPr lang="en-US" sz="2000" b="1" dirty="0" err="1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отражали</a:t>
            </a:r>
            <a:endParaRPr lang="ru-RU" sz="2000" b="1" dirty="0" smtClean="0">
              <a:latin typeface="Comic Sans MS" panose="030F0702030302020204" pitchFamily="66" charset="0"/>
              <a:ea typeface="Roboto" pitchFamily="34" charset="-122"/>
              <a:cs typeface="Roboto" pitchFamily="34" charset="-120"/>
            </a:endParaRPr>
          </a:p>
          <a:p>
            <a:pPr>
              <a:buSzPct val="100000"/>
            </a:pPr>
            <a:r>
              <a:rPr lang="ru-RU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2000" b="1" dirty="0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  </a:t>
            </a:r>
            <a:r>
              <a:rPr lang="en-US" sz="2000" b="1" dirty="0" err="1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социальный</a:t>
            </a:r>
            <a:r>
              <a:rPr lang="en-US" sz="2000" b="1" dirty="0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статус, верования и культурные традиции.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627" y="5395498"/>
            <a:ext cx="3177540" cy="1786205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7630" y="5395498"/>
            <a:ext cx="3177540" cy="1786205"/>
          </a:xfrm>
          <a:prstGeom prst="rect">
            <a:avLst/>
          </a:prstGeom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3389" y="5346637"/>
            <a:ext cx="3177540" cy="1786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6137" y="1481956"/>
            <a:ext cx="2701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Когда в мире </a:t>
            </a:r>
            <a:endParaRPr lang="ru-RU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9808" y="2659117"/>
            <a:ext cx="4614040" cy="3108543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omic Sans MS" panose="030F0702030302020204" pitchFamily="66" charset="0"/>
              </a:rPr>
              <a:t>40-35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тыс</a:t>
            </a:r>
            <a:r>
              <a:rPr lang="ru-RU" sz="2800" b="1" dirty="0" smtClean="0">
                <a:latin typeface="Comic Sans MS" panose="030F0702030302020204" pitchFamily="66" charset="0"/>
              </a:rPr>
              <a:t> .лет назад –</a:t>
            </a:r>
          </a:p>
          <a:p>
            <a:pPr marL="514350" indent="-514350">
              <a:buAutoNum type="arabicPlain" startAt="10"/>
            </a:pPr>
            <a:r>
              <a:rPr lang="ru-RU" sz="2800" b="1" dirty="0" err="1" smtClean="0">
                <a:latin typeface="Comic Sans MS" panose="030F0702030302020204" pitchFamily="66" charset="0"/>
              </a:rPr>
              <a:t>тыс.до.н.э</a:t>
            </a:r>
            <a:r>
              <a:rPr lang="ru-RU" sz="2800" b="1" dirty="0" smtClean="0">
                <a:latin typeface="Comic Sans MS" panose="030F0702030302020204" pitchFamily="66" charset="0"/>
              </a:rPr>
              <a:t> </a:t>
            </a:r>
          </a:p>
          <a:p>
            <a:pPr marL="514350" indent="-514350">
              <a:buAutoNum type="arabicPlain" startAt="10"/>
            </a:pPr>
            <a:r>
              <a:rPr lang="ru-RU" sz="2800" b="1" dirty="0" smtClean="0">
                <a:latin typeface="Comic Sans MS" panose="030F0702030302020204" pitchFamily="66" charset="0"/>
              </a:rPr>
              <a:t>( поздний палеолит) – зарождение первобытных верований и искусства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05903" y="1266512"/>
            <a:ext cx="4466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На территории Беларуси </a:t>
            </a:r>
            <a:endParaRPr lang="ru-RU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05903" y="3184633"/>
            <a:ext cx="4151586" cy="3108543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omic Sans MS" panose="030F0702030302020204" pitchFamily="66" charset="0"/>
              </a:rPr>
              <a:t>35тыс. лет назад- </a:t>
            </a:r>
          </a:p>
          <a:p>
            <a:r>
              <a:rPr lang="ru-RU" sz="2800" b="1" dirty="0" smtClean="0">
                <a:latin typeface="Comic Sans MS" panose="030F0702030302020204" pitchFamily="66" charset="0"/>
              </a:rPr>
              <a:t>10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ое</a:t>
            </a:r>
            <a:r>
              <a:rPr lang="ru-RU" sz="2800" b="1" dirty="0" smtClean="0">
                <a:latin typeface="Comic Sans MS" panose="030F0702030302020204" pitchFamily="66" charset="0"/>
              </a:rPr>
              <a:t> тыс. до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н.э</a:t>
            </a:r>
            <a:r>
              <a:rPr lang="ru-RU" sz="2800" b="1" dirty="0" smtClean="0">
                <a:latin typeface="Comic Sans MS" panose="030F0702030302020204" pitchFamily="66" charset="0"/>
              </a:rPr>
              <a:t>- </a:t>
            </a:r>
          </a:p>
          <a:p>
            <a:r>
              <a:rPr lang="ru-RU" sz="2800" b="1" dirty="0" smtClean="0">
                <a:latin typeface="Comic Sans MS" panose="030F0702030302020204" pitchFamily="66" charset="0"/>
              </a:rPr>
              <a:t>( поздний палеолит) – зарождение первобытных верований и искусства 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09"/>
          <a:stretch/>
        </p:blipFill>
        <p:spPr>
          <a:xfrm flipH="1">
            <a:off x="5341735" y="942398"/>
            <a:ext cx="1666185" cy="231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11" y="737366"/>
            <a:ext cx="2484055" cy="24840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09" y="2709041"/>
            <a:ext cx="5938345" cy="44537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4649" y="1456173"/>
            <a:ext cx="4456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§ 4. Отвечать на вопросы .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26553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31" y="429609"/>
            <a:ext cx="10058400" cy="700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7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98702" y="589800"/>
            <a:ext cx="4429482" cy="337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25"/>
              </a:lnSpc>
            </a:pPr>
            <a:r>
              <a:rPr lang="en-US" sz="3600" b="1" dirty="0" err="1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Поиск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ответов</a:t>
            </a:r>
            <a:r>
              <a:rPr lang="ru-RU" sz="36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.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Начало верований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93954" y="1337862"/>
            <a:ext cx="9947404" cy="3454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400" b="1" dirty="0">
                <a:solidFill>
                  <a:srgbClr val="3C3939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С незапамятных времен люди стремились найти ответы на вечные вопросы: что такое жизнь, когда она возникает и почему заканчивается? Погребения, жертвоприношения и культовые предметы — все это свидетельства глубокого стремления осмыслить существование.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499571" y="2438764"/>
            <a:ext cx="11430" cy="58811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5" name="Shape 3"/>
          <p:cNvSpPr/>
          <p:nvPr/>
        </p:nvSpPr>
        <p:spPr>
          <a:xfrm>
            <a:off x="916047" y="4005991"/>
            <a:ext cx="4554459" cy="3382781"/>
          </a:xfrm>
          <a:prstGeom prst="roundRect">
            <a:avLst>
              <a:gd name="adj" fmla="val 4995"/>
            </a:avLst>
          </a:prstGeom>
          <a:solidFill>
            <a:srgbClr val="D2D2E0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7475" y="3482085"/>
            <a:ext cx="654627" cy="52390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844000" y="3737088"/>
            <a:ext cx="1349276" cy="168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13"/>
              </a:lnSpc>
            </a:pP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Важно:</a:t>
            </a:r>
            <a:endParaRPr lang="en-U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251582" y="3930831"/>
            <a:ext cx="4430822" cy="3454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Для древних людей действие и символический ритуал были неразделимы. Например, танец дождя считался прямым способом вызвать осадки.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7939" y="3457566"/>
            <a:ext cx="4593604" cy="3994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91" y="0"/>
            <a:ext cx="10752509" cy="40071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066791" y="4261426"/>
            <a:ext cx="6134159" cy="465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638"/>
              </a:lnSpc>
            </a:pPr>
            <a:r>
              <a:rPr lang="en-US" sz="2925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Мифология</a:t>
            </a:r>
            <a:r>
              <a:rPr lang="ru-RU" sz="2925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.</a:t>
            </a:r>
            <a:r>
              <a:rPr lang="en-US" sz="2925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2925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Первый взгляд на мир</a:t>
            </a:r>
            <a:endParaRPr lang="en-US" sz="2925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89935" y="4816551"/>
            <a:ext cx="978211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4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Мифология — это не просто сказки. Это форма общественного сознания, способ понимания мира, характерный для ранних стадий развития человечества. Древний человек не отделял миф от реальности; для него миф был так же реален, как вчерашняя охота. Эта особенность мировоззрения привела к «очеловечиванию» сил природы, где каждому явлению приписывались человеческие черты и намерения.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1558466" y="361076"/>
            <a:ext cx="7639259" cy="465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638"/>
              </a:lnSpc>
            </a:pP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Основные формы первобытных верований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06" y="1582490"/>
            <a:ext cx="372100" cy="3721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32427" y="1511594"/>
            <a:ext cx="1860679" cy="232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Анимизм</a:t>
            </a:r>
            <a:endParaRPr lang="en-US" sz="280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01806" y="2458575"/>
            <a:ext cx="3255138" cy="435170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algn="just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Вера в существование души и духов, заключенных в предметах и явлениях, а также в одушевленность всей природы. Каждое дерево, камень, река могли обладать собственным духом.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143" y="1643461"/>
            <a:ext cx="372100" cy="3721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835068" y="1562880"/>
            <a:ext cx="1860679" cy="232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80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Фетишизм</a:t>
            </a:r>
            <a:endParaRPr lang="en-US" sz="280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4209143" y="2458575"/>
            <a:ext cx="2906360" cy="421549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algn="just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Поклонение неодушевленным предметам (фетишам), которым приписывались сверхъестественные свойства, способные приносить удачу или защиту.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1836" y="1627903"/>
            <a:ext cx="372100" cy="37210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413277" y="1518332"/>
            <a:ext cx="1860679" cy="232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8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Тотемизм</a:t>
            </a:r>
            <a:endParaRPr lang="en-US" sz="280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611836" y="2458574"/>
            <a:ext cx="3171778" cy="412090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Вера в сверхъестественное родство между человеческими группами (родами, племенами) и определенным животным, растением или явлением природы, которое считалось прародителем или покровителем.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097" y="6810281"/>
            <a:ext cx="793859" cy="8419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12" y="527089"/>
            <a:ext cx="1281387" cy="961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02521" y="408814"/>
            <a:ext cx="4644956" cy="436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3"/>
              </a:lnSpc>
            </a:pP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Магия, язычество и религия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05340" y="1321869"/>
            <a:ext cx="1744325" cy="217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Магия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95976" y="2162800"/>
            <a:ext cx="3059132" cy="11162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Совокупность действий и обрядов, совершаемых с целью повлиять на явления природы, животных или человека. Это мог быть ритуал для удачной охоты или исцеления.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68" y="5038395"/>
            <a:ext cx="3059132" cy="247573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562532" y="1321059"/>
            <a:ext cx="1744325" cy="217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Язычество</a:t>
            </a:r>
            <a:endParaRPr lang="en-US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037014" y="2162801"/>
            <a:ext cx="3058150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Религиозные верования, характеризующиеся многобожием (политеизмом) и одухотворением природы, отраженным в культах богов, духов и предков.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587" y="5038396"/>
            <a:ext cx="3058150" cy="247573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683017" y="1322446"/>
            <a:ext cx="1744325" cy="217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Религия</a:t>
            </a:r>
            <a:endParaRPr lang="en-US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441279" y="2162801"/>
            <a:ext cx="3058150" cy="11162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Более сложная система взглядов и представлений, основанная на вере в сверхъестественные силы и их влияние на человека. Это уже не просто анимизм, а полноценное мировоззрение.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424" y="5444358"/>
            <a:ext cx="3058150" cy="19356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8" y="257806"/>
            <a:ext cx="882212" cy="882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11" y="1028700"/>
            <a:ext cx="4114800" cy="61722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83716" y="283702"/>
            <a:ext cx="5667316" cy="930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638"/>
              </a:lnSpc>
            </a:pPr>
            <a:r>
              <a:rPr lang="en-US" sz="2925" b="1" dirty="0">
                <a:solidFill>
                  <a:srgbClr val="C00000"/>
                </a:solidFill>
                <a:latin typeface="Comic Sans MS" panose="030F0702030302020204" pitchFamily="66" charset="0"/>
                <a:ea typeface="Raleway" pitchFamily="34" charset="-122"/>
                <a:cs typeface="Raleway" pitchFamily="34" charset="-120"/>
              </a:rPr>
              <a:t>Зарождение и особенности первобытного искусства</a:t>
            </a:r>
            <a:endParaRPr lang="en-US" sz="2925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783716" y="1453486"/>
            <a:ext cx="566731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Искусство не возникало как отдельная </a:t>
            </a:r>
            <a:r>
              <a:rPr lang="en-US" sz="2000" b="1" dirty="0" err="1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сфера</a:t>
            </a:r>
            <a:r>
              <a:rPr lang="en-US" sz="2000" b="1" dirty="0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.</a:t>
            </a:r>
            <a:endParaRPr lang="ru-RU" sz="2000" b="1" dirty="0" smtClean="0">
              <a:latin typeface="Comic Sans MS" panose="030F0702030302020204" pitchFamily="66" charset="0"/>
              <a:ea typeface="Roboto" pitchFamily="34" charset="-122"/>
              <a:cs typeface="Roboto" pitchFamily="34" charset="-120"/>
            </a:endParaRPr>
          </a:p>
          <a:p>
            <a:r>
              <a:rPr lang="en-US" sz="2000" b="1" dirty="0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  <a:endParaRPr lang="ru-RU" sz="2000" b="1" dirty="0" smtClean="0">
              <a:latin typeface="Comic Sans MS" panose="030F0702030302020204" pitchFamily="66" charset="0"/>
              <a:ea typeface="Roboto" pitchFamily="34" charset="-122"/>
              <a:cs typeface="Roboto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 err="1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неразрывно</a:t>
            </a:r>
            <a:r>
              <a:rPr lang="en-US" sz="2000" b="1" dirty="0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связано с повседневной жизнью, трудом, общением, познанием мира и </a:t>
            </a:r>
            <a:r>
              <a:rPr lang="en-US" sz="2000" b="1" dirty="0" err="1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магическими</a:t>
            </a: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 err="1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обрядами</a:t>
            </a:r>
            <a:r>
              <a:rPr lang="en-US" sz="2000" b="1" dirty="0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2000" b="1" dirty="0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 err="1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носило</a:t>
            </a:r>
            <a:r>
              <a:rPr lang="en-US" sz="2000" b="1" dirty="0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синкретический характер </a:t>
            </a: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– все виды духовной деятельности переплетались и выражались через него.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626061" y="4744350"/>
            <a:ext cx="5667316" cy="238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57175" indent="-257175">
              <a:lnSpc>
                <a:spcPts val="1875"/>
              </a:lnSpc>
              <a:buSzPct val="10000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Первые примеры искусства относятся к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эпохе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  <a:endParaRPr lang="ru-RU" sz="2000" b="1" dirty="0" smtClean="0">
              <a:solidFill>
                <a:srgbClr val="C00000"/>
              </a:solidFill>
              <a:latin typeface="Comic Sans MS" panose="030F0702030302020204" pitchFamily="66" charset="0"/>
              <a:ea typeface="Roboto" pitchFamily="34" charset="-122"/>
              <a:cs typeface="Roboto" pitchFamily="34" charset="-120"/>
            </a:endParaRPr>
          </a:p>
          <a:p>
            <a:pPr>
              <a:lnSpc>
                <a:spcPts val="1875"/>
              </a:lnSpc>
              <a:buSzPct val="100000"/>
            </a:pP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   </a:t>
            </a:r>
            <a:r>
              <a:rPr lang="en-US" sz="200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палеолита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.</a:t>
            </a:r>
            <a:endParaRPr lang="en-U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710143" y="5436406"/>
            <a:ext cx="5667316" cy="238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57175" indent="-257175">
              <a:lnSpc>
                <a:spcPts val="1875"/>
              </a:lnSpc>
              <a:buSzPct val="100000"/>
              <a:buChar char="•"/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Культура этого </a:t>
            </a:r>
            <a:r>
              <a:rPr lang="en-US" sz="2000" b="1" dirty="0" err="1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периода</a:t>
            </a: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 err="1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характеризуется</a:t>
            </a:r>
            <a:endParaRPr lang="ru-RU" sz="2000" b="1" dirty="0" smtClean="0">
              <a:latin typeface="Comic Sans MS" panose="030F0702030302020204" pitchFamily="66" charset="0"/>
              <a:ea typeface="Roboto" pitchFamily="34" charset="-122"/>
              <a:cs typeface="Roboto" pitchFamily="34" charset="-120"/>
            </a:endParaRPr>
          </a:p>
          <a:p>
            <a:pPr marL="257175" indent="-257175">
              <a:lnSpc>
                <a:spcPts val="1875"/>
              </a:lnSpc>
              <a:buSzPct val="100000"/>
              <a:buChar char="•"/>
            </a:pPr>
            <a:r>
              <a:rPr lang="en-US" sz="2000" b="1" dirty="0" smtClean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разнообразием каменных орудий.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909840" y="6128463"/>
            <a:ext cx="5667316" cy="476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57175" indent="-257175">
              <a:lnSpc>
                <a:spcPts val="1875"/>
              </a:lnSpc>
              <a:buSzPct val="100000"/>
              <a:buChar char="•"/>
            </a:pPr>
            <a:r>
              <a:rPr lang="en-US" sz="2000" b="1" dirty="0">
                <a:latin typeface="Comic Sans MS" panose="030F0702030302020204" pitchFamily="66" charset="0"/>
                <a:ea typeface="Roboto" pitchFamily="34" charset="-122"/>
                <a:cs typeface="Roboto" pitchFamily="34" charset="-120"/>
              </a:rPr>
              <a:t>Большинство палеолитических изображений имели магическое назначение, но это не умаляет их художественной ценности.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186" y="3636578"/>
            <a:ext cx="6096000" cy="431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17" y="105103"/>
            <a:ext cx="5130473" cy="4004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30473" y="294289"/>
            <a:ext cx="3836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Наскальная живопись. Пещера Ласко. Франция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7512" y="5925914"/>
            <a:ext cx="3836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Наскальная живопись. Пещера </a:t>
            </a:r>
            <a:r>
              <a:rPr lang="ru-RU" sz="2000" b="1" dirty="0" err="1" smtClean="0">
                <a:latin typeface="Comic Sans MS" panose="030F0702030302020204" pitchFamily="66" charset="0"/>
              </a:rPr>
              <a:t>Альтамира</a:t>
            </a:r>
            <a:r>
              <a:rPr lang="ru-RU" sz="2000" b="1" dirty="0" smtClean="0">
                <a:latin typeface="Comic Sans MS" panose="030F0702030302020204" pitchFamily="66" charset="0"/>
              </a:rPr>
              <a:t> . Испания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80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56" y="549986"/>
            <a:ext cx="4039629" cy="451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206" y="3993931"/>
            <a:ext cx="5906165" cy="3467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200" y="1219200"/>
            <a:ext cx="4225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Палеолитические Венеры </a:t>
            </a:r>
            <a:endParaRPr lang="ru-RU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206" y="335203"/>
            <a:ext cx="877900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4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7615" y="263162"/>
            <a:ext cx="5276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Искусство мезолита</a:t>
            </a:r>
            <a:endParaRPr lang="ru-RU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19" y="827361"/>
            <a:ext cx="3924300" cy="5124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246" y="3536731"/>
            <a:ext cx="5473955" cy="4083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40167" y="1623553"/>
            <a:ext cx="5321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mic Sans MS" panose="030F0702030302020204" pitchFamily="66" charset="0"/>
              </a:rPr>
              <a:t> Многофигурные композиции </a:t>
            </a:r>
          </a:p>
          <a:p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9588" y="3039141"/>
            <a:ext cx="4162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Петроглифы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0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84</TotalTime>
  <Words>865</Words>
  <Application>Microsoft Office PowerPoint</Application>
  <PresentationFormat>Произвольный</PresentationFormat>
  <Paragraphs>94</Paragraphs>
  <Slides>18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Wingdings</vt:lpstr>
      <vt:lpstr>Raleway</vt:lpstr>
      <vt:lpstr>Roboto</vt:lpstr>
      <vt:lpstr>Calibri</vt:lpstr>
      <vt:lpstr>Comic Sans MS</vt:lpstr>
      <vt:lpstr>Century Gothic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</dc:creator>
  <cp:lastModifiedBy>Пользователь</cp:lastModifiedBy>
  <cp:revision>13</cp:revision>
  <dcterms:created xsi:type="dcterms:W3CDTF">2025-09-13T16:15:45Z</dcterms:created>
  <dcterms:modified xsi:type="dcterms:W3CDTF">2025-09-13T19:01:59Z</dcterms:modified>
</cp:coreProperties>
</file>