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57" r:id="rId4"/>
    <p:sldId id="276" r:id="rId5"/>
    <p:sldId id="275" r:id="rId6"/>
    <p:sldId id="277" r:id="rId7"/>
    <p:sldId id="259" r:id="rId8"/>
    <p:sldId id="260" r:id="rId9"/>
    <p:sldId id="266" r:id="rId10"/>
    <p:sldId id="261" r:id="rId11"/>
    <p:sldId id="263" r:id="rId12"/>
    <p:sldId id="279" r:id="rId13"/>
    <p:sldId id="28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64" r:id="rId24"/>
    <p:sldId id="267" r:id="rId25"/>
    <p:sldId id="265" r:id="rId26"/>
    <p:sldId id="278" r:id="rId27"/>
  </p:sldIdLst>
  <p:sldSz cx="14630400" cy="8229600"/>
  <p:notesSz cx="8229600" cy="14630400"/>
  <p:embeddedFontLst>
    <p:embeddedFont>
      <p:font typeface="Instrument Sans Medium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Wingdings 3" panose="05040102010807070707" pitchFamily="18" charset="2"/>
      <p:regular r:id="rId34"/>
    </p:embeddedFont>
    <p:embeddedFont>
      <p:font typeface="Raleway" panose="020B0604020202020204" charset="-52"/>
      <p:regular r:id="rId35"/>
    </p:embeddedFont>
    <p:embeddedFont>
      <p:font typeface="Roboto" panose="020B0604020202020204" charset="0"/>
      <p:regular r:id="rId36"/>
    </p:embeddedFont>
    <p:embeddedFont>
      <p:font typeface="Instrument Sans Semi Bold" panose="020B0604020202020204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Bookman Old Style" panose="02050604050505020204" pitchFamily="18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406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598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66790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9123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57549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052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3857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8321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661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418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5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8946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77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58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50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406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341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49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839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169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520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602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6003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863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432472" y="7835870"/>
            <a:ext cx="4197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4">
                    <a:lumMod val="75000"/>
                  </a:schemeClr>
                </a:solidFill>
              </a:rPr>
              <a:t>Уроки истории с Аллой Николаевной</a:t>
            </a:r>
            <a:endParaRPr lang="ru-RU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343" y="7637257"/>
            <a:ext cx="566304" cy="5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6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4" r:id="rId23"/>
    <p:sldLayoutId id="2147483685" r:id="rId24"/>
    <p:sldLayoutId id="2147483686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74783" y="10925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Мягкие</a:t>
            </a:r>
            <a:r>
              <a:rPr lang="en-US" sz="445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44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44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авыки</a:t>
            </a:r>
            <a:r>
              <a:rPr lang="en-US" sz="44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45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для</a:t>
            </a:r>
            <a:r>
              <a:rPr lang="en-US" sz="445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44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учебы </a:t>
            </a:r>
            <a:r>
              <a:rPr lang="en-US" sz="44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 </a:t>
            </a:r>
            <a:r>
              <a:rPr lang="ru-RU" sz="44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жизни</a:t>
            </a:r>
            <a:endParaRPr lang="en-US" sz="445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68966" y="3731171"/>
            <a:ext cx="7498872" cy="1409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 современном мире успех определяется не только тем, что вы знаете, но и тем, как вы взаимодействуете с окружающими и управляете собой. </a:t>
            </a:r>
            <a:endParaRPr lang="ru-RU" sz="28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28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 чем 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важность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мягких </a:t>
            </a: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навыков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? 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Как их развивать?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4971" y="491586"/>
            <a:ext cx="8983266" cy="499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Управление</a:t>
            </a:r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обой</a:t>
            </a:r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: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</a:t>
            </a:r>
            <a:r>
              <a:rPr lang="en-US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астерство</a:t>
            </a:r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аморазвития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778" y="1605558"/>
            <a:ext cx="598884" cy="5988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98025" y="1826391"/>
            <a:ext cx="2766417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Управление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ременем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411" y="2403216"/>
            <a:ext cx="649164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Приоритизация задач и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эффективное</a:t>
            </a:r>
            <a:r>
              <a:rPr lang="en-US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планирование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6523" y="1594184"/>
            <a:ext cx="598884" cy="598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97027" y="1885281"/>
            <a:ext cx="421850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Управление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э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моциями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трессом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285056" y="2432561"/>
            <a:ext cx="649164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Сохранение спокойствия и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продуктивности</a:t>
            </a:r>
            <a:r>
              <a:rPr lang="en-US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 сложных ситуациях.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778" y="3354884"/>
            <a:ext cx="598884" cy="598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82518" y="3797796"/>
            <a:ext cx="2786301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Управление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азвитием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78907" y="4378620"/>
            <a:ext cx="649164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Постановка целей и </a:t>
            </a:r>
            <a:r>
              <a:rPr lang="en-US" sz="2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планирование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личного роста.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5965" y="3400465"/>
            <a:ext cx="598884" cy="59888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63250" y="3666683"/>
            <a:ext cx="3752280" cy="332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Адаптация к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зменениям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285056" y="4392887"/>
            <a:ext cx="649164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Гибкость и готовность к новым условиям.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9465" y="5303758"/>
            <a:ext cx="598884" cy="59888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238231" y="5540614"/>
            <a:ext cx="3866198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Использование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братной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вязи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385091" y="6418419"/>
            <a:ext cx="649164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Способность </a:t>
            </a:r>
            <a:r>
              <a:rPr lang="en-US" sz="24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воспринимать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критику</a:t>
            </a:r>
            <a:r>
              <a:rPr lang="en-US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 учиться на ней.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0121" y="5340788"/>
            <a:ext cx="598884" cy="598884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8634077" y="5484258"/>
            <a:ext cx="2695218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Постоянное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бучение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7899523" y="6418419"/>
            <a:ext cx="6491645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Стремление к новым знаниям и навыкам на протяжении всей жизни.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51515" y="202867"/>
            <a:ext cx="6209943" cy="472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Методы</a:t>
            </a:r>
            <a:r>
              <a:rPr lang="en-US" sz="2950" b="1" dirty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95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</a:t>
            </a:r>
            <a:r>
              <a:rPr lang="en-US" sz="295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азвития</a:t>
            </a:r>
            <a:r>
              <a:rPr lang="en-US" sz="295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95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</a:t>
            </a:r>
            <a:r>
              <a:rPr lang="en-US" sz="295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ягких</a:t>
            </a:r>
            <a:r>
              <a:rPr lang="en-US" sz="295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95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295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авыков</a:t>
            </a:r>
            <a:endParaRPr lang="en-US" sz="295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6231" y="1105138"/>
            <a:ext cx="189071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01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987" y="1479271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1067826" y="1121584"/>
            <a:ext cx="4607759" cy="178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Тренинги 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еминары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65302" y="1700210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Практическое </a:t>
            </a:r>
            <a:r>
              <a:rPr lang="en-US" sz="2400" b="1" dirty="0" err="1"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освоение</a:t>
            </a:r>
            <a:r>
              <a:rPr lang="en-US" sz="2400" b="1" dirty="0"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 err="1" smtClean="0"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моделей</a:t>
            </a:r>
            <a:endParaRPr lang="ru-RU" sz="2400" b="1" dirty="0" smtClean="0"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успешного поведения.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09736" y="1131548"/>
            <a:ext cx="443346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02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656832" y="1477797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8119740" y="1155144"/>
            <a:ext cx="236434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Самообучение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071723" y="1691446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Изучение литературы, 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err="1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вебинары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, онлайн-курсы.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6523" y="2947808"/>
            <a:ext cx="189071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03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76231" y="3343173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1233221" y="3016584"/>
            <a:ext cx="309419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Обучение </a:t>
            </a: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на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пыте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д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ругих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51058" y="3667234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Анализ поведения успешных </a:t>
            </a:r>
            <a:r>
              <a:rPr lang="en-US" sz="2400" b="1" dirty="0" err="1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людей</a:t>
            </a: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,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подражание.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377134" y="2904195"/>
            <a:ext cx="443346" cy="21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04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3033" y="3343173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5"/>
          <p:cNvSpPr/>
          <p:nvPr/>
        </p:nvSpPr>
        <p:spPr>
          <a:xfrm>
            <a:off x="7853082" y="2894658"/>
            <a:ext cx="349900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Менторство 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аставничество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820480" y="3546014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Работа с опытным </a:t>
            </a:r>
            <a:r>
              <a:rPr lang="en-US" sz="2400" b="1" dirty="0" err="1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наставником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err="1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для</a:t>
            </a: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получения советов и поддержки.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61987" y="4634865"/>
            <a:ext cx="189071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05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61987" y="4933355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1" name="Text 19"/>
          <p:cNvSpPr/>
          <p:nvPr/>
        </p:nvSpPr>
        <p:spPr>
          <a:xfrm>
            <a:off x="1257752" y="4554485"/>
            <a:ext cx="2512100" cy="739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Специальные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з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адания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56523" y="5087574"/>
            <a:ext cx="6608047" cy="360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Целенаправленные </a:t>
            </a:r>
            <a:r>
              <a:rPr lang="en-US" sz="2400" b="1" dirty="0" err="1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упражнения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err="1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для</a:t>
            </a: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развития конкретных компетенций.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409736" y="4524963"/>
            <a:ext cx="443346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06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424762" y="4902269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5" name="Text 23"/>
          <p:cNvSpPr/>
          <p:nvPr/>
        </p:nvSpPr>
        <p:spPr>
          <a:xfrm>
            <a:off x="7966784" y="4579185"/>
            <a:ext cx="236434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Обратная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вязь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820479" y="5116292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Получение конструктивной </a:t>
            </a:r>
            <a:r>
              <a:rPr lang="en-US" sz="2400" b="1" dirty="0" err="1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критики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err="1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от</a:t>
            </a: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окружающих.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61987" y="6116122"/>
            <a:ext cx="189071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07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661986" y="6511146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9" name="Text 27"/>
          <p:cNvSpPr/>
          <p:nvPr/>
        </p:nvSpPr>
        <p:spPr>
          <a:xfrm>
            <a:off x="1069038" y="6155368"/>
            <a:ext cx="2889528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Развитие в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д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еятельности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18457" y="6836379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Применение навыков в </a:t>
            </a:r>
            <a:r>
              <a:rPr lang="en-US" sz="2400" b="1" dirty="0" err="1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реальных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жизненных и рабочих ситуациях.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7409736" y="6116122"/>
            <a:ext cx="189071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aleway Light" pitchFamily="34" charset="-122"/>
                <a:cs typeface="Raleway Light" pitchFamily="34" charset="-120"/>
              </a:rPr>
              <a:t>08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7409736" y="6538226"/>
            <a:ext cx="655867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3" name="Text 31"/>
          <p:cNvSpPr/>
          <p:nvPr/>
        </p:nvSpPr>
        <p:spPr>
          <a:xfrm>
            <a:off x="8119739" y="6112534"/>
            <a:ext cx="236434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Самокоучинг</a:t>
            </a:r>
            <a:endParaRPr lang="en-US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7631409" y="6836378"/>
            <a:ext cx="655867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Самостоятельный </a:t>
            </a:r>
            <a:r>
              <a:rPr lang="en-US" sz="2400" b="1" dirty="0" err="1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анализ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 err="1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проблем</a:t>
            </a:r>
            <a:endParaRPr lang="ru-RU" sz="2400" b="1" dirty="0" smtClean="0">
              <a:solidFill>
                <a:srgbClr val="3C3939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 поиск решений.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483" y="2062075"/>
            <a:ext cx="6684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Приоритеты</a:t>
            </a:r>
            <a:r>
              <a:rPr lang="ru-RU" sz="2800" b="1" dirty="0"/>
              <a:t>: важно </a:t>
            </a:r>
            <a:r>
              <a:rPr lang="ru-RU" sz="2800" b="1" dirty="0" err="1"/>
              <a:t>vs</a:t>
            </a:r>
            <a:r>
              <a:rPr lang="ru-RU" sz="2800" b="1" dirty="0"/>
              <a:t> срочно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Планер в телефоне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96159" y="305529"/>
            <a:ext cx="4115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Тайм-менеджмент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7069" y="1167308"/>
            <a:ext cx="6737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Как успевать всё и не срывать </a:t>
            </a:r>
            <a:r>
              <a:rPr lang="ru-RU" sz="2400" b="1" dirty="0" err="1">
                <a:solidFill>
                  <a:srgbClr val="002060"/>
                </a:solidFill>
              </a:rPr>
              <a:t>дедлайны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93105" y="4220356"/>
            <a:ext cx="44977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25 минут = 1 помидор</a:t>
            </a:r>
          </a:p>
          <a:p>
            <a:r>
              <a:rPr lang="ru-RU" sz="2400" b="1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Выбери задачу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Поставь таймер 25 мин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Работай без отвлечений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Отдых 5 мин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После 4 циклов – перерыв 30 мин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06118" y="3467018"/>
            <a:ext cx="4664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Таймер «</a:t>
            </a:r>
            <a:r>
              <a:rPr lang="ru-RU" sz="2800" b="1" dirty="0" err="1" smtClean="0"/>
              <a:t>Помодоро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9456" y="1323884"/>
            <a:ext cx="2622529" cy="3226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820" y="4041394"/>
            <a:ext cx="2637933" cy="263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899732"/>
              </p:ext>
            </p:extLst>
          </p:nvPr>
        </p:nvGraphicFramePr>
        <p:xfrm>
          <a:off x="1819396" y="1930661"/>
          <a:ext cx="10929652" cy="4980043"/>
        </p:xfrm>
        <a:graphic>
          <a:graphicData uri="http://schemas.openxmlformats.org/drawingml/2006/table">
            <a:tbl>
              <a:tblPr/>
              <a:tblGrid>
                <a:gridCol w="3282158">
                  <a:extLst>
                    <a:ext uri="{9D8B030D-6E8A-4147-A177-3AD203B41FA5}">
                      <a16:colId xmlns:a16="http://schemas.microsoft.com/office/drawing/2014/main" val="2873676577"/>
                    </a:ext>
                  </a:extLst>
                </a:gridCol>
                <a:gridCol w="3282158">
                  <a:extLst>
                    <a:ext uri="{9D8B030D-6E8A-4147-A177-3AD203B41FA5}">
                      <a16:colId xmlns:a16="http://schemas.microsoft.com/office/drawing/2014/main" val="2293506967"/>
                    </a:ext>
                  </a:extLst>
                </a:gridCol>
                <a:gridCol w="4365336">
                  <a:extLst>
                    <a:ext uri="{9D8B030D-6E8A-4147-A177-3AD203B41FA5}">
                      <a16:colId xmlns:a16="http://schemas.microsoft.com/office/drawing/2014/main" val="1323774395"/>
                    </a:ext>
                  </a:extLst>
                </a:gridCol>
              </a:tblGrid>
              <a:tr h="387138">
                <a:tc>
                  <a:txBody>
                    <a:bodyPr/>
                    <a:lstStyle/>
                    <a:p>
                      <a:r>
                        <a:rPr lang="ru-RU" sz="2000" b="1"/>
                        <a:t>Категория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Характеристика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Что делать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96361078"/>
                  </a:ext>
                </a:extLst>
              </a:tr>
              <a:tr h="993093">
                <a:tc>
                  <a:txBody>
                    <a:bodyPr/>
                    <a:lstStyle/>
                    <a:p>
                      <a:r>
                        <a:rPr lang="ru-RU" sz="2000" b="1"/>
                        <a:t>1. Важно и срочно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То, что нельзя откладывать, и это действительно значимо.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Делай сразу. Пример: завтра экзамен, а ты не готов.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61933359"/>
                  </a:ext>
                </a:extLst>
              </a:tr>
              <a:tr h="993093">
                <a:tc>
                  <a:txBody>
                    <a:bodyPr/>
                    <a:lstStyle/>
                    <a:p>
                      <a:r>
                        <a:rPr lang="ru-RU" sz="2000" b="1"/>
                        <a:t>2. Важно, но не срочно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Самое полезное для развития. Требует планирования.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Планируй. Пример: учёба, спорт, чтение, проекты на будущее.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0107678"/>
                  </a:ext>
                </a:extLst>
              </a:tr>
              <a:tr h="1296070">
                <a:tc>
                  <a:txBody>
                    <a:bodyPr/>
                    <a:lstStyle/>
                    <a:p>
                      <a:r>
                        <a:rPr lang="ru-RU" sz="2000" b="1"/>
                        <a:t>3. Срочно, но не важно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Создаёт ощущение занятости, но мало пользы.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Делегируй или ограничь. Пример: мелкие просьбы, звонки, уведомления.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65488377"/>
                  </a:ext>
                </a:extLst>
              </a:tr>
              <a:tr h="993093">
                <a:tc>
                  <a:txBody>
                    <a:bodyPr/>
                    <a:lstStyle/>
                    <a:p>
                      <a:r>
                        <a:rPr lang="ru-RU" sz="2000" b="1"/>
                        <a:t>4. Не важно и не срочно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/>
                        <a:t>Просто трата времени.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Избегай. Пример: бездумный скроллинг </a:t>
                      </a:r>
                      <a:r>
                        <a:rPr lang="ru-RU" sz="2000" b="1" dirty="0" err="1"/>
                        <a:t>соцсетей</a:t>
                      </a:r>
                      <a:r>
                        <a:rPr lang="ru-RU" sz="2000" b="1" dirty="0"/>
                        <a:t>.</a:t>
                      </a:r>
                    </a:p>
                  </a:txBody>
                  <a:tcPr marL="84160" marR="84160" marT="42080" marB="420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675549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61703" y="212249"/>
            <a:ext cx="5718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Приоритеты: важно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vs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срочно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0451" y="1074827"/>
            <a:ext cx="6888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Матрица Эйзенхауэра (4 квадранта приоритетов)</a:t>
            </a:r>
          </a:p>
        </p:txBody>
      </p:sp>
    </p:spTree>
    <p:extLst>
      <p:ext uri="{BB962C8B-B14F-4D97-AF65-F5344CB8AC3E}">
        <p14:creationId xmlns:p14="http://schemas.microsoft.com/office/powerpoint/2010/main" val="16047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977" y="2384456"/>
            <a:ext cx="5065985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  </a:t>
            </a:r>
            <a:r>
              <a:rPr lang="ru-RU" sz="2400" b="1" dirty="0" smtClean="0">
                <a:solidFill>
                  <a:srgbClr val="002060"/>
                </a:solidFill>
              </a:rPr>
              <a:t>Слушатель</a:t>
            </a:r>
            <a:r>
              <a:rPr lang="ru-RU" sz="2400" b="1" dirty="0">
                <a:solidFill>
                  <a:srgbClr val="002060"/>
                </a:solidFill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Смотри в глаза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Кивая головой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Задавай уточняющие вопросы</a:t>
            </a:r>
          </a:p>
          <a:p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733915" y="234434"/>
            <a:ext cx="5293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Умение слушать и говорить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27352" y="2261397"/>
            <a:ext cx="397291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Говорящий: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Начинай с факта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Продолжай чувством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Заканчивай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просьбой</a:t>
            </a:r>
          </a:p>
          <a:p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61794" y="832610"/>
            <a:ext cx="7315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Слушать ≠ ждать своей реплики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Правила 3+3: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75003" y="5827191"/>
            <a:ext cx="11112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Упражнение </a:t>
            </a:r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/>
              <a:t>Пара «A рассказывает 1 мин → B пересказывает 20 сек»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004" y="2153925"/>
            <a:ext cx="3260265" cy="3260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7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178" y="1986455"/>
            <a:ext cx="130328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/>
              <a:t>4 роли в школьном проекте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Лидер</a:t>
            </a:r>
            <a:r>
              <a:rPr lang="ru-RU" sz="2400" b="1" dirty="0"/>
              <a:t> – ставит </a:t>
            </a:r>
            <a:r>
              <a:rPr lang="ru-RU" sz="2400" b="1" dirty="0" err="1"/>
              <a:t>дедлайны</a:t>
            </a:r>
            <a:endParaRPr lang="ru-RU" sz="2400" b="1" dirty="0"/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Генератор</a:t>
            </a:r>
            <a:r>
              <a:rPr lang="ru-RU" sz="2400" b="1" dirty="0"/>
              <a:t> – предлагает идеи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Критик</a:t>
            </a:r>
            <a:r>
              <a:rPr lang="ru-RU" sz="2400" b="1" dirty="0"/>
              <a:t> – проверяет ошибки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Исполнитель </a:t>
            </a:r>
            <a:r>
              <a:rPr lang="ru-RU" sz="2400" b="1" dirty="0"/>
              <a:t>– </a:t>
            </a:r>
            <a:r>
              <a:rPr lang="ru-RU" sz="2400" b="1" dirty="0" smtClean="0"/>
              <a:t>оформляет</a:t>
            </a:r>
          </a:p>
          <a:p>
            <a:endParaRPr lang="ru-RU" sz="2400" b="1" dirty="0"/>
          </a:p>
          <a:p>
            <a:r>
              <a:rPr lang="ru-RU" sz="2400" b="1" dirty="0"/>
              <a:t>Правило золотого </a:t>
            </a:r>
            <a:r>
              <a:rPr lang="ru-RU" sz="2400" b="1" dirty="0" err="1"/>
              <a:t>тикета</a:t>
            </a:r>
            <a:r>
              <a:rPr lang="ru-RU" sz="2400" b="1" dirty="0"/>
              <a:t>:</a:t>
            </a:r>
          </a:p>
          <a:p>
            <a:r>
              <a:rPr lang="ru-RU" sz="2400" b="1" dirty="0"/>
              <a:t>Каждый день пишем в чат: «Что сделал? </a:t>
            </a:r>
            <a:r>
              <a:rPr lang="ru-RU" sz="2400" b="1" dirty="0" smtClean="0"/>
              <a:t>Что буду </a:t>
            </a:r>
            <a:r>
              <a:rPr lang="ru-RU" sz="2400" b="1" dirty="0"/>
              <a:t>делать? Что мешает?»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39539" y="682625"/>
            <a:ext cx="3711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Командная работа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7116"/>
          <a:stretch/>
        </p:blipFill>
        <p:spPr>
          <a:xfrm>
            <a:off x="6589985" y="1986455"/>
            <a:ext cx="7872249" cy="24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4140" y="1792563"/>
            <a:ext cx="11109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>
                <a:solidFill>
                  <a:srgbClr val="002060"/>
                </a:solidFill>
              </a:rPr>
              <a:t>90-секундное правило эмоции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/>
              <a:t>Заметь чувство</a:t>
            </a:r>
          </a:p>
          <a:p>
            <a:r>
              <a:rPr lang="ru-RU" sz="2400" b="1" dirty="0"/>
              <a:t>Сделай 4-7-8 дыхание (вдох 4, задержка 7, выдох 8)</a:t>
            </a:r>
          </a:p>
          <a:p>
            <a:r>
              <a:rPr lang="ru-RU" sz="2400" b="1" dirty="0"/>
              <a:t>Скажи себе: «Это просто химия, пройдёт»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38785" y="390949"/>
            <a:ext cx="4326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Стрессоустойчивость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99116" y="6006109"/>
            <a:ext cx="6606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«Кофе ≠ решение, сон = решение»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731" y="803214"/>
            <a:ext cx="2801007" cy="2801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398" y="5413664"/>
            <a:ext cx="259712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06461" y="355637"/>
            <a:ext cx="5489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Гибкость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адаптивность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49" y="879139"/>
            <a:ext cx="3683876" cy="3683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834" y="3920359"/>
            <a:ext cx="3930869" cy="39308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7897" y="5499559"/>
            <a:ext cx="7851227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«План </a:t>
            </a:r>
            <a:r>
              <a:rPr lang="en-US" b="1" dirty="0"/>
              <a:t>B – </a:t>
            </a:r>
            <a:r>
              <a:rPr lang="ru-RU" b="1" dirty="0"/>
              <a:t>это не поражение, а </a:t>
            </a:r>
            <a:r>
              <a:rPr lang="ru-RU" b="1" dirty="0" err="1"/>
              <a:t>хак</a:t>
            </a:r>
            <a:r>
              <a:rPr lang="ru-RU" b="1" dirty="0"/>
              <a:t>» означает: наличие альтернативного пути — это не подготовка к провалу, а проявление мудрости, гибкости и стратегического мышления, которое позволяет вам достигать цели, обходя препятствия, пока другие застревают в них.</a:t>
            </a:r>
          </a:p>
          <a:p>
            <a:endParaRPr lang="ru-RU" b="1" dirty="0"/>
          </a:p>
          <a:p>
            <a:r>
              <a:rPr lang="ru-RU" b="1" dirty="0"/>
              <a:t>Это мышление победителя, который понимает, что путь к успеху редко бывает прямым, и главное — не то, по какой карте ты идешь, а то, что </a:t>
            </a:r>
            <a:r>
              <a:rPr lang="ru-RU" b="1" dirty="0" smtClean="0"/>
              <a:t>ты</a:t>
            </a:r>
            <a:r>
              <a:rPr lang="ru-RU" altLang="ja-JP" b="1" dirty="0" smtClean="0"/>
              <a:t>  </a:t>
            </a:r>
            <a:r>
              <a:rPr lang="ru-RU" b="1" dirty="0" smtClean="0"/>
              <a:t>в </a:t>
            </a:r>
            <a:r>
              <a:rPr lang="ru-RU" b="1" dirty="0"/>
              <a:t>конечном итоге достигаешь </a:t>
            </a:r>
            <a:r>
              <a:rPr lang="ru-RU" b="1" dirty="0" smtClean="0"/>
              <a:t>цели 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82814" y="1723467"/>
            <a:ext cx="92491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«Ваша цель — сделать крутое видео для проекта.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План </a:t>
            </a:r>
            <a:r>
              <a:rPr lang="ru-RU" sz="2000" b="1" dirty="0">
                <a:solidFill>
                  <a:srgbClr val="002060"/>
                </a:solidFill>
              </a:rPr>
              <a:t>А: снять его на новую камеру в парке. Но пошел дождь.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План Б-провал: сказать «все пропало» и получить двойку.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План Б-</a:t>
            </a:r>
            <a:r>
              <a:rPr lang="ru-RU" sz="2000" b="1" dirty="0" err="1">
                <a:solidFill>
                  <a:srgbClr val="002060"/>
                </a:solidFill>
              </a:rPr>
              <a:t>хак</a:t>
            </a:r>
            <a:r>
              <a:rPr lang="ru-RU" sz="2000" b="1" dirty="0">
                <a:solidFill>
                  <a:srgbClr val="002060"/>
                </a:solidFill>
              </a:rPr>
              <a:t>: снять дома стильное видео в формате «</a:t>
            </a:r>
            <a:r>
              <a:rPr lang="ru-RU" sz="2000" b="1" dirty="0" err="1">
                <a:solidFill>
                  <a:srgbClr val="002060"/>
                </a:solidFill>
              </a:rPr>
              <a:t>сторителлинга</a:t>
            </a:r>
            <a:r>
              <a:rPr lang="ru-RU" sz="2000" b="1" dirty="0">
                <a:solidFill>
                  <a:srgbClr val="002060"/>
                </a:solidFill>
              </a:rPr>
              <a:t>» с рисунками и графикой на доске. Получится еще </a:t>
            </a:r>
            <a:r>
              <a:rPr lang="ru-RU" sz="2000" b="1" dirty="0" err="1">
                <a:solidFill>
                  <a:srgbClr val="002060"/>
                </a:solidFill>
              </a:rPr>
              <a:t>оригинальнее</a:t>
            </a:r>
            <a:r>
              <a:rPr lang="ru-RU" sz="2000" b="1" dirty="0">
                <a:solidFill>
                  <a:srgbClr val="002060"/>
                </a:solidFill>
              </a:rPr>
              <a:t> и быстрее наберет просмотры.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Вывод: План Б — это не сдача позиций, а переход на более хитрую стратегию для победы».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66863" y="1101107"/>
            <a:ext cx="582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«План </a:t>
            </a:r>
            <a:r>
              <a:rPr lang="en-US" sz="2400" b="1" dirty="0">
                <a:solidFill>
                  <a:srgbClr val="FF0000"/>
                </a:solidFill>
              </a:rPr>
              <a:t>B – </a:t>
            </a:r>
            <a:r>
              <a:rPr lang="ru-RU" sz="2400" b="1" dirty="0">
                <a:solidFill>
                  <a:srgbClr val="FF0000"/>
                </a:solidFill>
              </a:rPr>
              <a:t>это не поражение, а </a:t>
            </a:r>
            <a:r>
              <a:rPr lang="ru-RU" sz="2400" b="1" dirty="0" err="1">
                <a:solidFill>
                  <a:srgbClr val="FF0000"/>
                </a:solidFill>
              </a:rPr>
              <a:t>хак</a:t>
            </a:r>
            <a:r>
              <a:rPr lang="ru-RU" sz="2400" b="1" dirty="0">
                <a:solidFill>
                  <a:srgbClr val="FF0000"/>
                </a:solidFill>
              </a:rPr>
              <a:t>»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415" y="848411"/>
            <a:ext cx="118031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800" b="1" dirty="0" smtClean="0">
                <a:solidFill>
                  <a:srgbClr val="FF0000"/>
                </a:solidFill>
              </a:rPr>
              <a:t>                    </a:t>
            </a:r>
            <a:r>
              <a:rPr lang="ru-RU" sz="2800" b="1" dirty="0" err="1" smtClean="0">
                <a:solidFill>
                  <a:srgbClr val="FF0000"/>
                </a:solidFill>
              </a:rPr>
              <a:t>Фейк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или факт? 3 шага</a:t>
            </a:r>
          </a:p>
          <a:p>
            <a:endParaRPr lang="ru-RU" sz="2400" b="1" dirty="0" smtClean="0"/>
          </a:p>
          <a:p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/>
              <a:t>Проверь </a:t>
            </a:r>
            <a:r>
              <a:rPr lang="ru-RU" sz="2400" b="1" dirty="0"/>
              <a:t>источник (домен, автор, дата)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Сравни 2-3 источника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Задай вопрос: «Кому это выгодно?»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24959" y="325191"/>
            <a:ext cx="4641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Критическое мышление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419" y="504497"/>
            <a:ext cx="2379675" cy="3182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35422" y="4911105"/>
            <a:ext cx="5738647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1. В </a:t>
            </a:r>
            <a:r>
              <a:rPr lang="ru-RU" sz="2000" b="1" dirty="0"/>
              <a:t>Арктике температура повышается быстрее, чем в среднем по планете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2.Солнце </a:t>
            </a:r>
            <a:r>
              <a:rPr lang="ru-RU" sz="2000" b="1" dirty="0"/>
              <a:t>потухнет на три дня в следующем месяце — предупреждают учёные</a:t>
            </a:r>
            <a:r>
              <a:rPr lang="ru-RU" sz="2000" b="1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60582" y="4922037"/>
            <a:ext cx="5817673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1.Учёные </a:t>
            </a:r>
            <a:r>
              <a:rPr lang="ru-RU" sz="2000" b="1" dirty="0"/>
              <a:t>нашли бактерии, которые перерабатывают пластиковые отходы в топливо</a:t>
            </a:r>
            <a:r>
              <a:rPr lang="ru-RU" sz="2000" b="1" dirty="0" smtClean="0"/>
              <a:t>.</a:t>
            </a:r>
          </a:p>
          <a:p>
            <a:endParaRPr lang="ru-RU" sz="2000" b="1" dirty="0"/>
          </a:p>
          <a:p>
            <a:r>
              <a:rPr lang="ru-RU" sz="2000" b="1" dirty="0" smtClean="0"/>
              <a:t> 2. Учёные </a:t>
            </a:r>
            <a:r>
              <a:rPr lang="ru-RU" sz="2000" b="1" dirty="0"/>
              <a:t>изобрели таблетку, делающую человека невидимым.</a:t>
            </a:r>
          </a:p>
        </p:txBody>
      </p:sp>
    </p:spTree>
    <p:extLst>
      <p:ext uri="{BB962C8B-B14F-4D97-AF65-F5344CB8AC3E}">
        <p14:creationId xmlns:p14="http://schemas.microsoft.com/office/powerpoint/2010/main" val="9512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351" y="1285873"/>
            <a:ext cx="916502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 </a:t>
            </a:r>
            <a:r>
              <a:rPr lang="ru-RU" sz="2800" b="1" dirty="0">
                <a:solidFill>
                  <a:srgbClr val="C00000"/>
                </a:solidFill>
              </a:rPr>
              <a:t>5 цифровых «нельзя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/>
              <a:t>КАПС </a:t>
            </a:r>
            <a:r>
              <a:rPr lang="ru-RU" sz="2400" b="1" dirty="0"/>
              <a:t>– это крик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@</a:t>
            </a:r>
            <a:r>
              <a:rPr lang="ru-RU" sz="2400" b="1" dirty="0" err="1"/>
              <a:t>all</a:t>
            </a:r>
            <a:r>
              <a:rPr lang="ru-RU" sz="2400" b="1" dirty="0"/>
              <a:t> без причины – спам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/>
              <a:t>Голосовухи</a:t>
            </a:r>
            <a:r>
              <a:rPr lang="ru-RU" sz="2400" b="1" dirty="0"/>
              <a:t> 5 мин – </a:t>
            </a:r>
            <a:r>
              <a:rPr lang="ru-RU" sz="2400" b="1" dirty="0" err="1"/>
              <a:t>тортур</a:t>
            </a:r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«Привет» без текста – таймер на 30 мин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Пересылать чужие </a:t>
            </a:r>
            <a:r>
              <a:rPr lang="ru-RU" sz="2400" b="1" dirty="0" err="1"/>
              <a:t>скрины</a:t>
            </a:r>
            <a:r>
              <a:rPr lang="ru-RU" sz="2400" b="1" dirty="0"/>
              <a:t> – утечка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  <a:p>
            <a:r>
              <a:rPr lang="ru-RU" sz="2400" b="1" dirty="0"/>
              <a:t>Смартфон с красными крестиками поверх сообщений</a:t>
            </a:r>
            <a:r>
              <a:rPr lang="ru-RU" sz="2400" b="1" dirty="0" smtClean="0"/>
              <a:t>.</a:t>
            </a:r>
            <a:r>
              <a:rPr lang="ru-RU" sz="2400" b="1" dirty="0"/>
              <a:t> 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181600" y="561459"/>
            <a:ext cx="348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Цифровой этикет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158" y="5290725"/>
            <a:ext cx="2703784" cy="2703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2339" y="581476"/>
            <a:ext cx="5486400" cy="7178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6576655" y="337125"/>
            <a:ext cx="7720727" cy="1016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Почему</a:t>
            </a:r>
            <a:r>
              <a:rPr lang="en-US" sz="32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м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ягкие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авыки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о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пределяют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у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спех</a:t>
            </a:r>
            <a:r>
              <a:rPr lang="en-US" sz="32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?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0897" y="1713547"/>
            <a:ext cx="7720727" cy="1999774"/>
          </a:xfrm>
          <a:prstGeom prst="roundRect">
            <a:avLst>
              <a:gd name="adj" fmla="val 427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5" name="Shape 2"/>
          <p:cNvSpPr/>
          <p:nvPr/>
        </p:nvSpPr>
        <p:spPr>
          <a:xfrm>
            <a:off x="6408896" y="2178606"/>
            <a:ext cx="609957" cy="609957"/>
          </a:xfrm>
          <a:prstGeom prst="roundRect">
            <a:avLst>
              <a:gd name="adj" fmla="val 14989722"/>
            </a:avLst>
          </a:prstGeom>
          <a:solidFill>
            <a:srgbClr val="1B1B2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655" y="2311956"/>
            <a:ext cx="274439" cy="3431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54364" y="2337435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15%</a:t>
            </a:r>
            <a:endParaRPr lang="en-US" sz="3600" dirty="0"/>
          </a:p>
        </p:txBody>
      </p:sp>
      <p:sp>
        <p:nvSpPr>
          <p:cNvPr id="8" name="Text 4"/>
          <p:cNvSpPr/>
          <p:nvPr/>
        </p:nvSpPr>
        <p:spPr>
          <a:xfrm>
            <a:off x="8219168" y="2655094"/>
            <a:ext cx="7299007" cy="732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Профессионального </a:t>
            </a:r>
            <a:r>
              <a:rPr lang="en-US" sz="2400" b="1" dirty="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успеха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3C3939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50"/>
              </a:lnSpc>
              <a:buNone/>
            </a:pPr>
            <a:r>
              <a:rPr lang="en-US" sz="2400" b="1" dirty="0" err="1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зависит</a:t>
            </a:r>
            <a:r>
              <a:rPr lang="en-US" sz="2400" b="1" dirty="0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от твердых навыков.</a:t>
            </a:r>
            <a:endParaRPr lang="en-US" sz="2400" b="1" dirty="0"/>
          </a:p>
        </p:txBody>
      </p:sp>
      <p:sp>
        <p:nvSpPr>
          <p:cNvPr id="9" name="Shape 5"/>
          <p:cNvSpPr/>
          <p:nvPr/>
        </p:nvSpPr>
        <p:spPr>
          <a:xfrm>
            <a:off x="6198037" y="4170759"/>
            <a:ext cx="7720727" cy="1999774"/>
          </a:xfrm>
          <a:prstGeom prst="roundRect">
            <a:avLst>
              <a:gd name="adj" fmla="val 427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0" name="Shape 6"/>
          <p:cNvSpPr/>
          <p:nvPr/>
        </p:nvSpPr>
        <p:spPr>
          <a:xfrm>
            <a:off x="6408896" y="4381619"/>
            <a:ext cx="609957" cy="609957"/>
          </a:xfrm>
          <a:prstGeom prst="roundRect">
            <a:avLst>
              <a:gd name="adj" fmla="val 14989722"/>
            </a:avLst>
          </a:prstGeom>
          <a:solidFill>
            <a:srgbClr val="1B1B27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655" y="4514969"/>
            <a:ext cx="274439" cy="34313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383838" y="4584918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85%</a:t>
            </a:r>
            <a:endParaRPr lang="en-US" sz="3600" b="1" dirty="0"/>
          </a:p>
        </p:txBody>
      </p:sp>
      <p:sp>
        <p:nvSpPr>
          <p:cNvPr id="13" name="Text 8"/>
          <p:cNvSpPr/>
          <p:nvPr/>
        </p:nvSpPr>
        <p:spPr>
          <a:xfrm>
            <a:off x="8406219" y="4845182"/>
            <a:ext cx="7299007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Профессионального </a:t>
            </a:r>
            <a:r>
              <a:rPr lang="en-US" sz="2400" b="1" dirty="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успеха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3C3939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50"/>
              </a:lnSpc>
              <a:buNone/>
            </a:pPr>
            <a:r>
              <a:rPr lang="en-US" sz="2400" b="1" dirty="0" err="1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определя</a:t>
            </a:r>
            <a:r>
              <a:rPr lang="ru-RU" sz="2400" b="1" dirty="0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ю</a:t>
            </a:r>
            <a:r>
              <a:rPr lang="en-US" sz="2400" b="1" dirty="0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т 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мягкие навыки.</a:t>
            </a:r>
            <a:endParaRPr lang="en-US" sz="2400" b="1" dirty="0"/>
          </a:p>
        </p:txBody>
      </p:sp>
      <p:sp>
        <p:nvSpPr>
          <p:cNvPr id="14" name="Text 9"/>
          <p:cNvSpPr/>
          <p:nvPr/>
        </p:nvSpPr>
        <p:spPr>
          <a:xfrm>
            <a:off x="6502956" y="6627971"/>
            <a:ext cx="7415808" cy="1000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Долговременный и стабильный успех руководителей компаний на 75% определяется мягкими навыками и только на 25% — твердыми навыками.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198037" y="6399252"/>
            <a:ext cx="22860" cy="1107996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3021" y="302200"/>
            <a:ext cx="73152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Мини-тест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2579" y="1427993"/>
            <a:ext cx="91334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Считаем </a:t>
            </a:r>
            <a:r>
              <a:rPr lang="ru-RU" sz="2800" b="1" dirty="0" smtClean="0"/>
              <a:t>+</a:t>
            </a:r>
          </a:p>
          <a:p>
            <a:endParaRPr lang="ru-RU" sz="2800" b="1" dirty="0"/>
          </a:p>
          <a:p>
            <a:pPr marL="514350" indent="-514350">
              <a:buFont typeface="+mj-lt"/>
              <a:buAutoNum type="arabicPeriod"/>
            </a:pPr>
            <a:r>
              <a:rPr lang="ru-RU" sz="2800" b="1" dirty="0"/>
              <a:t>Поставь плюс, если про тебя: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/>
              <a:t>Я могу 25 минут не отвлекаться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/>
              <a:t>Я слушаю, не перебивая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/>
              <a:t>Я помогаю однокласснику без злобы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/>
              <a:t>Я могу признать ошибку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/>
              <a:t>Я отдыхаю, не виня себя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19697" y="4459591"/>
            <a:ext cx="73152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i="1" dirty="0"/>
              <a:t>0-2: Стартуем!</a:t>
            </a:r>
          </a:p>
          <a:p>
            <a:r>
              <a:rPr lang="ru-RU" sz="2000" b="1" i="1" dirty="0"/>
              <a:t>3-4: Уже круто</a:t>
            </a:r>
          </a:p>
          <a:p>
            <a:r>
              <a:rPr lang="ru-RU" sz="2000" b="1" i="1" dirty="0"/>
              <a:t>5: Ты </a:t>
            </a:r>
            <a:r>
              <a:rPr lang="ru-RU" sz="2000" b="1" i="1" dirty="0" err="1"/>
              <a:t>коуч</a:t>
            </a:r>
            <a:r>
              <a:rPr lang="ru-RU" sz="2000" b="1" i="1" dirty="0"/>
              <a:t>, приходи к нам на встречу))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7080"/>
          <a:stretch/>
        </p:blipFill>
        <p:spPr>
          <a:xfrm>
            <a:off x="2732692" y="5702512"/>
            <a:ext cx="9101957" cy="19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5705" y="356617"/>
            <a:ext cx="5184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План развития на 1 неделю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699594"/>
              </p:ext>
            </p:extLst>
          </p:nvPr>
        </p:nvGraphicFramePr>
        <p:xfrm>
          <a:off x="1545022" y="1546773"/>
          <a:ext cx="12328632" cy="591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2158">
                  <a:extLst>
                    <a:ext uri="{9D8B030D-6E8A-4147-A177-3AD203B41FA5}">
                      <a16:colId xmlns:a16="http://schemas.microsoft.com/office/drawing/2014/main" val="1834110777"/>
                    </a:ext>
                  </a:extLst>
                </a:gridCol>
                <a:gridCol w="3082158">
                  <a:extLst>
                    <a:ext uri="{9D8B030D-6E8A-4147-A177-3AD203B41FA5}">
                      <a16:colId xmlns:a16="http://schemas.microsoft.com/office/drawing/2014/main" val="3219436890"/>
                    </a:ext>
                  </a:extLst>
                </a:gridCol>
                <a:gridCol w="3082158">
                  <a:extLst>
                    <a:ext uri="{9D8B030D-6E8A-4147-A177-3AD203B41FA5}">
                      <a16:colId xmlns:a16="http://schemas.microsoft.com/office/drawing/2014/main" val="3825521450"/>
                    </a:ext>
                  </a:extLst>
                </a:gridCol>
                <a:gridCol w="3082158">
                  <a:extLst>
                    <a:ext uri="{9D8B030D-6E8A-4147-A177-3AD203B41FA5}">
                      <a16:colId xmlns:a16="http://schemas.microsoft.com/office/drawing/2014/main" val="1852216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День недели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Утро 5 минут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День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Вечер 3 минуты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43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Понедельник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4-7-8 дыхание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latin typeface="+mn-lt"/>
                        </a:rPr>
                        <a:t>Помидоро</a:t>
                      </a:r>
                      <a:r>
                        <a:rPr lang="ru-RU" sz="2800" b="1" dirty="0" smtClean="0">
                          <a:latin typeface="+mn-lt"/>
                        </a:rPr>
                        <a:t> -2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Что получилось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431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Вторник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Планер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>
                          <a:effectLst/>
                          <a:latin typeface="+mn-lt"/>
                        </a:rPr>
                        <a:t>Поблагодарить одноклассника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Где я помог?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50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Среда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5 отжиманий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>
                          <a:effectLst/>
                          <a:latin typeface="+mn-lt"/>
                        </a:rPr>
                        <a:t>Выйти из конфликта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Чему научился?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44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Четверг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Утренняя растяжка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>
                          <a:effectLst/>
                          <a:latin typeface="+mn-lt"/>
                        </a:rPr>
                        <a:t>Задать 1 уточняющий вопрос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Что узнал нового?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753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+mn-lt"/>
                        </a:rPr>
                        <a:t>Пятница</a:t>
                      </a:r>
                      <a:endParaRPr lang="ru-RU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 err="1">
                          <a:effectLst/>
                          <a:latin typeface="+mn-lt"/>
                        </a:rPr>
                        <a:t>Аффирмация</a:t>
                      </a:r>
                      <a:r>
                        <a:rPr lang="ru-RU" sz="2800" b="1" dirty="0">
                          <a:effectLst/>
                          <a:latin typeface="+mn-lt"/>
                        </a:rPr>
                        <a:t> «Я расту»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>
                          <a:effectLst/>
                          <a:latin typeface="+mn-lt"/>
                        </a:rPr>
                        <a:t>Сдать проект раньше дедлайна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800" b="1" dirty="0">
                          <a:effectLst/>
                          <a:latin typeface="+mn-lt"/>
                        </a:rPr>
                        <a:t>Чем горжусь?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386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1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6636" y="1501225"/>
            <a:ext cx="10909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/>
              <a:t> </a:t>
            </a:r>
            <a:r>
              <a:rPr lang="ru-RU" sz="2400" b="1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dirty="0">
                <a:solidFill>
                  <a:srgbClr val="002060"/>
                </a:solidFill>
              </a:rPr>
              <a:t>Мягкие навыки – это мышцы: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Чем чаще тренируешь – тем сильнее становишься.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 smtClean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19" y="3736798"/>
            <a:ext cx="3553460" cy="3553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381" y="616831"/>
            <a:ext cx="3731172" cy="3731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73686" y="4952809"/>
            <a:ext cx="73152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Ты </a:t>
            </a:r>
            <a:r>
              <a:rPr lang="ru-RU" sz="2800" b="1" dirty="0">
                <a:solidFill>
                  <a:srgbClr val="C00000"/>
                </a:solidFill>
              </a:rPr>
              <a:t>не должен быть идеальным – ты просто </a:t>
            </a:r>
            <a:r>
              <a:rPr lang="ru-RU" sz="2800" b="1" dirty="0" smtClean="0">
                <a:solidFill>
                  <a:srgbClr val="C00000"/>
                </a:solidFill>
              </a:rPr>
              <a:t>растёшь 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240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4" y="462455"/>
            <a:ext cx="4981903" cy="69778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95802" y="2598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Правила</a:t>
            </a:r>
            <a:r>
              <a:rPr lang="en-US" sz="40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э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ффективного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частия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д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искуссии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23142" y="1494403"/>
            <a:ext cx="85183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Помните о цели: 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Оставайтесь в рамках темы, </a:t>
            </a:r>
            <a:r>
              <a:rPr lang="en-US" sz="20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не</a:t>
            </a:r>
            <a:endPara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отвлекайтесь.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723142" y="231363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Уважайте оппонентов</a:t>
            </a:r>
            <a:r>
              <a:rPr lang="en-US" sz="2000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Каждая точка зрения имеет право на существование.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17733" y="324204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Задавайте вопросы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: Проясняйте непонятные моменты.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17735" y="374238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Аргументируйте: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Любое мнение должно быть подкреплено фактами или логикой.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17735" y="45474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Ясность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м</a:t>
            </a:r>
            <a:r>
              <a:rPr lang="en-US" sz="20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ысли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: Выражайтесь четко и понятно.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17735" y="498968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Избегайте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</a:t>
            </a:r>
            <a:r>
              <a:rPr lang="en-US" sz="20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раждебности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Не переходите на личности и не допускайте оскорблений.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817735" y="589260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Ищите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</a:t>
            </a:r>
            <a:r>
              <a:rPr lang="en-US" sz="20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стину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: Цель дискуссии — найти лучшее решение, а не победить.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817735" y="67813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Соблюдайте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р</a:t>
            </a:r>
            <a:r>
              <a:rPr lang="en-US" sz="20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егламент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Уважайте время других участников.</a:t>
            </a:r>
            <a:endParaRPr 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69" y="1618295"/>
            <a:ext cx="5060119" cy="5060119"/>
          </a:xfrm>
          <a:prstGeom prst="rect">
            <a:avLst/>
          </a:prstGeom>
        </p:spPr>
      </p:pic>
      <p:sp>
        <p:nvSpPr>
          <p:cNvPr id="3" name="Text 2"/>
          <p:cNvSpPr/>
          <p:nvPr/>
        </p:nvSpPr>
        <p:spPr>
          <a:xfrm>
            <a:off x="5691688" y="605100"/>
            <a:ext cx="4087892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8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Индивидуальный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п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лан</a:t>
            </a:r>
            <a:r>
              <a:rPr lang="en-US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р</a:t>
            </a:r>
            <a:r>
              <a:rPr lang="en-US" sz="28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азвития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3"/>
          <p:cNvSpPr/>
          <p:nvPr/>
        </p:nvSpPr>
        <p:spPr>
          <a:xfrm>
            <a:off x="6112702" y="2073920"/>
            <a:ext cx="7796212" cy="543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Определите навык: </a:t>
            </a:r>
            <a:r>
              <a:rPr lang="ru-RU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к</a:t>
            </a:r>
            <a:r>
              <a:rPr lang="en-US" sz="2000" b="1" dirty="0" err="1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акой</a:t>
            </a:r>
            <a:r>
              <a:rPr lang="en-US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мягкий навык вы бы хотели у себя развить (например, тайм-менеджмент или убеждение)?</a:t>
            </a:r>
            <a:endParaRPr lang="en-US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4"/>
          <p:cNvSpPr/>
          <p:nvPr/>
        </p:nvSpPr>
        <p:spPr>
          <a:xfrm>
            <a:off x="6348268" y="3263183"/>
            <a:ext cx="7796212" cy="271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Font typeface="+mj-lt"/>
              <a:buAutoNum type="arabicPeriod" startAt="2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Составьте план: </a:t>
            </a:r>
            <a:r>
              <a:rPr lang="ru-RU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н</a:t>
            </a:r>
            <a:r>
              <a:rPr lang="en-US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а 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три месяца, полгода, год. </a:t>
            </a:r>
            <a:endParaRPr lang="ru-RU" sz="2000" b="1" dirty="0" smtClean="0">
              <a:solidFill>
                <a:srgbClr val="1E3063"/>
              </a:solidFill>
              <a:latin typeface="Bookman Old Style" panose="02050604050505020204" pitchFamily="18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100"/>
              </a:lnSpc>
              <a:buSzPct val="100000"/>
            </a:pPr>
            <a:r>
              <a:rPr lang="en-US" sz="2000" b="1" dirty="0" err="1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Что</a:t>
            </a:r>
            <a:r>
              <a:rPr lang="en-US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вы будете развивать и как?</a:t>
            </a:r>
            <a:endParaRPr lang="en-US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5"/>
          <p:cNvSpPr/>
          <p:nvPr/>
        </p:nvSpPr>
        <p:spPr>
          <a:xfrm>
            <a:off x="6348268" y="4222794"/>
            <a:ext cx="7796212" cy="543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Font typeface="+mj-lt"/>
              <a:buAutoNum type="arabicPeriod" startAt="3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Определите результат: </a:t>
            </a:r>
            <a:r>
              <a:rPr lang="ru-RU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к</a:t>
            </a:r>
            <a:r>
              <a:rPr lang="en-US" sz="2000" b="1" dirty="0" err="1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акие</a:t>
            </a:r>
            <a:r>
              <a:rPr lang="en-US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измеримые изменения (даже если они субъективны) будут результатом вашего развития?</a:t>
            </a:r>
            <a:endParaRPr lang="en-US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6"/>
          <p:cNvSpPr/>
          <p:nvPr/>
        </p:nvSpPr>
        <p:spPr>
          <a:xfrm>
            <a:off x="6446189" y="5542482"/>
            <a:ext cx="7796212" cy="271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Font typeface="+mj-lt"/>
              <a:buAutoNum type="arabicPeriod" startAt="4"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Найдите поддержку: </a:t>
            </a:r>
            <a:r>
              <a:rPr lang="ru-RU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к</a:t>
            </a:r>
            <a:r>
              <a:rPr lang="en-US" sz="2000" b="1" dirty="0" err="1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то</a:t>
            </a:r>
            <a:r>
              <a:rPr lang="en-US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может вам </a:t>
            </a:r>
            <a:r>
              <a:rPr lang="en-US" sz="2000" b="1" dirty="0" err="1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помочь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endParaRPr lang="ru-RU" sz="2000" b="1" dirty="0" smtClean="0">
              <a:solidFill>
                <a:srgbClr val="1E3063"/>
              </a:solidFill>
              <a:latin typeface="Bookman Old Style" panose="02050604050505020204" pitchFamily="18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100"/>
              </a:lnSpc>
              <a:buSzPct val="100000"/>
            </a:pPr>
            <a:r>
              <a:rPr lang="en-US" sz="2000" b="1" dirty="0" smtClean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(</a:t>
            </a:r>
            <a:r>
              <a:rPr lang="en-US" sz="20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наставник, друг, преподаватель)?</a:t>
            </a:r>
            <a:endParaRPr lang="en-US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06552" y="114300"/>
            <a:ext cx="8115181" cy="471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Ваш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</a:t>
            </a:r>
            <a:r>
              <a:rPr lang="en-US" sz="32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уть</a:t>
            </a:r>
            <a:r>
              <a:rPr lang="en-US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 </a:t>
            </a: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</a:t>
            </a:r>
            <a:r>
              <a:rPr lang="en-US" sz="32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азвитию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: </a:t>
            </a: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</a:t>
            </a:r>
            <a:r>
              <a:rPr lang="en-US" sz="32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рактические</a:t>
            </a:r>
            <a:r>
              <a:rPr lang="en-US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з</a:t>
            </a:r>
            <a:r>
              <a:rPr lang="en-US" sz="32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адания</a:t>
            </a:r>
            <a:endParaRPr lang="en-US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42654" y="1396390"/>
            <a:ext cx="1663898" cy="1386721"/>
          </a:xfrm>
          <a:prstGeom prst="roundRect">
            <a:avLst>
              <a:gd name="adj" fmla="val 57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87" y="1801292"/>
            <a:ext cx="264914" cy="3311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55724" y="1133067"/>
            <a:ext cx="2354818" cy="1015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Анализ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</a:t>
            </a:r>
            <a:r>
              <a:rPr lang="en-US" sz="2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рофессий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44020" y="1717715"/>
            <a:ext cx="11271290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Обсудите, какие мягкие навыки необходимы для врача, продавца, учителя, инженера, предпринимателя, руководителя. Как они отличаются?</a:t>
            </a:r>
            <a:endParaRPr lang="en-US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717834" y="2895124"/>
            <a:ext cx="11459647" cy="11430"/>
          </a:xfrm>
          <a:prstGeom prst="roundRect">
            <a:avLst>
              <a:gd name="adj" fmla="val 692250"/>
            </a:avLst>
          </a:prstGeom>
          <a:solidFill>
            <a:srgbClr val="C7C7D0"/>
          </a:solidFill>
          <a:ln/>
        </p:spPr>
      </p:sp>
      <p:sp>
        <p:nvSpPr>
          <p:cNvPr id="8" name="Shape 5"/>
          <p:cNvSpPr/>
          <p:nvPr/>
        </p:nvSpPr>
        <p:spPr>
          <a:xfrm>
            <a:off x="442594" y="2893219"/>
            <a:ext cx="3327916" cy="1085374"/>
          </a:xfrm>
          <a:prstGeom prst="roundRect">
            <a:avLst>
              <a:gd name="adj" fmla="val 729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258" y="3375898"/>
            <a:ext cx="264914" cy="33111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157929" y="2988408"/>
            <a:ext cx="3452693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Развитие</a:t>
            </a: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2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авыков</a:t>
            </a:r>
            <a:r>
              <a:rPr lang="en-US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</a:t>
            </a:r>
            <a:r>
              <a:rPr lang="en-US" sz="2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нженеров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19174" y="3324154"/>
            <a:ext cx="8159710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Изучите, как меняются требования к мягким навыкам инженеров. </a:t>
            </a:r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Почему</a:t>
            </a:r>
            <a:r>
              <a:rPr lang="en-US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это происходит?</a:t>
            </a:r>
            <a:endParaRPr lang="en-US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3381851" y="4074676"/>
            <a:ext cx="9795629" cy="11430"/>
          </a:xfrm>
          <a:prstGeom prst="roundRect">
            <a:avLst>
              <a:gd name="adj" fmla="val 692250"/>
            </a:avLst>
          </a:prstGeom>
          <a:solidFill>
            <a:srgbClr val="C7C7D0"/>
          </a:solidFill>
          <a:ln/>
        </p:spPr>
      </p:sp>
      <p:sp>
        <p:nvSpPr>
          <p:cNvPr id="13" name="Shape 9"/>
          <p:cNvSpPr/>
          <p:nvPr/>
        </p:nvSpPr>
        <p:spPr>
          <a:xfrm>
            <a:off x="493454" y="4215251"/>
            <a:ext cx="4991933" cy="1386721"/>
          </a:xfrm>
          <a:prstGeom prst="roundRect">
            <a:avLst>
              <a:gd name="adj" fmla="val 57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267" y="4706183"/>
            <a:ext cx="264914" cy="331113"/>
          </a:xfrm>
          <a:prstGeom prst="rect">
            <a:avLst/>
          </a:prstGeom>
        </p:spPr>
      </p:pic>
      <p:sp>
        <p:nvSpPr>
          <p:cNvPr id="17" name="Shape 12"/>
          <p:cNvSpPr/>
          <p:nvPr/>
        </p:nvSpPr>
        <p:spPr>
          <a:xfrm>
            <a:off x="5045869" y="5555575"/>
            <a:ext cx="8131612" cy="11430"/>
          </a:xfrm>
          <a:prstGeom prst="roundRect">
            <a:avLst>
              <a:gd name="adj" fmla="val 692250"/>
            </a:avLst>
          </a:prstGeom>
          <a:solidFill>
            <a:srgbClr val="C7C7D0"/>
          </a:solidFill>
          <a:ln/>
        </p:spPr>
      </p:sp>
      <p:sp>
        <p:nvSpPr>
          <p:cNvPr id="18" name="Shape 13"/>
          <p:cNvSpPr/>
          <p:nvPr/>
        </p:nvSpPr>
        <p:spPr>
          <a:xfrm>
            <a:off x="305157" y="5791123"/>
            <a:ext cx="6655951" cy="1386721"/>
          </a:xfrm>
          <a:prstGeom prst="roundRect">
            <a:avLst>
              <a:gd name="adj" fmla="val 57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276" y="6187083"/>
            <a:ext cx="264914" cy="331113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09629" y="4228861"/>
            <a:ext cx="2778800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Подготовка к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д</a:t>
            </a:r>
            <a:r>
              <a:rPr lang="en-US" sz="2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искуссии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961108" y="4648651"/>
            <a:ext cx="6279237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Подготовьтесь</a:t>
            </a:r>
            <a:r>
              <a:rPr lang="en-US" dirty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к дискуссии на тему "Предприниматель — организатор или лидер?". Используйте правила эффективного участия.</a:t>
            </a:r>
            <a:endParaRPr lang="en-US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259359" y="6333809"/>
            <a:ext cx="13311902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Начните свой путь к более успешной и </a:t>
            </a:r>
            <a:r>
              <a:rPr lang="en-US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насыщенной</a:t>
            </a:r>
            <a:r>
              <a:rPr lang="en-US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ru-RU" b="1" dirty="0" smtClean="0">
              <a:solidFill>
                <a:srgbClr val="C0000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жизни</a:t>
            </a:r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уже сегодня!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220" y="1033005"/>
            <a:ext cx="4384118" cy="6163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1" y="1545021"/>
            <a:ext cx="4661338" cy="466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566" y="2606565"/>
            <a:ext cx="3516159" cy="4702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844" y="5621467"/>
            <a:ext cx="259712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47669" y="602040"/>
            <a:ext cx="5723096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Твердые и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м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ягкие</a:t>
            </a:r>
            <a:r>
              <a:rPr lang="en-US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н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авыки</a:t>
            </a:r>
            <a:r>
              <a:rPr lang="en-US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: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в ч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ем</a:t>
            </a:r>
            <a:r>
              <a:rPr lang="en-US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р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азница</a:t>
            </a: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634380" y="1954563"/>
            <a:ext cx="2854643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Твердые Навыки (Hard Skills)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2" y="2569198"/>
            <a:ext cx="5512654" cy="4890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2"/>
          <p:cNvSpPr/>
          <p:nvPr/>
        </p:nvSpPr>
        <p:spPr>
          <a:xfrm>
            <a:off x="488752" y="8261628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Конкретные, измеримые знания и умения.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488752" y="8533805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Приобретаются через обучение и опыт работы.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488752" y="8805982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Необходимы для выполнения специфических задач.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488752" y="9078158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Примеры: программирование, иностранные языки, вождение автомобиля.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9270765" y="1929167"/>
            <a:ext cx="2648903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Мягкие Навыки (Soft Skills)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57" y="2711578"/>
            <a:ext cx="5972220" cy="5029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7"/>
          <p:cNvSpPr/>
          <p:nvPr/>
        </p:nvSpPr>
        <p:spPr>
          <a:xfrm>
            <a:off x="7493079" y="8261628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Личностные качества и межличностные способности.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7493079" y="8533805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Трудно измерить, но критически важны.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7493079" y="8805982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Применимы в любой сфере деятельности.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7493079" y="9078158"/>
            <a:ext cx="665618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Примеры: коммуникация, эмпатия, лидерство, управление стрессом.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49780"/>
              </p:ext>
            </p:extLst>
          </p:nvPr>
        </p:nvGraphicFramePr>
        <p:xfrm>
          <a:off x="1933902" y="2459420"/>
          <a:ext cx="11613932" cy="431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6966">
                  <a:extLst>
                    <a:ext uri="{9D8B030D-6E8A-4147-A177-3AD203B41FA5}">
                      <a16:colId xmlns:a16="http://schemas.microsoft.com/office/drawing/2014/main" val="3852435443"/>
                    </a:ext>
                  </a:extLst>
                </a:gridCol>
                <a:gridCol w="5806966">
                  <a:extLst>
                    <a:ext uri="{9D8B030D-6E8A-4147-A177-3AD203B41FA5}">
                      <a16:colId xmlns:a16="http://schemas.microsoft.com/office/drawing/2014/main" val="1977173572"/>
                    </a:ext>
                  </a:extLst>
                </a:gridCol>
              </a:tblGrid>
              <a:tr h="534977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Твердые</a:t>
                      </a:r>
                      <a:r>
                        <a:rPr lang="ru-RU" sz="2800" b="1" baseline="0" dirty="0" smtClean="0"/>
                        <a:t> </a:t>
                      </a:r>
                      <a:r>
                        <a:rPr lang="ru-RU" sz="2800" b="1" dirty="0" smtClean="0"/>
                        <a:t> (</a:t>
                      </a:r>
                      <a:r>
                        <a:rPr lang="en-US" sz="2800" b="1" dirty="0" smtClean="0"/>
                        <a:t>Hard)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Мягкие (</a:t>
                      </a:r>
                      <a:r>
                        <a:rPr lang="en-US" sz="2800" b="1" dirty="0" smtClean="0"/>
                        <a:t>Soft) 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304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</a:t>
                      </a:r>
                      <a:r>
                        <a:rPr lang="ru-RU" sz="2800" b="1" dirty="0" smtClean="0"/>
                        <a:t>Знание формул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Умение объяснить формулу однокласснику 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445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Умение печатать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Умение написать вежливое письмо 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937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Решение теста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Умение не паниковать, если тест сложный 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638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 Знание исторических понятий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Умение применять их в любой ситуации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38114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39" y="672662"/>
            <a:ext cx="1962420" cy="1962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713" y="575056"/>
            <a:ext cx="2597121" cy="16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8766" y="542920"/>
            <a:ext cx="6556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Мягкие навыки: суперсила 21 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44260" y="3322254"/>
            <a:ext cx="11408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Как научиться учиться, дружить, договариваться и не сходить с ума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93" y="898635"/>
            <a:ext cx="3005959" cy="2196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81296" y="1659192"/>
            <a:ext cx="7000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Это не знания, а умение ими пользоваться.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68412" y="5351412"/>
            <a:ext cx="70892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/>
              <a:t>Поступление в вуз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/>
              <a:t>Учёба без </a:t>
            </a:r>
            <a:r>
              <a:rPr lang="ru-RU" sz="2800" b="1" dirty="0" smtClean="0"/>
              <a:t>выгорания</a:t>
            </a:r>
            <a:r>
              <a:rPr lang="en-US" sz="2800" b="1" dirty="0" smtClean="0"/>
              <a:t> </a:t>
            </a:r>
            <a:endParaRPr lang="ru-RU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/>
              <a:t>Работа в проектах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/>
              <a:t>Личные отношения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181" y="4514250"/>
            <a:ext cx="3015733" cy="3015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83" y="6007931"/>
            <a:ext cx="931458" cy="12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752" y="1023770"/>
            <a:ext cx="71365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</a:t>
            </a:r>
            <a:endParaRPr lang="ru-RU" sz="2800" b="1" dirty="0"/>
          </a:p>
          <a:p>
            <a:r>
              <a:rPr lang="ru-RU" sz="2800" b="1" dirty="0" smtClean="0"/>
              <a:t> </a:t>
            </a:r>
            <a:endParaRPr lang="ru-RU" sz="28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Комплексное решение проблем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Критическое мышление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Креативность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Управление людьми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Координация с другими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Эмоциональный интеллект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Суждение и принятие решений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Обслуживание клиентов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Переговоры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Гибкость мышления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Все 10 – мягкие!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0627" y="408600"/>
            <a:ext cx="7225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ТОП-10 навыков 2025 (ВЭФ)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9711" y="1702880"/>
            <a:ext cx="5370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Какие подходят для школы? </a:t>
            </a:r>
            <a:endParaRPr lang="ru-RU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9711" y="2869493"/>
            <a:ext cx="3484178" cy="4982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0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07478" y="755904"/>
            <a:ext cx="755189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Ключевые</a:t>
            </a:r>
            <a:r>
              <a:rPr lang="en-US" sz="355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г</a:t>
            </a:r>
            <a:r>
              <a:rPr lang="en-US" sz="35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руппы</a:t>
            </a:r>
            <a:r>
              <a:rPr lang="en-US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</a:t>
            </a:r>
            <a:r>
              <a:rPr lang="en-US" sz="35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ягких</a:t>
            </a:r>
            <a:r>
              <a:rPr lang="en-US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35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авыков</a:t>
            </a:r>
            <a:endParaRPr lang="en-US" sz="355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874839" y="90685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b="1" dirty="0" smtClean="0">
                <a:solidFill>
                  <a:srgbClr val="3C3939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102751" y="22973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Коммуникативные</a:t>
            </a:r>
            <a:endParaRPr lang="en-US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83623" y="3089460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Эффективное взаимодействие с другими.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2653" y="2651641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33" y="3592116"/>
            <a:ext cx="339328" cy="4242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83270" y="24312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Управление</a:t>
            </a:r>
            <a:r>
              <a:rPr lang="en-US" sz="3200" b="1" dirty="0">
                <a:solidFill>
                  <a:srgbClr val="3C3939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32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обой</a:t>
            </a:r>
            <a:endParaRPr lang="en-US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727582" y="312705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Способность регулировать свои внутренние состояния и развитие.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3177" y="2680463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201" y="3592116"/>
            <a:ext cx="339328" cy="42422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259374" y="49944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Когнитивные</a:t>
            </a:r>
            <a:endParaRPr lang="en-US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990341" y="5913001"/>
            <a:ext cx="40094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Навыки мышления и обработки информации.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2726" y="2666052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201" y="5851684"/>
            <a:ext cx="339328" cy="42422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820729" y="51688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Управленческие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1470830" y="624495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Организация и </a:t>
            </a:r>
            <a:r>
              <a:rPr lang="en-US" sz="24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мотивация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  <a:ea typeface="Roboto" pitchFamily="34" charset="-122"/>
              <a:cs typeface="Roboto" pitchFamily="34" charset="-120"/>
            </a:endParaRPr>
          </a:p>
          <a:p>
            <a:pPr marL="0" indent="0" algn="r">
              <a:lnSpc>
                <a:spcPts val="285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других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43104" y="263723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5633" y="5851684"/>
            <a:ext cx="339328" cy="42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5748" y="281135"/>
            <a:ext cx="917138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Коммуникативные</a:t>
            </a: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55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35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авыки</a:t>
            </a:r>
            <a:r>
              <a:rPr lang="en-US" sz="3550" b="1" dirty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: </a:t>
            </a:r>
            <a:r>
              <a:rPr lang="ru-RU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35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троим</a:t>
            </a:r>
            <a:r>
              <a:rPr lang="en-US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55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м</a:t>
            </a:r>
            <a:r>
              <a:rPr lang="en-US" sz="355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осты</a:t>
            </a:r>
            <a:endParaRPr lang="en-US" sz="355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802011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1802011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059305"/>
            <a:ext cx="32336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Установление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онтакта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42524" y="2549723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Навык начать диалог и найти общий язык с разными людьми.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28548" y="1802011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1802011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0593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Активное</a:t>
            </a:r>
            <a:r>
              <a:rPr lang="en-US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лушание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77282" y="2462782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Способность внимательно воспринимать и понимать собеседника.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3759637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3759637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915710" y="4000348"/>
            <a:ext cx="38042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Убеждение и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ргументация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42524" y="4507349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Ясно и логично излагать свою точку зрения, влиять на мнения.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28548" y="3759637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8067" y="3759637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7" name="Text 15"/>
          <p:cNvSpPr/>
          <p:nvPr/>
        </p:nvSpPr>
        <p:spPr>
          <a:xfrm>
            <a:off x="7777282" y="4016931"/>
            <a:ext cx="30664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Ведение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ереговоров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77282" y="4507349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Достижение взаимовыгодных решений в сложных ситуациях.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93790" y="5717262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63310" y="5717262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21" name="Text 19"/>
          <p:cNvSpPr/>
          <p:nvPr/>
        </p:nvSpPr>
        <p:spPr>
          <a:xfrm>
            <a:off x="1142524" y="59745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Презентация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142524" y="6464975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Эффективное представление себя, продукта или компании.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428548" y="5717262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7398067" y="5717262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25" name="Text 23"/>
          <p:cNvSpPr/>
          <p:nvPr/>
        </p:nvSpPr>
        <p:spPr>
          <a:xfrm>
            <a:off x="7777282" y="59745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Работа</a:t>
            </a:r>
            <a:r>
              <a:rPr lang="en-US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в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к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Raleway" pitchFamily="34" charset="-122"/>
                <a:cs typeface="Raleway" pitchFamily="34" charset="-120"/>
              </a:rPr>
              <a:t>оманде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777282" y="6464975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Roboto" pitchFamily="34" charset="-122"/>
                <a:cs typeface="Roboto" pitchFamily="34" charset="-120"/>
              </a:rPr>
              <a:t>Взаимодействие с коллегами для достижения общих целей.</a:t>
            </a:r>
            <a:endParaRPr lang="en-US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54" y="627104"/>
            <a:ext cx="4900173" cy="70002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17937" y="268604"/>
            <a:ext cx="7607737" cy="503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Ключев</a:t>
            </a:r>
            <a:r>
              <a:rPr lang="ru-RU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ые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 навыки.  </a:t>
            </a:r>
            <a:r>
              <a:rPr lang="en-US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Управление</a:t>
            </a:r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с</a:t>
            </a:r>
            <a:r>
              <a:rPr lang="en-US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  <a:ea typeface="Instrument Sans Semi Bold" pitchFamily="34" charset="-122"/>
                <a:cs typeface="Instrument Sans Semi Bold" pitchFamily="34" charset="-120"/>
              </a:rPr>
              <a:t>обой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66577" y="1400261"/>
            <a:ext cx="7855506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dirty="0">
                <a:solidFill>
                  <a:srgbClr val="1E3063"/>
                </a:solidFill>
                <a:latin typeface="Bookman Old Style" panose="02050604050505020204" pitchFamily="18" charset="0"/>
                <a:ea typeface="Instrument Sans Medium" pitchFamily="34" charset="-122"/>
                <a:cs typeface="Instrument Sans Medium" pitchFamily="34" charset="-120"/>
              </a:rPr>
              <a:t>Способность эффективно управлять собственным внутренним состоянием, временем и развитием является основой личной эффективности и устойчивости к вызовам.</a:t>
            </a:r>
            <a:endParaRPr lang="en-US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5894" y="4190767"/>
            <a:ext cx="8537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Победа над собой — величайшая из побед. (Платон)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27879" y="4831936"/>
            <a:ext cx="1013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Тот, кто владеет собой, владеет миром. (Восточная </a:t>
            </a:r>
            <a:r>
              <a:rPr lang="ru-RU" sz="2400" b="1" dirty="0" smtClean="0">
                <a:solidFill>
                  <a:srgbClr val="C00000"/>
                </a:solidFill>
              </a:rPr>
              <a:t>мудрость)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0507" y="5934770"/>
            <a:ext cx="8591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Не жди спокойной воды, а учись управлять своим кораблём в шторм.</a:t>
            </a:r>
          </a:p>
        </p:txBody>
      </p:sp>
    </p:spTree>
    <p:extLst>
      <p:ext uri="{BB962C8B-B14F-4D97-AF65-F5344CB8AC3E}">
        <p14:creationId xmlns:p14="http://schemas.microsoft.com/office/powerpoint/2010/main" val="20067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212</TotalTime>
  <Words>1672</Words>
  <Application>Microsoft Office PowerPoint</Application>
  <PresentationFormat>Произвольный</PresentationFormat>
  <Paragraphs>318</Paragraphs>
  <Slides>26</Slides>
  <Notes>9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Instrument Sans Medium</vt:lpstr>
      <vt:lpstr>Calibri</vt:lpstr>
      <vt:lpstr>Wingdings</vt:lpstr>
      <vt:lpstr>Wingdings 3</vt:lpstr>
      <vt:lpstr>Arial</vt:lpstr>
      <vt:lpstr>Raleway</vt:lpstr>
      <vt:lpstr>Raleway Light</vt:lpstr>
      <vt:lpstr>Roboto</vt:lpstr>
      <vt:lpstr>Instrument Sans Semi Bold</vt:lpstr>
      <vt:lpstr>Century Gothic</vt:lpstr>
      <vt:lpstr>メイリオ</vt:lpstr>
      <vt:lpstr>Bookman Old Style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27</cp:revision>
  <dcterms:created xsi:type="dcterms:W3CDTF">2025-10-06T16:02:34Z</dcterms:created>
  <dcterms:modified xsi:type="dcterms:W3CDTF">2025-10-22T08:38:24Z</dcterms:modified>
</cp:coreProperties>
</file>