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7" r:id="rId2"/>
  </p:sldMasterIdLst>
  <p:notesMasterIdLst>
    <p:notesMasterId r:id="rId15"/>
  </p:notesMasterIdLst>
  <p:sldIdLst>
    <p:sldId id="267" r:id="rId3"/>
    <p:sldId id="256" r:id="rId4"/>
    <p:sldId id="257" r:id="rId5"/>
    <p:sldId id="258" r:id="rId6"/>
    <p:sldId id="259" r:id="rId7"/>
    <p:sldId id="268" r:id="rId8"/>
    <p:sldId id="270" r:id="rId9"/>
    <p:sldId id="261" r:id="rId10"/>
    <p:sldId id="262" r:id="rId11"/>
    <p:sldId id="263" r:id="rId12"/>
    <p:sldId id="271" r:id="rId13"/>
    <p:sldId id="264" r:id="rId14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851D5-7936-495E-ADA7-39DA788E8A9E}" type="doc">
      <dgm:prSet loTypeId="urn:microsoft.com/office/officeart/2008/layout/LinedList" loCatId="list" qsTypeId="urn:microsoft.com/office/officeart/2005/8/quickstyle/simple5" qsCatId="simple" csTypeId="urn:microsoft.com/office/officeart/2005/8/colors/accent2_4" csCatId="accent2"/>
      <dgm:spPr/>
      <dgm:t>
        <a:bodyPr/>
        <a:lstStyle/>
        <a:p>
          <a:endParaRPr lang="ru-RU"/>
        </a:p>
      </dgm:t>
    </dgm:pt>
    <dgm:pt modelId="{28456CDF-021A-409B-A0FC-C9DD89951E9C}">
      <dgm:prSet/>
      <dgm:spPr/>
      <dgm:t>
        <a:bodyPr/>
        <a:lstStyle/>
        <a:p>
          <a:pPr rtl="0"/>
          <a:r>
            <a:rPr lang="en-US" b="1" dirty="0" err="1" smtClean="0"/>
            <a:t>Античное</a:t>
          </a:r>
          <a:r>
            <a:rPr lang="en-US" b="1" dirty="0" smtClean="0"/>
            <a:t> </a:t>
          </a:r>
          <a:r>
            <a:rPr lang="ru-RU" b="1" dirty="0" smtClean="0"/>
            <a:t>н</a:t>
          </a:r>
          <a:r>
            <a:rPr lang="en-US" b="1" dirty="0" err="1" smtClean="0"/>
            <a:t>аследие</a:t>
          </a:r>
          <a:endParaRPr lang="ru-RU" dirty="0"/>
        </a:p>
      </dgm:t>
    </dgm:pt>
    <dgm:pt modelId="{A6463D63-DC28-452A-A1EC-0AB74B28AFA5}" type="parTrans" cxnId="{2F88BD4E-9EF1-4627-BBA3-9B6B8E694384}">
      <dgm:prSet/>
      <dgm:spPr/>
      <dgm:t>
        <a:bodyPr/>
        <a:lstStyle/>
        <a:p>
          <a:endParaRPr lang="ru-RU"/>
        </a:p>
      </dgm:t>
    </dgm:pt>
    <dgm:pt modelId="{82FDD913-9075-4A10-84B2-C6EF3FACC507}" type="sibTrans" cxnId="{2F88BD4E-9EF1-4627-BBA3-9B6B8E694384}">
      <dgm:prSet/>
      <dgm:spPr/>
      <dgm:t>
        <a:bodyPr/>
        <a:lstStyle/>
        <a:p>
          <a:endParaRPr lang="ru-RU"/>
        </a:p>
      </dgm:t>
    </dgm:pt>
    <dgm:pt modelId="{A9038792-0444-42B8-BEC2-79DA09E68E81}">
      <dgm:prSet/>
      <dgm:spPr/>
      <dgm:t>
        <a:bodyPr/>
        <a:lstStyle/>
        <a:p>
          <a:pPr rtl="0"/>
          <a:r>
            <a:rPr lang="en-US" b="1" dirty="0" err="1" smtClean="0"/>
            <a:t>Сохранение</a:t>
          </a:r>
          <a:r>
            <a:rPr lang="en-US" b="1" dirty="0" smtClean="0"/>
            <a:t> и </a:t>
          </a:r>
          <a:r>
            <a:rPr lang="ru-RU" b="1" dirty="0" smtClean="0"/>
            <a:t>п</a:t>
          </a:r>
          <a:r>
            <a:rPr lang="en-US" b="1" dirty="0" err="1" smtClean="0"/>
            <a:t>еревод</a:t>
          </a:r>
          <a:endParaRPr lang="ru-RU" dirty="0"/>
        </a:p>
      </dgm:t>
    </dgm:pt>
    <dgm:pt modelId="{AB6705FD-E204-4A17-8636-9166F9DBF7DF}" type="parTrans" cxnId="{FB516D79-2BB7-4347-9A0F-8883DFE53F56}">
      <dgm:prSet/>
      <dgm:spPr/>
      <dgm:t>
        <a:bodyPr/>
        <a:lstStyle/>
        <a:p>
          <a:endParaRPr lang="ru-RU"/>
        </a:p>
      </dgm:t>
    </dgm:pt>
    <dgm:pt modelId="{13939DD7-41D8-48C0-804B-5B0E45333E3B}" type="sibTrans" cxnId="{FB516D79-2BB7-4347-9A0F-8883DFE53F56}">
      <dgm:prSet/>
      <dgm:spPr/>
      <dgm:t>
        <a:bodyPr/>
        <a:lstStyle/>
        <a:p>
          <a:endParaRPr lang="ru-RU"/>
        </a:p>
      </dgm:t>
    </dgm:pt>
    <dgm:pt modelId="{A77E9E72-4B3B-4265-915F-AB90EF474585}">
      <dgm:prSet/>
      <dgm:spPr/>
      <dgm:t>
        <a:bodyPr/>
        <a:lstStyle/>
        <a:p>
          <a:pPr rtl="0"/>
          <a:r>
            <a:rPr lang="en-US" b="1" smtClean="0"/>
            <a:t>Экспериментальный </a:t>
          </a:r>
          <a:r>
            <a:rPr lang="ru-RU" b="1" smtClean="0"/>
            <a:t>м</a:t>
          </a:r>
          <a:r>
            <a:rPr lang="en-US" b="1" smtClean="0"/>
            <a:t>етод</a:t>
          </a:r>
          <a:endParaRPr lang="ru-RU"/>
        </a:p>
      </dgm:t>
    </dgm:pt>
    <dgm:pt modelId="{592CE5AE-A18A-4A25-AD03-8F14D02F0484}" type="parTrans" cxnId="{D4B14488-C967-4824-8B79-CC363FA540DC}">
      <dgm:prSet/>
      <dgm:spPr/>
      <dgm:t>
        <a:bodyPr/>
        <a:lstStyle/>
        <a:p>
          <a:endParaRPr lang="ru-RU"/>
        </a:p>
      </dgm:t>
    </dgm:pt>
    <dgm:pt modelId="{1C0DB24E-94B3-41E7-953B-4E8B62197553}" type="sibTrans" cxnId="{D4B14488-C967-4824-8B79-CC363FA540DC}">
      <dgm:prSet/>
      <dgm:spPr/>
      <dgm:t>
        <a:bodyPr/>
        <a:lstStyle/>
        <a:p>
          <a:endParaRPr lang="ru-RU"/>
        </a:p>
      </dgm:t>
    </dgm:pt>
    <dgm:pt modelId="{2C1BD038-C7B6-4C09-9BDC-CD2C5FB0036A}">
      <dgm:prSet/>
      <dgm:spPr/>
      <dgm:t>
        <a:bodyPr/>
        <a:lstStyle/>
        <a:p>
          <a:pPr rtl="0"/>
          <a:r>
            <a:rPr lang="en-US" b="1" smtClean="0"/>
            <a:t>Новые </a:t>
          </a:r>
          <a:r>
            <a:rPr lang="ru-RU" b="1" smtClean="0"/>
            <a:t>и</a:t>
          </a:r>
          <a:r>
            <a:rPr lang="en-US" b="1" smtClean="0"/>
            <a:t>нструменты</a:t>
          </a:r>
          <a:endParaRPr lang="ru-RU"/>
        </a:p>
      </dgm:t>
    </dgm:pt>
    <dgm:pt modelId="{0BAA083A-9E0F-4068-A075-DEC9757C3897}" type="parTrans" cxnId="{666CF013-3072-4C86-A494-F35507344A36}">
      <dgm:prSet/>
      <dgm:spPr/>
      <dgm:t>
        <a:bodyPr/>
        <a:lstStyle/>
        <a:p>
          <a:endParaRPr lang="ru-RU"/>
        </a:p>
      </dgm:t>
    </dgm:pt>
    <dgm:pt modelId="{E63C408B-7CFA-4C48-98E3-1DC798F9F71C}" type="sibTrans" cxnId="{666CF013-3072-4C86-A494-F35507344A36}">
      <dgm:prSet/>
      <dgm:spPr/>
      <dgm:t>
        <a:bodyPr/>
        <a:lstStyle/>
        <a:p>
          <a:endParaRPr lang="ru-RU"/>
        </a:p>
      </dgm:t>
    </dgm:pt>
    <dgm:pt modelId="{0DFC76DB-F981-4598-A70D-11653C9F3081}">
      <dgm:prSet/>
      <dgm:spPr/>
      <dgm:t>
        <a:bodyPr/>
        <a:lstStyle/>
        <a:p>
          <a:pPr rtl="0"/>
          <a:r>
            <a:rPr lang="en-US" b="1" smtClean="0"/>
            <a:t>Передача в </a:t>
          </a:r>
          <a:r>
            <a:rPr lang="ru-RU" b="1" smtClean="0"/>
            <a:t>Е</a:t>
          </a:r>
          <a:r>
            <a:rPr lang="en-US" b="1" smtClean="0"/>
            <a:t>вропу</a:t>
          </a:r>
          <a:endParaRPr lang="ru-RU"/>
        </a:p>
      </dgm:t>
    </dgm:pt>
    <dgm:pt modelId="{78A2425C-C28F-4FB0-ADCA-07C7022E9F1D}" type="parTrans" cxnId="{82693EC1-5037-49BC-BFCD-A2D4D65AEB8E}">
      <dgm:prSet/>
      <dgm:spPr/>
      <dgm:t>
        <a:bodyPr/>
        <a:lstStyle/>
        <a:p>
          <a:endParaRPr lang="ru-RU"/>
        </a:p>
      </dgm:t>
    </dgm:pt>
    <dgm:pt modelId="{96F4A3AD-5701-4217-A1A2-3FF32C3FCE0B}" type="sibTrans" cxnId="{82693EC1-5037-49BC-BFCD-A2D4D65AEB8E}">
      <dgm:prSet/>
      <dgm:spPr/>
      <dgm:t>
        <a:bodyPr/>
        <a:lstStyle/>
        <a:p>
          <a:endParaRPr lang="ru-RU"/>
        </a:p>
      </dgm:t>
    </dgm:pt>
    <dgm:pt modelId="{670BDE33-5119-461E-B355-CC510F536E0E}">
      <dgm:prSet/>
      <dgm:spPr/>
      <dgm:t>
        <a:bodyPr/>
        <a:lstStyle/>
        <a:p>
          <a:pPr rtl="0"/>
          <a:r>
            <a:rPr lang="en-US" b="1" smtClean="0"/>
            <a:t>Научная </a:t>
          </a:r>
          <a:r>
            <a:rPr lang="ru-RU" b="1" smtClean="0"/>
            <a:t>р</a:t>
          </a:r>
          <a:r>
            <a:rPr lang="en-US" b="1" smtClean="0"/>
            <a:t>еволюция</a:t>
          </a:r>
          <a:endParaRPr lang="ru-RU"/>
        </a:p>
      </dgm:t>
    </dgm:pt>
    <dgm:pt modelId="{4984A38E-584E-4F1B-B0F8-12BC7A60E261}" type="parTrans" cxnId="{D8DC7121-F3A9-43E0-A043-11147FACFD1A}">
      <dgm:prSet/>
      <dgm:spPr/>
      <dgm:t>
        <a:bodyPr/>
        <a:lstStyle/>
        <a:p>
          <a:endParaRPr lang="ru-RU"/>
        </a:p>
      </dgm:t>
    </dgm:pt>
    <dgm:pt modelId="{53D5E52F-0B0E-4BDB-BB17-7340669EB36E}" type="sibTrans" cxnId="{D8DC7121-F3A9-43E0-A043-11147FACFD1A}">
      <dgm:prSet/>
      <dgm:spPr/>
      <dgm:t>
        <a:bodyPr/>
        <a:lstStyle/>
        <a:p>
          <a:endParaRPr lang="ru-RU"/>
        </a:p>
      </dgm:t>
    </dgm:pt>
    <dgm:pt modelId="{7A11941C-5B49-4590-9267-44AC707EF1E1}" type="pres">
      <dgm:prSet presAssocID="{99E851D5-7936-495E-ADA7-39DA788E8A9E}" presName="vert0" presStyleCnt="0">
        <dgm:presLayoutVars>
          <dgm:dir/>
          <dgm:animOne val="branch"/>
          <dgm:animLvl val="lvl"/>
        </dgm:presLayoutVars>
      </dgm:prSet>
      <dgm:spPr/>
    </dgm:pt>
    <dgm:pt modelId="{6FACCEC9-B4F6-402E-834C-CC13E4F28A6E}" type="pres">
      <dgm:prSet presAssocID="{28456CDF-021A-409B-A0FC-C9DD89951E9C}" presName="thickLine" presStyleLbl="alignNode1" presStyleIdx="0" presStyleCnt="6"/>
      <dgm:spPr/>
    </dgm:pt>
    <dgm:pt modelId="{FCD4A083-85AB-4302-86CC-5A72A61CC28E}" type="pres">
      <dgm:prSet presAssocID="{28456CDF-021A-409B-A0FC-C9DD89951E9C}" presName="horz1" presStyleCnt="0"/>
      <dgm:spPr/>
    </dgm:pt>
    <dgm:pt modelId="{EFEEC60D-79CD-4495-8689-4287DC64BC86}" type="pres">
      <dgm:prSet presAssocID="{28456CDF-021A-409B-A0FC-C9DD89951E9C}" presName="tx1" presStyleLbl="revTx" presStyleIdx="0" presStyleCnt="6"/>
      <dgm:spPr/>
    </dgm:pt>
    <dgm:pt modelId="{5D8DEBDB-FEA7-48F5-A4CB-3FF480BCE9D4}" type="pres">
      <dgm:prSet presAssocID="{28456CDF-021A-409B-A0FC-C9DD89951E9C}" presName="vert1" presStyleCnt="0"/>
      <dgm:spPr/>
    </dgm:pt>
    <dgm:pt modelId="{E971AF83-AA6B-4911-B19C-7D6026CD6AF0}" type="pres">
      <dgm:prSet presAssocID="{A9038792-0444-42B8-BEC2-79DA09E68E81}" presName="thickLine" presStyleLbl="alignNode1" presStyleIdx="1" presStyleCnt="6"/>
      <dgm:spPr/>
    </dgm:pt>
    <dgm:pt modelId="{577A8B4E-5C26-475F-8042-5420666B1145}" type="pres">
      <dgm:prSet presAssocID="{A9038792-0444-42B8-BEC2-79DA09E68E81}" presName="horz1" presStyleCnt="0"/>
      <dgm:spPr/>
    </dgm:pt>
    <dgm:pt modelId="{86CD27D5-6867-4968-92CD-FBA94366E818}" type="pres">
      <dgm:prSet presAssocID="{A9038792-0444-42B8-BEC2-79DA09E68E81}" presName="tx1" presStyleLbl="revTx" presStyleIdx="1" presStyleCnt="6"/>
      <dgm:spPr/>
    </dgm:pt>
    <dgm:pt modelId="{5C961962-1FC9-4C02-9BD5-8AAB5669CF1B}" type="pres">
      <dgm:prSet presAssocID="{A9038792-0444-42B8-BEC2-79DA09E68E81}" presName="vert1" presStyleCnt="0"/>
      <dgm:spPr/>
    </dgm:pt>
    <dgm:pt modelId="{420C156D-0EB9-489A-917E-D693D0372A87}" type="pres">
      <dgm:prSet presAssocID="{A77E9E72-4B3B-4265-915F-AB90EF474585}" presName="thickLine" presStyleLbl="alignNode1" presStyleIdx="2" presStyleCnt="6"/>
      <dgm:spPr/>
    </dgm:pt>
    <dgm:pt modelId="{ABFEED01-784B-4098-97BB-61B5A6D08FC1}" type="pres">
      <dgm:prSet presAssocID="{A77E9E72-4B3B-4265-915F-AB90EF474585}" presName="horz1" presStyleCnt="0"/>
      <dgm:spPr/>
    </dgm:pt>
    <dgm:pt modelId="{A478376D-C7C9-489A-AC9B-08A55148250F}" type="pres">
      <dgm:prSet presAssocID="{A77E9E72-4B3B-4265-915F-AB90EF474585}" presName="tx1" presStyleLbl="revTx" presStyleIdx="2" presStyleCnt="6"/>
      <dgm:spPr/>
    </dgm:pt>
    <dgm:pt modelId="{CC761C8B-6B01-4489-BF7C-88E4A60AD12C}" type="pres">
      <dgm:prSet presAssocID="{A77E9E72-4B3B-4265-915F-AB90EF474585}" presName="vert1" presStyleCnt="0"/>
      <dgm:spPr/>
    </dgm:pt>
    <dgm:pt modelId="{F1CD25BE-7A49-4172-84EA-2B3420D5587A}" type="pres">
      <dgm:prSet presAssocID="{2C1BD038-C7B6-4C09-9BDC-CD2C5FB0036A}" presName="thickLine" presStyleLbl="alignNode1" presStyleIdx="3" presStyleCnt="6"/>
      <dgm:spPr/>
    </dgm:pt>
    <dgm:pt modelId="{150D416F-4592-42B6-AFAD-A63454B2473E}" type="pres">
      <dgm:prSet presAssocID="{2C1BD038-C7B6-4C09-9BDC-CD2C5FB0036A}" presName="horz1" presStyleCnt="0"/>
      <dgm:spPr/>
    </dgm:pt>
    <dgm:pt modelId="{546A9C27-64CB-435E-BD1A-BDFDE2D2B015}" type="pres">
      <dgm:prSet presAssocID="{2C1BD038-C7B6-4C09-9BDC-CD2C5FB0036A}" presName="tx1" presStyleLbl="revTx" presStyleIdx="3" presStyleCnt="6"/>
      <dgm:spPr/>
    </dgm:pt>
    <dgm:pt modelId="{F019F930-2F12-4223-93B2-64A674450441}" type="pres">
      <dgm:prSet presAssocID="{2C1BD038-C7B6-4C09-9BDC-CD2C5FB0036A}" presName="vert1" presStyleCnt="0"/>
      <dgm:spPr/>
    </dgm:pt>
    <dgm:pt modelId="{B8135BFF-2568-4273-857E-783DFA864AA3}" type="pres">
      <dgm:prSet presAssocID="{0DFC76DB-F981-4598-A70D-11653C9F3081}" presName="thickLine" presStyleLbl="alignNode1" presStyleIdx="4" presStyleCnt="6"/>
      <dgm:spPr/>
    </dgm:pt>
    <dgm:pt modelId="{4DDA5587-A29B-41E1-9C1B-C5FAD79BB79F}" type="pres">
      <dgm:prSet presAssocID="{0DFC76DB-F981-4598-A70D-11653C9F3081}" presName="horz1" presStyleCnt="0"/>
      <dgm:spPr/>
    </dgm:pt>
    <dgm:pt modelId="{813DD226-36A2-48FE-B5F4-7B0DD8F975E0}" type="pres">
      <dgm:prSet presAssocID="{0DFC76DB-F981-4598-A70D-11653C9F3081}" presName="tx1" presStyleLbl="revTx" presStyleIdx="4" presStyleCnt="6"/>
      <dgm:spPr/>
    </dgm:pt>
    <dgm:pt modelId="{9EFA3566-0C3C-4AEE-B547-AEB2EFABBA66}" type="pres">
      <dgm:prSet presAssocID="{0DFC76DB-F981-4598-A70D-11653C9F3081}" presName="vert1" presStyleCnt="0"/>
      <dgm:spPr/>
    </dgm:pt>
    <dgm:pt modelId="{CC873DF9-57C7-47F5-8ED9-1923A93660C4}" type="pres">
      <dgm:prSet presAssocID="{670BDE33-5119-461E-B355-CC510F536E0E}" presName="thickLine" presStyleLbl="alignNode1" presStyleIdx="5" presStyleCnt="6"/>
      <dgm:spPr/>
    </dgm:pt>
    <dgm:pt modelId="{DA3F759A-044D-487F-A1F4-7B5164413E96}" type="pres">
      <dgm:prSet presAssocID="{670BDE33-5119-461E-B355-CC510F536E0E}" presName="horz1" presStyleCnt="0"/>
      <dgm:spPr/>
    </dgm:pt>
    <dgm:pt modelId="{D1CF1188-6329-4E60-AAFF-C37482619805}" type="pres">
      <dgm:prSet presAssocID="{670BDE33-5119-461E-B355-CC510F536E0E}" presName="tx1" presStyleLbl="revTx" presStyleIdx="5" presStyleCnt="6"/>
      <dgm:spPr/>
    </dgm:pt>
    <dgm:pt modelId="{0F5392BE-2C15-42E8-B47B-616706A60D74}" type="pres">
      <dgm:prSet presAssocID="{670BDE33-5119-461E-B355-CC510F536E0E}" presName="vert1" presStyleCnt="0"/>
      <dgm:spPr/>
    </dgm:pt>
  </dgm:ptLst>
  <dgm:cxnLst>
    <dgm:cxn modelId="{0A2A4BDF-B33A-4E8F-8313-B8A196924646}" type="presOf" srcId="{99E851D5-7936-495E-ADA7-39DA788E8A9E}" destId="{7A11941C-5B49-4590-9267-44AC707EF1E1}" srcOrd="0" destOrd="0" presId="urn:microsoft.com/office/officeart/2008/layout/LinedList"/>
    <dgm:cxn modelId="{FB516D79-2BB7-4347-9A0F-8883DFE53F56}" srcId="{99E851D5-7936-495E-ADA7-39DA788E8A9E}" destId="{A9038792-0444-42B8-BEC2-79DA09E68E81}" srcOrd="1" destOrd="0" parTransId="{AB6705FD-E204-4A17-8636-9166F9DBF7DF}" sibTransId="{13939DD7-41D8-48C0-804B-5B0E45333E3B}"/>
    <dgm:cxn modelId="{2AB86426-55FC-4A83-90DA-5A6C717A2DCA}" type="presOf" srcId="{A9038792-0444-42B8-BEC2-79DA09E68E81}" destId="{86CD27D5-6867-4968-92CD-FBA94366E818}" srcOrd="0" destOrd="0" presId="urn:microsoft.com/office/officeart/2008/layout/LinedList"/>
    <dgm:cxn modelId="{82693EC1-5037-49BC-BFCD-A2D4D65AEB8E}" srcId="{99E851D5-7936-495E-ADA7-39DA788E8A9E}" destId="{0DFC76DB-F981-4598-A70D-11653C9F3081}" srcOrd="4" destOrd="0" parTransId="{78A2425C-C28F-4FB0-ADCA-07C7022E9F1D}" sibTransId="{96F4A3AD-5701-4217-A1A2-3FF32C3FCE0B}"/>
    <dgm:cxn modelId="{CC036640-5DCE-4904-81D4-1AE6C31977D3}" type="presOf" srcId="{0DFC76DB-F981-4598-A70D-11653C9F3081}" destId="{813DD226-36A2-48FE-B5F4-7B0DD8F975E0}" srcOrd="0" destOrd="0" presId="urn:microsoft.com/office/officeart/2008/layout/LinedList"/>
    <dgm:cxn modelId="{D4B14488-C967-4824-8B79-CC363FA540DC}" srcId="{99E851D5-7936-495E-ADA7-39DA788E8A9E}" destId="{A77E9E72-4B3B-4265-915F-AB90EF474585}" srcOrd="2" destOrd="0" parTransId="{592CE5AE-A18A-4A25-AD03-8F14D02F0484}" sibTransId="{1C0DB24E-94B3-41E7-953B-4E8B62197553}"/>
    <dgm:cxn modelId="{D8DC7121-F3A9-43E0-A043-11147FACFD1A}" srcId="{99E851D5-7936-495E-ADA7-39DA788E8A9E}" destId="{670BDE33-5119-461E-B355-CC510F536E0E}" srcOrd="5" destOrd="0" parTransId="{4984A38E-584E-4F1B-B0F8-12BC7A60E261}" sibTransId="{53D5E52F-0B0E-4BDB-BB17-7340669EB36E}"/>
    <dgm:cxn modelId="{666CF013-3072-4C86-A494-F35507344A36}" srcId="{99E851D5-7936-495E-ADA7-39DA788E8A9E}" destId="{2C1BD038-C7B6-4C09-9BDC-CD2C5FB0036A}" srcOrd="3" destOrd="0" parTransId="{0BAA083A-9E0F-4068-A075-DEC9757C3897}" sibTransId="{E63C408B-7CFA-4C48-98E3-1DC798F9F71C}"/>
    <dgm:cxn modelId="{69157E76-7B1A-4A17-95D5-428E83B7214F}" type="presOf" srcId="{28456CDF-021A-409B-A0FC-C9DD89951E9C}" destId="{EFEEC60D-79CD-4495-8689-4287DC64BC86}" srcOrd="0" destOrd="0" presId="urn:microsoft.com/office/officeart/2008/layout/LinedList"/>
    <dgm:cxn modelId="{C1577CB7-8816-448A-A78E-A2AEC352E429}" type="presOf" srcId="{A77E9E72-4B3B-4265-915F-AB90EF474585}" destId="{A478376D-C7C9-489A-AC9B-08A55148250F}" srcOrd="0" destOrd="0" presId="urn:microsoft.com/office/officeart/2008/layout/LinedList"/>
    <dgm:cxn modelId="{2F88BD4E-9EF1-4627-BBA3-9B6B8E694384}" srcId="{99E851D5-7936-495E-ADA7-39DA788E8A9E}" destId="{28456CDF-021A-409B-A0FC-C9DD89951E9C}" srcOrd="0" destOrd="0" parTransId="{A6463D63-DC28-452A-A1EC-0AB74B28AFA5}" sibTransId="{82FDD913-9075-4A10-84B2-C6EF3FACC507}"/>
    <dgm:cxn modelId="{C387AE48-BCFD-4C3A-BF6D-C9B4DECCBC0D}" type="presOf" srcId="{2C1BD038-C7B6-4C09-9BDC-CD2C5FB0036A}" destId="{546A9C27-64CB-435E-BD1A-BDFDE2D2B015}" srcOrd="0" destOrd="0" presId="urn:microsoft.com/office/officeart/2008/layout/LinedList"/>
    <dgm:cxn modelId="{78D24723-5163-4986-8F49-39AE1C8EAD0C}" type="presOf" srcId="{670BDE33-5119-461E-B355-CC510F536E0E}" destId="{D1CF1188-6329-4E60-AAFF-C37482619805}" srcOrd="0" destOrd="0" presId="urn:microsoft.com/office/officeart/2008/layout/LinedList"/>
    <dgm:cxn modelId="{0E0AB197-62C3-4956-B1D6-E656DE451995}" type="presParOf" srcId="{7A11941C-5B49-4590-9267-44AC707EF1E1}" destId="{6FACCEC9-B4F6-402E-834C-CC13E4F28A6E}" srcOrd="0" destOrd="0" presId="urn:microsoft.com/office/officeart/2008/layout/LinedList"/>
    <dgm:cxn modelId="{128572E8-6E7D-487D-A735-A129E300F3ED}" type="presParOf" srcId="{7A11941C-5B49-4590-9267-44AC707EF1E1}" destId="{FCD4A083-85AB-4302-86CC-5A72A61CC28E}" srcOrd="1" destOrd="0" presId="urn:microsoft.com/office/officeart/2008/layout/LinedList"/>
    <dgm:cxn modelId="{715E4EA6-4520-4F90-92B6-EF0595CB350C}" type="presParOf" srcId="{FCD4A083-85AB-4302-86CC-5A72A61CC28E}" destId="{EFEEC60D-79CD-4495-8689-4287DC64BC86}" srcOrd="0" destOrd="0" presId="urn:microsoft.com/office/officeart/2008/layout/LinedList"/>
    <dgm:cxn modelId="{35678034-4BBB-4400-9A78-61B15C51F4BC}" type="presParOf" srcId="{FCD4A083-85AB-4302-86CC-5A72A61CC28E}" destId="{5D8DEBDB-FEA7-48F5-A4CB-3FF480BCE9D4}" srcOrd="1" destOrd="0" presId="urn:microsoft.com/office/officeart/2008/layout/LinedList"/>
    <dgm:cxn modelId="{5FDDF629-F684-4A55-B48F-687451E9A87C}" type="presParOf" srcId="{7A11941C-5B49-4590-9267-44AC707EF1E1}" destId="{E971AF83-AA6B-4911-B19C-7D6026CD6AF0}" srcOrd="2" destOrd="0" presId="urn:microsoft.com/office/officeart/2008/layout/LinedList"/>
    <dgm:cxn modelId="{3E7FB69F-E310-4785-BBDB-66075003E405}" type="presParOf" srcId="{7A11941C-5B49-4590-9267-44AC707EF1E1}" destId="{577A8B4E-5C26-475F-8042-5420666B1145}" srcOrd="3" destOrd="0" presId="urn:microsoft.com/office/officeart/2008/layout/LinedList"/>
    <dgm:cxn modelId="{51BFE846-6FC9-428F-88BF-E0CDAC226EC0}" type="presParOf" srcId="{577A8B4E-5C26-475F-8042-5420666B1145}" destId="{86CD27D5-6867-4968-92CD-FBA94366E818}" srcOrd="0" destOrd="0" presId="urn:microsoft.com/office/officeart/2008/layout/LinedList"/>
    <dgm:cxn modelId="{C14D35A0-95FE-4C94-A522-79F4368F4BE0}" type="presParOf" srcId="{577A8B4E-5C26-475F-8042-5420666B1145}" destId="{5C961962-1FC9-4C02-9BD5-8AAB5669CF1B}" srcOrd="1" destOrd="0" presId="urn:microsoft.com/office/officeart/2008/layout/LinedList"/>
    <dgm:cxn modelId="{DB3E4AB4-1891-43D8-BA17-C81F73C5E774}" type="presParOf" srcId="{7A11941C-5B49-4590-9267-44AC707EF1E1}" destId="{420C156D-0EB9-489A-917E-D693D0372A87}" srcOrd="4" destOrd="0" presId="urn:microsoft.com/office/officeart/2008/layout/LinedList"/>
    <dgm:cxn modelId="{28A9295D-2DCA-4A37-B88B-868AA7B0DF3B}" type="presParOf" srcId="{7A11941C-5B49-4590-9267-44AC707EF1E1}" destId="{ABFEED01-784B-4098-97BB-61B5A6D08FC1}" srcOrd="5" destOrd="0" presId="urn:microsoft.com/office/officeart/2008/layout/LinedList"/>
    <dgm:cxn modelId="{1A96FCCC-6801-417F-A28C-556D2A51129C}" type="presParOf" srcId="{ABFEED01-784B-4098-97BB-61B5A6D08FC1}" destId="{A478376D-C7C9-489A-AC9B-08A55148250F}" srcOrd="0" destOrd="0" presId="urn:microsoft.com/office/officeart/2008/layout/LinedList"/>
    <dgm:cxn modelId="{AF5D7113-FE1B-456C-A344-BFB96851A40E}" type="presParOf" srcId="{ABFEED01-784B-4098-97BB-61B5A6D08FC1}" destId="{CC761C8B-6B01-4489-BF7C-88E4A60AD12C}" srcOrd="1" destOrd="0" presId="urn:microsoft.com/office/officeart/2008/layout/LinedList"/>
    <dgm:cxn modelId="{2209594B-E763-4D14-BECA-BE773698C547}" type="presParOf" srcId="{7A11941C-5B49-4590-9267-44AC707EF1E1}" destId="{F1CD25BE-7A49-4172-84EA-2B3420D5587A}" srcOrd="6" destOrd="0" presId="urn:microsoft.com/office/officeart/2008/layout/LinedList"/>
    <dgm:cxn modelId="{85F90964-1004-403A-9C34-746C813DAFF4}" type="presParOf" srcId="{7A11941C-5B49-4590-9267-44AC707EF1E1}" destId="{150D416F-4592-42B6-AFAD-A63454B2473E}" srcOrd="7" destOrd="0" presId="urn:microsoft.com/office/officeart/2008/layout/LinedList"/>
    <dgm:cxn modelId="{BE5D81D1-2145-476F-B3AB-03D2CFDAD9A7}" type="presParOf" srcId="{150D416F-4592-42B6-AFAD-A63454B2473E}" destId="{546A9C27-64CB-435E-BD1A-BDFDE2D2B015}" srcOrd="0" destOrd="0" presId="urn:microsoft.com/office/officeart/2008/layout/LinedList"/>
    <dgm:cxn modelId="{F1642224-A224-4F18-8346-A165CD83E736}" type="presParOf" srcId="{150D416F-4592-42B6-AFAD-A63454B2473E}" destId="{F019F930-2F12-4223-93B2-64A674450441}" srcOrd="1" destOrd="0" presId="urn:microsoft.com/office/officeart/2008/layout/LinedList"/>
    <dgm:cxn modelId="{ACBFDF7D-73AB-45FB-89F9-E78BE6AD0892}" type="presParOf" srcId="{7A11941C-5B49-4590-9267-44AC707EF1E1}" destId="{B8135BFF-2568-4273-857E-783DFA864AA3}" srcOrd="8" destOrd="0" presId="urn:microsoft.com/office/officeart/2008/layout/LinedList"/>
    <dgm:cxn modelId="{59122B27-0019-4E89-AABC-B2D7C0B5F87A}" type="presParOf" srcId="{7A11941C-5B49-4590-9267-44AC707EF1E1}" destId="{4DDA5587-A29B-41E1-9C1B-C5FAD79BB79F}" srcOrd="9" destOrd="0" presId="urn:microsoft.com/office/officeart/2008/layout/LinedList"/>
    <dgm:cxn modelId="{3CC53B54-339B-4BA2-9A3A-122B8B91B802}" type="presParOf" srcId="{4DDA5587-A29B-41E1-9C1B-C5FAD79BB79F}" destId="{813DD226-36A2-48FE-B5F4-7B0DD8F975E0}" srcOrd="0" destOrd="0" presId="urn:microsoft.com/office/officeart/2008/layout/LinedList"/>
    <dgm:cxn modelId="{81EA0012-A0A2-4F26-8520-A80FD4A7AF12}" type="presParOf" srcId="{4DDA5587-A29B-41E1-9C1B-C5FAD79BB79F}" destId="{9EFA3566-0C3C-4AEE-B547-AEB2EFABBA66}" srcOrd="1" destOrd="0" presId="urn:microsoft.com/office/officeart/2008/layout/LinedList"/>
    <dgm:cxn modelId="{06CAC655-8C2B-4A10-A450-FE33460D06BD}" type="presParOf" srcId="{7A11941C-5B49-4590-9267-44AC707EF1E1}" destId="{CC873DF9-57C7-47F5-8ED9-1923A93660C4}" srcOrd="10" destOrd="0" presId="urn:microsoft.com/office/officeart/2008/layout/LinedList"/>
    <dgm:cxn modelId="{FFE225F4-ECEF-4FA6-992E-D887F45EB84C}" type="presParOf" srcId="{7A11941C-5B49-4590-9267-44AC707EF1E1}" destId="{DA3F759A-044D-487F-A1F4-7B5164413E96}" srcOrd="11" destOrd="0" presId="urn:microsoft.com/office/officeart/2008/layout/LinedList"/>
    <dgm:cxn modelId="{79CAE716-D3B9-4744-8FF6-456683BC713F}" type="presParOf" srcId="{DA3F759A-044D-487F-A1F4-7B5164413E96}" destId="{D1CF1188-6329-4E60-AAFF-C37482619805}" srcOrd="0" destOrd="0" presId="urn:microsoft.com/office/officeart/2008/layout/LinedList"/>
    <dgm:cxn modelId="{4BA33FEE-E965-4D5D-9250-11984CB08D1B}" type="presParOf" srcId="{DA3F759A-044D-487F-A1F4-7B5164413E96}" destId="{0F5392BE-2C15-42E8-B47B-616706A60D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CCEC9-B4F6-402E-834C-CC13E4F28A6E}">
      <dsp:nvSpPr>
        <dsp:cNvPr id="0" name=""/>
        <dsp:cNvSpPr/>
      </dsp:nvSpPr>
      <dsp:spPr>
        <a:xfrm>
          <a:off x="0" y="2410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EEC60D-79CD-4495-8689-4287DC64BC86}">
      <dsp:nvSpPr>
        <dsp:cNvPr id="0" name=""/>
        <dsp:cNvSpPr/>
      </dsp:nvSpPr>
      <dsp:spPr>
        <a:xfrm>
          <a:off x="0" y="2410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err="1" smtClean="0"/>
            <a:t>Античное</a:t>
          </a:r>
          <a:r>
            <a:rPr lang="en-US" sz="3700" b="1" kern="1200" dirty="0" smtClean="0"/>
            <a:t> </a:t>
          </a:r>
          <a:r>
            <a:rPr lang="ru-RU" sz="3700" b="1" kern="1200" dirty="0" smtClean="0"/>
            <a:t>н</a:t>
          </a:r>
          <a:r>
            <a:rPr lang="en-US" sz="3700" b="1" kern="1200" dirty="0" err="1" smtClean="0"/>
            <a:t>аследие</a:t>
          </a:r>
          <a:endParaRPr lang="ru-RU" sz="3700" kern="1200" dirty="0"/>
        </a:p>
      </dsp:txBody>
      <dsp:txXfrm>
        <a:off x="0" y="2410"/>
        <a:ext cx="7086740" cy="822057"/>
      </dsp:txXfrm>
    </dsp:sp>
    <dsp:sp modelId="{E971AF83-AA6B-4911-B19C-7D6026CD6AF0}">
      <dsp:nvSpPr>
        <dsp:cNvPr id="0" name=""/>
        <dsp:cNvSpPr/>
      </dsp:nvSpPr>
      <dsp:spPr>
        <a:xfrm>
          <a:off x="0" y="824468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252366"/>
                <a:satOff val="-7484"/>
                <a:lumOff val="16991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-252366"/>
                <a:satOff val="-7484"/>
                <a:lumOff val="1699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-252366"/>
              <a:satOff val="-7484"/>
              <a:lumOff val="16991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CD27D5-6867-4968-92CD-FBA94366E818}">
      <dsp:nvSpPr>
        <dsp:cNvPr id="0" name=""/>
        <dsp:cNvSpPr/>
      </dsp:nvSpPr>
      <dsp:spPr>
        <a:xfrm>
          <a:off x="0" y="824468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err="1" smtClean="0"/>
            <a:t>Сохранение</a:t>
          </a:r>
          <a:r>
            <a:rPr lang="en-US" sz="3700" b="1" kern="1200" dirty="0" smtClean="0"/>
            <a:t> и </a:t>
          </a:r>
          <a:r>
            <a:rPr lang="ru-RU" sz="3700" b="1" kern="1200" dirty="0" smtClean="0"/>
            <a:t>п</a:t>
          </a:r>
          <a:r>
            <a:rPr lang="en-US" sz="3700" b="1" kern="1200" dirty="0" err="1" smtClean="0"/>
            <a:t>еревод</a:t>
          </a:r>
          <a:endParaRPr lang="ru-RU" sz="3700" kern="1200" dirty="0"/>
        </a:p>
      </dsp:txBody>
      <dsp:txXfrm>
        <a:off x="0" y="824468"/>
        <a:ext cx="7086740" cy="822057"/>
      </dsp:txXfrm>
    </dsp:sp>
    <dsp:sp modelId="{420C156D-0EB9-489A-917E-D693D0372A87}">
      <dsp:nvSpPr>
        <dsp:cNvPr id="0" name=""/>
        <dsp:cNvSpPr/>
      </dsp:nvSpPr>
      <dsp:spPr>
        <a:xfrm>
          <a:off x="0" y="1646526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504731"/>
                <a:satOff val="-14967"/>
                <a:lumOff val="33982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-504731"/>
                <a:satOff val="-14967"/>
                <a:lumOff val="3398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-504731"/>
              <a:satOff val="-14967"/>
              <a:lumOff val="33982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78376D-C7C9-489A-AC9B-08A55148250F}">
      <dsp:nvSpPr>
        <dsp:cNvPr id="0" name=""/>
        <dsp:cNvSpPr/>
      </dsp:nvSpPr>
      <dsp:spPr>
        <a:xfrm>
          <a:off x="0" y="1646526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Экспериментальный </a:t>
          </a:r>
          <a:r>
            <a:rPr lang="ru-RU" sz="3700" b="1" kern="1200" smtClean="0"/>
            <a:t>м</a:t>
          </a:r>
          <a:r>
            <a:rPr lang="en-US" sz="3700" b="1" kern="1200" smtClean="0"/>
            <a:t>етод</a:t>
          </a:r>
          <a:endParaRPr lang="ru-RU" sz="3700" kern="1200"/>
        </a:p>
      </dsp:txBody>
      <dsp:txXfrm>
        <a:off x="0" y="1646526"/>
        <a:ext cx="7086740" cy="822057"/>
      </dsp:txXfrm>
    </dsp:sp>
    <dsp:sp modelId="{F1CD25BE-7A49-4172-84EA-2B3420D5587A}">
      <dsp:nvSpPr>
        <dsp:cNvPr id="0" name=""/>
        <dsp:cNvSpPr/>
      </dsp:nvSpPr>
      <dsp:spPr>
        <a:xfrm>
          <a:off x="0" y="2468583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757097"/>
                <a:satOff val="-22451"/>
                <a:lumOff val="50973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-757097"/>
                <a:satOff val="-22451"/>
                <a:lumOff val="50973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-757097"/>
              <a:satOff val="-22451"/>
              <a:lumOff val="5097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6A9C27-64CB-435E-BD1A-BDFDE2D2B015}">
      <dsp:nvSpPr>
        <dsp:cNvPr id="0" name=""/>
        <dsp:cNvSpPr/>
      </dsp:nvSpPr>
      <dsp:spPr>
        <a:xfrm>
          <a:off x="0" y="2468583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Новые </a:t>
          </a:r>
          <a:r>
            <a:rPr lang="ru-RU" sz="3700" b="1" kern="1200" smtClean="0"/>
            <a:t>и</a:t>
          </a:r>
          <a:r>
            <a:rPr lang="en-US" sz="3700" b="1" kern="1200" smtClean="0"/>
            <a:t>нструменты</a:t>
          </a:r>
          <a:endParaRPr lang="ru-RU" sz="3700" kern="1200"/>
        </a:p>
      </dsp:txBody>
      <dsp:txXfrm>
        <a:off x="0" y="2468583"/>
        <a:ext cx="7086740" cy="822057"/>
      </dsp:txXfrm>
    </dsp:sp>
    <dsp:sp modelId="{B8135BFF-2568-4273-857E-783DFA864AA3}">
      <dsp:nvSpPr>
        <dsp:cNvPr id="0" name=""/>
        <dsp:cNvSpPr/>
      </dsp:nvSpPr>
      <dsp:spPr>
        <a:xfrm>
          <a:off x="0" y="3290641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504731"/>
                <a:satOff val="-14967"/>
                <a:lumOff val="33982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-504731"/>
                <a:satOff val="-14967"/>
                <a:lumOff val="3398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-504731"/>
              <a:satOff val="-14967"/>
              <a:lumOff val="33982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3DD226-36A2-48FE-B5F4-7B0DD8F975E0}">
      <dsp:nvSpPr>
        <dsp:cNvPr id="0" name=""/>
        <dsp:cNvSpPr/>
      </dsp:nvSpPr>
      <dsp:spPr>
        <a:xfrm>
          <a:off x="0" y="3290641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Передача в </a:t>
          </a:r>
          <a:r>
            <a:rPr lang="ru-RU" sz="3700" b="1" kern="1200" smtClean="0"/>
            <a:t>Е</a:t>
          </a:r>
          <a:r>
            <a:rPr lang="en-US" sz="3700" b="1" kern="1200" smtClean="0"/>
            <a:t>вропу</a:t>
          </a:r>
          <a:endParaRPr lang="ru-RU" sz="3700" kern="1200"/>
        </a:p>
      </dsp:txBody>
      <dsp:txXfrm>
        <a:off x="0" y="3290641"/>
        <a:ext cx="7086740" cy="822057"/>
      </dsp:txXfrm>
    </dsp:sp>
    <dsp:sp modelId="{CC873DF9-57C7-47F5-8ED9-1923A93660C4}">
      <dsp:nvSpPr>
        <dsp:cNvPr id="0" name=""/>
        <dsp:cNvSpPr/>
      </dsp:nvSpPr>
      <dsp:spPr>
        <a:xfrm>
          <a:off x="0" y="4112699"/>
          <a:ext cx="7086740" cy="0"/>
        </a:xfrm>
        <a:prstGeom prst="line">
          <a:avLst/>
        </a:prstGeom>
        <a:gradFill rotWithShape="0">
          <a:gsLst>
            <a:gs pos="0">
              <a:schemeClr val="accent2">
                <a:shade val="50000"/>
                <a:hueOff val="-252366"/>
                <a:satOff val="-7484"/>
                <a:lumOff val="16991"/>
                <a:alphaOff val="0"/>
                <a:tint val="96000"/>
                <a:lumMod val="104000"/>
              </a:schemeClr>
            </a:gs>
            <a:gs pos="100000">
              <a:schemeClr val="accent2">
                <a:shade val="50000"/>
                <a:hueOff val="-252366"/>
                <a:satOff val="-7484"/>
                <a:lumOff val="1699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50000"/>
              <a:hueOff val="-252366"/>
              <a:satOff val="-7484"/>
              <a:lumOff val="16991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CF1188-6329-4E60-AAFF-C37482619805}">
      <dsp:nvSpPr>
        <dsp:cNvPr id="0" name=""/>
        <dsp:cNvSpPr/>
      </dsp:nvSpPr>
      <dsp:spPr>
        <a:xfrm>
          <a:off x="0" y="4112699"/>
          <a:ext cx="7086740" cy="8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Научная </a:t>
          </a:r>
          <a:r>
            <a:rPr lang="ru-RU" sz="3700" b="1" kern="1200" smtClean="0"/>
            <a:t>р</a:t>
          </a:r>
          <a:r>
            <a:rPr lang="en-US" sz="3700" b="1" kern="1200" smtClean="0"/>
            <a:t>еволюция</a:t>
          </a:r>
          <a:endParaRPr lang="ru-RU" sz="3700" kern="1200"/>
        </a:p>
      </dsp:txBody>
      <dsp:txXfrm>
        <a:off x="0" y="4112699"/>
        <a:ext cx="7086740" cy="822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7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6107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337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4947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729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195496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550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205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917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2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97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2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3689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5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4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01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31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072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6132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5033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4202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586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466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8888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5397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5670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192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169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6781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287160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4916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12307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6668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339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8471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5251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06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010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2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519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624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347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245437" y="7761273"/>
            <a:ext cx="4551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Уроки с Аллой Николаевной   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299" y="7596015"/>
            <a:ext cx="488373" cy="4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45" y="373105"/>
            <a:ext cx="4950372" cy="74255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508" y="-127531"/>
            <a:ext cx="7870984" cy="1717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7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Мусульманский</a:t>
            </a:r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Ренессанс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6508" y="1825691"/>
            <a:ext cx="7870984" cy="795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800" b="1" i="1" dirty="0" err="1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Мост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между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античной мудростью и европейской наукой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7735" y="3400089"/>
            <a:ext cx="7870984" cy="3147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История науки — это история диалога, а не изолированного развития. </a:t>
            </a:r>
            <a:endParaRPr lang="ru-RU" sz="2800" b="1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8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Мусульманский</a:t>
            </a:r>
            <a:r>
              <a:rPr lang="en-US" sz="28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Ренессанс, охватывающий период с VIII по XIII век, сыграл критически важную роль в сохранении, развитии и передаче знаний, став интеллектуальным мостом, который соединил наследие античности с пробуждающейся мыслью средневековой Европы.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71334" y="208776"/>
            <a:ext cx="9543931" cy="54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Новые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ехнологии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орговле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н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авигации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86947" y="901462"/>
            <a:ext cx="13400008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Практические знания, полученные в результате контактов, </a:t>
            </a:r>
            <a:r>
              <a:rPr lang="en-US" sz="20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привели</a:t>
            </a: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000" b="1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00"/>
              </a:lnSpc>
              <a:buNone/>
            </a:pPr>
            <a:r>
              <a:rPr lang="en-US" sz="20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 </a:t>
            </a: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быстрому внедрению передовых арабских технологий в европейскую экономику.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6" y="1978223"/>
            <a:ext cx="2950701" cy="295070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237" y="1978223"/>
            <a:ext cx="2888156" cy="288815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5034" y="1978223"/>
            <a:ext cx="2992624" cy="299262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15196" y="5283768"/>
            <a:ext cx="13400008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Навигация: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</a:t>
            </a:r>
            <a:r>
              <a:rPr lang="en-US" sz="20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своение</a:t>
            </a:r>
            <a:r>
              <a:rPr lang="en-US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более совершенных астролябий и компаса, необходимых для 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дальних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000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морских</a:t>
            </a:r>
            <a:r>
              <a:rPr lang="en-US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путешествий и торговли.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15196" y="5984463"/>
            <a:ext cx="13400008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Финансы: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</a:t>
            </a:r>
            <a:r>
              <a:rPr lang="en-US" sz="20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спользование</a:t>
            </a:r>
            <a:r>
              <a:rPr lang="en-US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сложных финансовых инструментов — векселей и чеков, что упростило международную торговлю и заложило основы банковского дела.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15196" y="6848168"/>
            <a:ext cx="13400008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Материалы: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ш</a:t>
            </a:r>
            <a:r>
              <a:rPr lang="en-US" sz="20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ирокое</a:t>
            </a:r>
            <a:r>
              <a:rPr lang="en-US" sz="20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распространение бумаги, пришедшей в Европу через арабов, удешевило и ускорило процесс записи и распространения знаний, став катализатором эпохи Возрождения.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6" y="357353"/>
            <a:ext cx="6767147" cy="6761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98" y="471516"/>
            <a:ext cx="6767147" cy="67610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7103" y="7498446"/>
            <a:ext cx="2129433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0"/>
              </a:lnSpc>
            </a:pPr>
            <a:r>
              <a:rPr lang="en-US" sz="16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Концентрические</a:t>
            </a:r>
            <a:r>
              <a:rPr lang="en-US" sz="16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16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</a:t>
            </a:r>
            <a:r>
              <a:rPr lang="en-US" sz="16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репости</a:t>
            </a:r>
            <a:endParaRPr lang="en-US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73612" y="7405101"/>
            <a:ext cx="1506022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0"/>
              </a:lnSpc>
            </a:pPr>
            <a:r>
              <a:rPr lang="en-US" sz="16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Осадное</a:t>
            </a:r>
            <a:r>
              <a:rPr lang="en-US" sz="16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16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</a:t>
            </a:r>
            <a:r>
              <a:rPr lang="en-US" sz="16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скусство</a:t>
            </a:r>
            <a:endParaRPr lang="en-US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46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95821" y="275084"/>
            <a:ext cx="8249245" cy="587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Диалог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цивилизаций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97819" y="918955"/>
            <a:ext cx="13032581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История науки — это история диалога, а не изолированного развития. </a:t>
            </a:r>
            <a:endParaRPr lang="ru-RU" sz="2400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4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Мусульманский</a:t>
            </a: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Ренессанс не был просто «хранителем», но и активным «развивающим центром», обеспечившим преемственность знаний.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204477" y="1001381"/>
            <a:ext cx="22860" cy="1024414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5" name="Text 3"/>
          <p:cNvSpPr/>
          <p:nvPr/>
        </p:nvSpPr>
        <p:spPr>
          <a:xfrm>
            <a:off x="2501089" y="2722960"/>
            <a:ext cx="2389465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endParaRPr lang="ru-RU" sz="2400" b="1" dirty="0">
              <a:solidFill>
                <a:srgbClr val="272525"/>
              </a:solidFill>
              <a:latin typeface="Comic Sans MS" panose="030F0702030302020204" pitchFamily="66" charset="0"/>
              <a:ea typeface="Inter Bold" pitchFamily="34" charset="-122"/>
            </a:endParaRPr>
          </a:p>
          <a:p>
            <a:pPr marL="0" indent="0" algn="r">
              <a:lnSpc>
                <a:spcPts val="23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815464" y="3327202"/>
            <a:ext cx="2750106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Text 7"/>
          <p:cNvSpPr/>
          <p:nvPr/>
        </p:nvSpPr>
        <p:spPr>
          <a:xfrm>
            <a:off x="2330529" y="5486295"/>
            <a:ext cx="234981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 8"/>
          <p:cNvSpPr/>
          <p:nvPr/>
        </p:nvSpPr>
        <p:spPr>
          <a:xfrm>
            <a:off x="2297668" y="6079211"/>
            <a:ext cx="241554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 9"/>
          <p:cNvSpPr/>
          <p:nvPr/>
        </p:nvSpPr>
        <p:spPr>
          <a:xfrm>
            <a:off x="815533" y="7231443"/>
            <a:ext cx="13314521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Вклад исламских ученых создал мощный фундамент и инструментарий, без которого европейское Возрождение и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последующая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н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аучная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революция были бы немыслимы.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13307188"/>
              </p:ext>
            </p:extLst>
          </p:nvPr>
        </p:nvGraphicFramePr>
        <p:xfrm>
          <a:off x="4870962" y="2089679"/>
          <a:ext cx="7086740" cy="493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533" y="2648847"/>
            <a:ext cx="3696233" cy="3696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544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7229" y="2994422"/>
            <a:ext cx="1325594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Спасение наследия: </a:t>
            </a:r>
            <a:r>
              <a:rPr lang="ru-RU" sz="385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</a:t>
            </a:r>
            <a:r>
              <a:rPr lang="en-US" sz="385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ктивное</a:t>
            </a:r>
            <a:r>
              <a:rPr lang="en-US" sz="385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85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сохранение и переводческое движение</a:t>
            </a:r>
            <a:endParaRPr lang="en-US" sz="385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87229" y="4515922"/>
            <a:ext cx="4287679" cy="3176945"/>
          </a:xfrm>
          <a:prstGeom prst="roundRect">
            <a:avLst>
              <a:gd name="adj" fmla="val 3454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4369" y="4515922"/>
            <a:ext cx="91440" cy="3176945"/>
          </a:xfrm>
          <a:prstGeom prst="roundRect">
            <a:avLst>
              <a:gd name="adj" fmla="val 90195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975003" y="4735116"/>
            <a:ext cx="3780711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Дом Мудрости в Багдаде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75003" y="5589151"/>
            <a:ext cx="3780711" cy="1570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Под руководством халифов Аббасидов (IX–XIII вв.) был организован беспрецедентный проект по сбору и переводу античных текстов на арабский язык.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71242" y="4515922"/>
            <a:ext cx="4287798" cy="3176945"/>
          </a:xfrm>
          <a:prstGeom prst="roundRect">
            <a:avLst>
              <a:gd name="adj" fmla="val 3454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48382" y="4515922"/>
            <a:ext cx="91440" cy="3176945"/>
          </a:xfrm>
          <a:prstGeom prst="roundRect">
            <a:avLst>
              <a:gd name="adj" fmla="val 90195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5459016" y="4735116"/>
            <a:ext cx="3780830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Фундаментальные авторы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59016" y="5589151"/>
            <a:ext cx="3780830" cy="1884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Труды Аристотеля, Платона, Гиппократа, Архимеда, Галена и Птолемея были переведены, прокомментированы и, что критически важно, спасены от забвения.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9655373" y="4515922"/>
            <a:ext cx="4287679" cy="3176945"/>
          </a:xfrm>
          <a:prstGeom prst="roundRect">
            <a:avLst>
              <a:gd name="adj" fmla="val 3454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32513" y="4515922"/>
            <a:ext cx="91440" cy="3176945"/>
          </a:xfrm>
          <a:prstGeom prst="roundRect">
            <a:avLst>
              <a:gd name="adj" fmla="val 90195"/>
            </a:avLst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9943148" y="4735116"/>
            <a:ext cx="3780711" cy="736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Историческая необходимость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943148" y="5589151"/>
            <a:ext cx="3780711" cy="1570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После распада Римской империи значительная часть этих знаний была утрачена на Западе. Исламский мир выступил в роли «хранителя» античной мудрости.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0535" y="364689"/>
            <a:ext cx="108307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Систематизация, </a:t>
            </a: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ритика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 </a:t>
            </a: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азвитие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61956" y="15072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Ученые Мусульманского Ренессанса не ограничивались переводом; они глубоко осмысливали, исправляли ошибки и значительно расширяли античные знания.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73345" y="2920453"/>
            <a:ext cx="319468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Алгебра</a:t>
            </a:r>
            <a:r>
              <a:rPr lang="en-US" sz="32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endParaRPr lang="ru-RU" sz="3200" b="1" dirty="0" smtClean="0">
              <a:ln/>
              <a:solidFill>
                <a:srgbClr val="C00000"/>
              </a:solidFill>
              <a:latin typeface="Comic Sans MS" panose="030F0702030302020204" pitchFamily="66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smtClean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(</a:t>
            </a:r>
            <a:r>
              <a:rPr lang="en-US" sz="32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Аль-Хорезми)</a:t>
            </a:r>
            <a:endParaRPr lang="en-US" sz="32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4728" y="4006460"/>
            <a:ext cx="3511917" cy="378170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Разработал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алгебру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как самостоятельную научную дисциплину, систематизировал индийские математические знания и ввел позиционную систему счисления.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547609" y="2905795"/>
            <a:ext cx="47209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Медицина</a:t>
            </a:r>
            <a:r>
              <a:rPr lang="en-US" sz="32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endParaRPr lang="ru-RU" sz="3200" b="1" dirty="0" smtClean="0">
              <a:ln/>
              <a:solidFill>
                <a:srgbClr val="C00000"/>
              </a:solidFill>
              <a:latin typeface="Comic Sans MS" panose="030F0702030302020204" pitchFamily="66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smtClean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(</a:t>
            </a:r>
            <a:r>
              <a:rPr lang="en-US" sz="32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Ибн Сина)</a:t>
            </a:r>
            <a:endParaRPr lang="en-US" sz="32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727210" y="4036479"/>
            <a:ext cx="4477407" cy="37516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Создал «Канон врачебной науки» — всеобъемлющую энциклопедию, объединившую наследие Галена и Гиппократа с собственными открытиями, ставшую настольной книгой в Европе на 600 лет.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662947" y="2842403"/>
            <a:ext cx="319468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Философия (Ибн Рушд)</a:t>
            </a:r>
            <a:endParaRPr lang="en-US" sz="32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0056816" y="4097522"/>
            <a:ext cx="4109314" cy="369064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Его глубокие комментарии к Аристотелю («Комментатор») вновь открыли Западу истинное учение греческого философа, оказав огромное влияние на европейскую схоластику.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5592" y="151928"/>
            <a:ext cx="10826829" cy="598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Практический и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э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кспериментальный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етод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6089" y="1145028"/>
            <a:ext cx="13290471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Исламские ученые одними из первых систематически перешли от умозрительных теорий к эмпирическому наблюдению и эксперименту, заложив основы европейского научного метода.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86844" y="2358985"/>
            <a:ext cx="3152061" cy="7179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Оптика и эксперимент</a:t>
            </a:r>
            <a:endParaRPr lang="en-US" sz="28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1398" y="3217910"/>
            <a:ext cx="3152061" cy="214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Аль-Хайсам (Альхазен) в своем труде «Книга оптики» (XI в.) первым применил экспериментальный метод для проверки теорий, опровергая античные представления о зрении.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788677" y="2260996"/>
            <a:ext cx="3152180" cy="7179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Хирургия и фармакология</a:t>
            </a:r>
            <a:endParaRPr lang="en-US" sz="28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652916" y="3206068"/>
            <a:ext cx="3152180" cy="2143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Значительное развитие получили хирургические техники, появились новые лекарства и системы классификации болезней, основанные на практическом опыте.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626761" y="5986105"/>
            <a:ext cx="364378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Астрономия</a:t>
            </a:r>
            <a:r>
              <a:rPr lang="en-US" sz="2800" b="1" dirty="0">
                <a:ln/>
                <a:solidFill>
                  <a:schemeClr val="accent4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8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 навигация</a:t>
            </a:r>
            <a:endParaRPr lang="en-US" sz="28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291947" y="6536412"/>
            <a:ext cx="7165419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Точные наблюдения и создание совершенных инструментов (как астролябия) были вызваны практической потребностью в определении времени молитв и навигации.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81" y="3065459"/>
            <a:ext cx="5035987" cy="5035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93599" y="177243"/>
            <a:ext cx="121972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Инструментарий</a:t>
            </a:r>
            <a:r>
              <a:rPr lang="en-US" sz="54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для будущей революции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368445" y="151623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Через арабский мир в Европу пришли ключевые научные концепции и инструменты, без которых современная наука была бы невозможна.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33438" y="3175783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339887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sp>
        <p:nvSpPr>
          <p:cNvPr id="7" name="Text 4"/>
          <p:cNvSpPr/>
          <p:nvPr/>
        </p:nvSpPr>
        <p:spPr>
          <a:xfrm>
            <a:off x="1028224" y="43061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Арабские цифры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8224" y="4796552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Позиционная система счисления с нулём заменила громоздкие римские цифры, сделав сложнейшие математические расчеты доступными и быстрыми.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16962" y="3164443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51396" y="339887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sp>
        <p:nvSpPr>
          <p:cNvPr id="12" name="Text 8"/>
          <p:cNvSpPr/>
          <p:nvPr/>
        </p:nvSpPr>
        <p:spPr>
          <a:xfrm>
            <a:off x="5451396" y="4306133"/>
            <a:ext cx="30585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Понятие «Алгоритм»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51396" y="4796552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Слово произошло от латинизированного имени Аль-Хорезми (Algorithm), обозначая пошаговую процедуру для решения математических задач.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40133" y="3164443"/>
            <a:ext cx="4196358" cy="4043958"/>
          </a:xfrm>
          <a:prstGeom prst="roundRect">
            <a:avLst>
              <a:gd name="adj" fmla="val 235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4568" y="339887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sp>
        <p:nvSpPr>
          <p:cNvPr id="17" name="Text 12"/>
          <p:cNvSpPr/>
          <p:nvPr/>
        </p:nvSpPr>
        <p:spPr>
          <a:xfrm>
            <a:off x="9874568" y="43061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Алхимия и Химия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874568" y="4796552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Разработка дистилляционных аппаратов, перегонки, и выделение новых веществ (спирт, серная кислота) создали основу для современной химии.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" y="0"/>
            <a:ext cx="14631668" cy="21947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186152" y="2509827"/>
            <a:ext cx="8407321" cy="5309869"/>
            <a:chOff x="3149279" y="2247070"/>
            <a:chExt cx="7369394" cy="4518228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9279" y="2247070"/>
              <a:ext cx="7369394" cy="4518228"/>
            </a:xfrm>
            <a:prstGeom prst="rect">
              <a:avLst/>
            </a:prstGeom>
          </p:spPr>
        </p:pic>
        <p:sp>
          <p:nvSpPr>
            <p:cNvPr id="6" name="Text 2"/>
            <p:cNvSpPr/>
            <p:nvPr/>
          </p:nvSpPr>
          <p:spPr>
            <a:xfrm>
              <a:off x="6567997" y="3988368"/>
              <a:ext cx="3113243" cy="3891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Арабские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 </a:t>
              </a:r>
              <a:endPara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цифры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7" name="Text 3"/>
            <p:cNvSpPr/>
            <p:nvPr/>
          </p:nvSpPr>
          <p:spPr>
            <a:xfrm>
              <a:off x="3795533" y="4160191"/>
              <a:ext cx="3113243" cy="3891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Алгебра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8" name="Text 4"/>
            <p:cNvSpPr/>
            <p:nvPr/>
          </p:nvSpPr>
          <p:spPr>
            <a:xfrm>
              <a:off x="5169543" y="4727942"/>
              <a:ext cx="3113243" cy="3891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Алгоритмы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9" name="Text 5"/>
            <p:cNvSpPr/>
            <p:nvPr/>
          </p:nvSpPr>
          <p:spPr>
            <a:xfrm>
              <a:off x="3697713" y="5402083"/>
              <a:ext cx="2080684" cy="77831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Упрощённые вычисления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10" name="Text 6"/>
            <p:cNvSpPr/>
            <p:nvPr/>
          </p:nvSpPr>
          <p:spPr>
            <a:xfrm>
              <a:off x="7873643" y="5378372"/>
              <a:ext cx="2080684" cy="77831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Числовые алгоритмы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11" name="Text 8"/>
            <p:cNvSpPr/>
            <p:nvPr/>
          </p:nvSpPr>
          <p:spPr>
            <a:xfrm>
              <a:off x="5828512" y="2619644"/>
              <a:ext cx="1795306" cy="149918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ctr" defTabSz="914400" eaLnBrk="1" fontAlgn="auto" latinLnBrk="0" hangingPunct="1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Inter Bold" pitchFamily="34" charset="-122"/>
                  <a:cs typeface="Inter Bold" pitchFamily="34" charset="-120"/>
                </a:rPr>
                <a:t>Основа современной математики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242" y="453869"/>
            <a:ext cx="13092946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Передача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знаний в Европу: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нтеллектуальные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каналы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49166" y="1166916"/>
            <a:ext cx="13184743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Передача мусульманских научных достижений в Европу происходила через несколько активных культурных центров, где осуществлялась целенаправленная программа по переводу.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2861310"/>
            <a:ext cx="22860" cy="4214336"/>
          </a:xfrm>
          <a:prstGeom prst="roundRect">
            <a:avLst>
              <a:gd name="adj" fmla="val 332060"/>
            </a:avLst>
          </a:prstGeom>
          <a:solidFill>
            <a:srgbClr val="C0C1D7"/>
          </a:solidFill>
          <a:ln/>
        </p:spPr>
      </p:sp>
      <p:sp>
        <p:nvSpPr>
          <p:cNvPr id="5" name="Shape 3"/>
          <p:cNvSpPr/>
          <p:nvPr/>
        </p:nvSpPr>
        <p:spPr>
          <a:xfrm>
            <a:off x="6592669" y="3053120"/>
            <a:ext cx="542092" cy="22860"/>
          </a:xfrm>
          <a:prstGeom prst="roundRect">
            <a:avLst>
              <a:gd name="adj" fmla="val 332060"/>
            </a:avLst>
          </a:prstGeom>
          <a:solidFill>
            <a:srgbClr val="C0C1D7"/>
          </a:solidFill>
          <a:ln/>
        </p:spPr>
      </p:sp>
      <p:sp>
        <p:nvSpPr>
          <p:cNvPr id="6" name="Shape 4"/>
          <p:cNvSpPr/>
          <p:nvPr/>
        </p:nvSpPr>
        <p:spPr>
          <a:xfrm>
            <a:off x="7111901" y="2861310"/>
            <a:ext cx="406598" cy="406598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79647" y="2895124"/>
            <a:ext cx="270986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136106" y="2895124"/>
            <a:ext cx="3275528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Испания (Аль-Андалус)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2828" y="3342322"/>
            <a:ext cx="5688806" cy="2090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После Реконкисты такие города, как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Толедо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, стали главными переводческими центрами. Учёные, как Герард Кремонский, переводили с арабского на латынь труды Ибн Сины (медицина), Аверроэса (философия) и Аль-Хорезми (математика), создавая интеллектуальный конвейер.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95639" y="4137303"/>
            <a:ext cx="542092" cy="22860"/>
          </a:xfrm>
          <a:prstGeom prst="roundRect">
            <a:avLst>
              <a:gd name="adj" fmla="val 332060"/>
            </a:avLst>
          </a:prstGeom>
          <a:solidFill>
            <a:srgbClr val="C0C1D7"/>
          </a:solidFill>
          <a:ln/>
        </p:spPr>
      </p:sp>
      <p:sp>
        <p:nvSpPr>
          <p:cNvPr id="11" name="Shape 9"/>
          <p:cNvSpPr/>
          <p:nvPr/>
        </p:nvSpPr>
        <p:spPr>
          <a:xfrm>
            <a:off x="7111901" y="3945493"/>
            <a:ext cx="406598" cy="406598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68055" y="3979307"/>
            <a:ext cx="282578" cy="329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766685" y="3895605"/>
            <a:ext cx="5154097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Сицилия —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ультурный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ерекрёсток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218765" y="4426506"/>
            <a:ext cx="5688806" cy="1445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Под властью норманнского короля Рожера II Палермо стал уникальным мостом культур. Арабские, византийские и еврейские учёные работали вместе. Знаменитый географ Аль-Идриси создал для короля "Книгу Рожера" — самую точную карту мира того времени.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616134" y="5804203"/>
            <a:ext cx="542092" cy="22860"/>
          </a:xfrm>
          <a:prstGeom prst="roundRect">
            <a:avLst>
              <a:gd name="adj" fmla="val 332060"/>
            </a:avLst>
          </a:prstGeom>
          <a:solidFill>
            <a:srgbClr val="C0C1D7"/>
          </a:solidFill>
          <a:ln/>
        </p:spPr>
      </p:sp>
      <p:sp>
        <p:nvSpPr>
          <p:cNvPr id="16" name="Shape 14"/>
          <p:cNvSpPr/>
          <p:nvPr/>
        </p:nvSpPr>
        <p:spPr>
          <a:xfrm>
            <a:off x="7150902" y="5597414"/>
            <a:ext cx="406598" cy="406598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91137" y="5800713"/>
            <a:ext cx="270986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2906737" y="5521762"/>
            <a:ext cx="2710934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Крестовые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п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оходы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22828" y="5949092"/>
            <a:ext cx="5688806" cy="1445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Крестовые походы стали не просто военным конфликтом, но и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"шоковой терапией"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. Европейцы столкнулись лицом к лицу с превосходящей технологически цивилизацией, что создало мощный стимул для обучения и заимствования практических знаний.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3863" y="443866"/>
            <a:ext cx="8955286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Испания и Сицилия: 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</a:t>
            </a:r>
            <a:r>
              <a:rPr lang="en-US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нтеллектуальные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</a:t>
            </a:r>
            <a:r>
              <a:rPr lang="en-US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онвейеры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" y="1161098"/>
            <a:ext cx="6670477" cy="66704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8155" y="7985165"/>
            <a:ext cx="2475428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Испания (Аль-Андалус)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8155" y="8377833"/>
            <a:ext cx="6670477" cy="655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После Реконкисты Толедо стал главным переводческим центром. Ученые, такие как Герард Кремонский, целенаправленно переводили тысячи арабских трудов на латынь, включая «Канон» Ибн Сины и труды Аль-Хорезми.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88" y="1161098"/>
            <a:ext cx="6670477" cy="66704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9388" y="7985165"/>
            <a:ext cx="3799761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Сицилия (</a:t>
            </a:r>
            <a:r>
              <a:rPr lang="en-US" sz="1600" b="1" dirty="0" err="1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Культурный</a:t>
            </a: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</a:t>
            </a:r>
            <a:r>
              <a:rPr lang="en-US" sz="16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ерекресток</a:t>
            </a: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489388" y="8377833"/>
            <a:ext cx="6670477" cy="655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норманнских королях (Рожер II) Палермо служил мостом между культурами. Здесь арабские, византийские и европейские ученые работали вместе. Аль-Идриси создал для короля самую точную карту мира того времени — «Книгу Рожера».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1941" y="209711"/>
            <a:ext cx="13102114" cy="1364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«</a:t>
            </a:r>
            <a:r>
              <a:rPr lang="en-US" sz="3200" b="1" dirty="0" err="1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Шоковая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ерапия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»: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рактические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у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роки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рестовых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оходов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15302" y="1227493"/>
            <a:ext cx="13102114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Крестовые походы стали грандиозной "стажировкой", где европейцы лицом к лицу столкнулись с превосходящей цивилизацией и осознали отставание в практических науках.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52045" y="3190214"/>
            <a:ext cx="4221837" cy="4878790"/>
          </a:xfrm>
          <a:prstGeom prst="roundRect">
            <a:avLst>
              <a:gd name="adj" fmla="val 252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15302" y="2173363"/>
            <a:ext cx="4160877" cy="969923"/>
          </a:xfrm>
          <a:prstGeom prst="roundRect">
            <a:avLst>
              <a:gd name="adj" fmla="val 25259"/>
            </a:avLst>
          </a:prstGeom>
          <a:solidFill>
            <a:srgbClr val="DADBF1"/>
          </a:solidFill>
          <a:ln/>
        </p:spPr>
      </p:sp>
      <p:sp>
        <p:nvSpPr>
          <p:cNvPr id="6" name="Text 4"/>
          <p:cNvSpPr/>
          <p:nvPr/>
        </p:nvSpPr>
        <p:spPr>
          <a:xfrm>
            <a:off x="1251406" y="2543584"/>
            <a:ext cx="2841308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Медицина и </a:t>
            </a:r>
            <a:r>
              <a:rPr lang="ru-RU" sz="28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г</a:t>
            </a:r>
            <a:r>
              <a:rPr lang="en-US" sz="28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игиена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7695" y="3281564"/>
            <a:ext cx="3724394" cy="2445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6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Европейцы увидели развитые бимаристаны (госпитальные системы) с отдельными палатами, аптеками, и переняли эффективные методы лечения ран, а также важность </a:t>
            </a:r>
            <a:r>
              <a:rPr lang="en-US" sz="26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личной</a:t>
            </a:r>
            <a:r>
              <a:rPr lang="en-US" sz="26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6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гигиены</a:t>
            </a:r>
            <a:r>
              <a:rPr lang="ru-RU" sz="26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6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(общественные бани)</a:t>
            </a:r>
            <a:endParaRPr lang="en-US" sz="2600" b="1" dirty="0">
              <a:latin typeface="Comic Sans MS" panose="030F0702030302020204" pitchFamily="66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985980" y="3245287"/>
            <a:ext cx="4221837" cy="4823718"/>
          </a:xfrm>
          <a:prstGeom prst="roundRect">
            <a:avLst>
              <a:gd name="adj" fmla="val 2315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970680" y="2338863"/>
            <a:ext cx="4160877" cy="851351"/>
          </a:xfrm>
          <a:prstGeom prst="roundRect">
            <a:avLst>
              <a:gd name="adj" fmla="val 25259"/>
            </a:avLst>
          </a:prstGeom>
          <a:solidFill>
            <a:srgbClr val="DADBF1"/>
          </a:solidFill>
          <a:ln/>
        </p:spPr>
      </p:sp>
      <p:sp>
        <p:nvSpPr>
          <p:cNvPr id="10" name="Text 8"/>
          <p:cNvSpPr/>
          <p:nvPr/>
        </p:nvSpPr>
        <p:spPr>
          <a:xfrm>
            <a:off x="5539738" y="2554581"/>
            <a:ext cx="3022759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Военная</a:t>
            </a: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8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</a:t>
            </a:r>
            <a:r>
              <a:rPr lang="en-US" sz="28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рхитектура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077046" y="3804642"/>
            <a:ext cx="3724394" cy="2095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Переняты принципы строительства мощных концентрических крепостей (например, Крак-де-Шевалье), что кардинально изменило европейскую </a:t>
            </a:r>
            <a:r>
              <a:rPr lang="en-US" sz="24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фортификацию</a:t>
            </a:r>
            <a:r>
              <a:rPr lang="en-US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.</a:t>
            </a:r>
            <a:endParaRPr lang="ru-RU" sz="2400" b="1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Научились применять осадное оружие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426059" y="3245286"/>
            <a:ext cx="4221837" cy="4823717"/>
          </a:xfrm>
          <a:prstGeom prst="roundRect">
            <a:avLst>
              <a:gd name="adj" fmla="val 2172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340925" y="2338864"/>
            <a:ext cx="4160877" cy="804422"/>
          </a:xfrm>
          <a:prstGeom prst="roundRect">
            <a:avLst>
              <a:gd name="adj" fmla="val 25259"/>
            </a:avLst>
          </a:prstGeom>
          <a:solidFill>
            <a:srgbClr val="DADBF1"/>
          </a:solidFill>
          <a:ln/>
        </p:spPr>
      </p:sp>
      <p:sp>
        <p:nvSpPr>
          <p:cNvPr id="14" name="Text 12"/>
          <p:cNvSpPr/>
          <p:nvPr/>
        </p:nvSpPr>
        <p:spPr>
          <a:xfrm>
            <a:off x="9710618" y="2543584"/>
            <a:ext cx="3688556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200" b="1" dirty="0" err="1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Сельское</a:t>
            </a: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х</a:t>
            </a:r>
            <a:r>
              <a:rPr lang="en-US" sz="32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озяйство</a:t>
            </a:r>
            <a:endParaRPr lang="ru-RU" sz="3200" b="1" dirty="0" smtClean="0">
              <a:solidFill>
                <a:srgbClr val="272525"/>
              </a:solidFill>
              <a:latin typeface="Comic Sans MS" panose="030F0702030302020204" pitchFamily="66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2650"/>
              </a:lnSpc>
              <a:buNone/>
            </a:pPr>
            <a:r>
              <a:rPr lang="en-US" sz="32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 </a:t>
            </a:r>
            <a:r>
              <a:rPr lang="ru-RU" sz="32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б</a:t>
            </a:r>
            <a:r>
              <a:rPr lang="en-US" sz="32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ыт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74780" y="3812858"/>
            <a:ext cx="3724394" cy="2095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 Европу завезены новые культуры (абрикосы, баклажаны, сахарный тростник), технологии ирригации, а также предметы роскоши: бумага, мыло, </a:t>
            </a:r>
            <a:r>
              <a:rPr lang="ru-RU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духи, </a:t>
            </a:r>
            <a:r>
              <a:rPr lang="en-US" sz="24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зеркала</a:t>
            </a:r>
            <a:r>
              <a:rPr lang="ru-RU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, пуговицы, вилки,</a:t>
            </a:r>
            <a:r>
              <a:rPr lang="en-US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ковры</a:t>
            </a: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1036</Words>
  <Application>Microsoft Office PowerPoint</Application>
  <PresentationFormat>Произвольный</PresentationFormat>
  <Paragraphs>100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Comic Sans MS</vt:lpstr>
      <vt:lpstr>Inter</vt:lpstr>
      <vt:lpstr>Inter Bold</vt:lpstr>
      <vt:lpstr>Wingdings 3</vt:lpstr>
      <vt:lpstr>Легкий дым</vt:lpstr>
      <vt:lpstr>1_Легкий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7</cp:revision>
  <dcterms:created xsi:type="dcterms:W3CDTF">2025-10-26T06:26:01Z</dcterms:created>
  <dcterms:modified xsi:type="dcterms:W3CDTF">2025-10-26T09:09:07Z</dcterms:modified>
</cp:coreProperties>
</file>