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3" r:id="rId3"/>
    <p:sldId id="257" r:id="rId4"/>
    <p:sldId id="320" r:id="rId5"/>
    <p:sldId id="321" r:id="rId6"/>
    <p:sldId id="294" r:id="rId7"/>
    <p:sldId id="295" r:id="rId8"/>
    <p:sldId id="299" r:id="rId9"/>
    <p:sldId id="296" r:id="rId10"/>
    <p:sldId id="297" r:id="rId11"/>
    <p:sldId id="301" r:id="rId12"/>
    <p:sldId id="302" r:id="rId13"/>
    <p:sldId id="303" r:id="rId14"/>
    <p:sldId id="304" r:id="rId15"/>
    <p:sldId id="305" r:id="rId16"/>
    <p:sldId id="308" r:id="rId17"/>
    <p:sldId id="309" r:id="rId18"/>
    <p:sldId id="311" r:id="rId19"/>
    <p:sldId id="310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11" y="-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EFB64-CAE2-463F-BC19-4BDAB109007C}" type="doc">
      <dgm:prSet loTypeId="urn:microsoft.com/office/officeart/2005/8/layout/cycle6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5905495-B5DB-47B5-B6E0-C6C907F795BE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Германия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5336F78A-7688-489B-9165-92CB863CF6F5}" type="parTrans" cxnId="{5F22C341-C78B-4F8E-A139-66AA79387106}">
      <dgm:prSet/>
      <dgm:spPr/>
      <dgm:t>
        <a:bodyPr/>
        <a:lstStyle/>
        <a:p>
          <a:endParaRPr lang="ru-RU"/>
        </a:p>
      </dgm:t>
    </dgm:pt>
    <dgm:pt modelId="{46542320-B012-452C-886F-301C8DF98B69}" type="sibTrans" cxnId="{5F22C341-C78B-4F8E-A139-66AA79387106}">
      <dgm:prSet/>
      <dgm:spPr>
        <a:ln w="28575">
          <a:noFill/>
        </a:ln>
      </dgm:spPr>
      <dgm:t>
        <a:bodyPr/>
        <a:lstStyle/>
        <a:p>
          <a:endParaRPr lang="ru-RU"/>
        </a:p>
      </dgm:t>
    </dgm:pt>
    <dgm:pt modelId="{042A779E-D4BB-47E2-8A77-406DEFF2A344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Япония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EDD0F27B-7B59-4C55-91C8-D65C06774E14}" type="parTrans" cxnId="{CD951979-F7A6-4218-A122-BE1EC688EEBC}">
      <dgm:prSet/>
      <dgm:spPr/>
      <dgm:t>
        <a:bodyPr/>
        <a:lstStyle/>
        <a:p>
          <a:endParaRPr lang="ru-RU"/>
        </a:p>
      </dgm:t>
    </dgm:pt>
    <dgm:pt modelId="{50C27F5D-8AFA-4E1B-BAD7-704850AB8C9A}" type="sibTrans" cxnId="{CD951979-F7A6-4218-A122-BE1EC688EEBC}">
      <dgm:prSet/>
      <dgm:spPr>
        <a:ln w="28575">
          <a:noFill/>
        </a:ln>
      </dgm:spPr>
      <dgm:t>
        <a:bodyPr/>
        <a:lstStyle/>
        <a:p>
          <a:endParaRPr lang="ru-RU"/>
        </a:p>
      </dgm:t>
    </dgm:pt>
    <dgm:pt modelId="{2E57948B-10BD-4574-AE97-768D1CC1B88C}">
      <dgm:prSet phldrT="[Текст]" custT="1"/>
      <dgm:spPr/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Италия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gm:t>
    </dgm:pt>
    <dgm:pt modelId="{D7D8BF75-32BF-4423-A771-FE39F3C4A164}" type="parTrans" cxnId="{54A36C20-3415-416D-AE81-248E70950997}">
      <dgm:prSet/>
      <dgm:spPr/>
      <dgm:t>
        <a:bodyPr/>
        <a:lstStyle/>
        <a:p>
          <a:endParaRPr lang="ru-RU"/>
        </a:p>
      </dgm:t>
    </dgm:pt>
    <dgm:pt modelId="{84DF1B97-6FA2-4755-BEB3-DCF0CC2ECA43}" type="sibTrans" cxnId="{54A36C20-3415-416D-AE81-248E70950997}">
      <dgm:prSet/>
      <dgm:spPr>
        <a:ln w="28575">
          <a:noFill/>
        </a:ln>
      </dgm:spPr>
      <dgm:t>
        <a:bodyPr/>
        <a:lstStyle/>
        <a:p>
          <a:endParaRPr lang="ru-RU"/>
        </a:p>
      </dgm:t>
    </dgm:pt>
    <dgm:pt modelId="{CF946438-CCDA-46FD-9A7C-72C05003F513}" type="pres">
      <dgm:prSet presAssocID="{E74EFB64-CAE2-463F-BC19-4BDAB109007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026EDB-9EEB-436C-A0EB-B1409CEA3014}" type="pres">
      <dgm:prSet presAssocID="{65905495-B5DB-47B5-B6E0-C6C907F795BE}" presName="node" presStyleLbl="node1" presStyleIdx="0" presStyleCnt="3" custRadScaleRad="108747" custRadScaleInc="58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2F483-F3FD-4EAB-AC23-05864C360226}" type="pres">
      <dgm:prSet presAssocID="{65905495-B5DB-47B5-B6E0-C6C907F795BE}" presName="spNode" presStyleCnt="0"/>
      <dgm:spPr/>
    </dgm:pt>
    <dgm:pt modelId="{A93FCB8D-5B64-43B4-B451-C2153B4AE3AE}" type="pres">
      <dgm:prSet presAssocID="{46542320-B012-452C-886F-301C8DF98B69}" presName="sibTrans" presStyleLbl="sibTrans1D1" presStyleIdx="0" presStyleCnt="3"/>
      <dgm:spPr/>
      <dgm:t>
        <a:bodyPr/>
        <a:lstStyle/>
        <a:p>
          <a:endParaRPr lang="ru-RU"/>
        </a:p>
      </dgm:t>
    </dgm:pt>
    <dgm:pt modelId="{901B3F26-F2BB-4DD0-9D1A-CDC9CDC1F5BA}" type="pres">
      <dgm:prSet presAssocID="{042A779E-D4BB-47E2-8A77-406DEFF2A344}" presName="node" presStyleLbl="node1" presStyleIdx="1" presStyleCnt="3" custRadScaleRad="140252" custRadScaleInc="-20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843D0-1856-45FD-A3A3-74BBC7B7EE10}" type="pres">
      <dgm:prSet presAssocID="{042A779E-D4BB-47E2-8A77-406DEFF2A344}" presName="spNode" presStyleCnt="0"/>
      <dgm:spPr/>
    </dgm:pt>
    <dgm:pt modelId="{84E32BD4-5DCD-4E1C-BDDB-4DB7B7184649}" type="pres">
      <dgm:prSet presAssocID="{50C27F5D-8AFA-4E1B-BAD7-704850AB8C9A}" presName="sibTrans" presStyleLbl="sibTrans1D1" presStyleIdx="1" presStyleCnt="3"/>
      <dgm:spPr/>
      <dgm:t>
        <a:bodyPr/>
        <a:lstStyle/>
        <a:p>
          <a:endParaRPr lang="ru-RU"/>
        </a:p>
      </dgm:t>
    </dgm:pt>
    <dgm:pt modelId="{98C9C6BC-2604-404C-947A-B1DB3E145A56}" type="pres">
      <dgm:prSet presAssocID="{2E57948B-10BD-4574-AE97-768D1CC1B88C}" presName="node" presStyleLbl="node1" presStyleIdx="2" presStyleCnt="3" custRadScaleRad="76154" custRadScaleInc="-29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94359-CEC5-4AF9-98A2-035536B49962}" type="pres">
      <dgm:prSet presAssocID="{2E57948B-10BD-4574-AE97-768D1CC1B88C}" presName="spNode" presStyleCnt="0"/>
      <dgm:spPr/>
    </dgm:pt>
    <dgm:pt modelId="{62FE9A1F-6813-41BA-9D22-215853866128}" type="pres">
      <dgm:prSet presAssocID="{84DF1B97-6FA2-4755-BEB3-DCF0CC2ECA43}" presName="sibTrans" presStyleLbl="sibTrans1D1" presStyleIdx="2" presStyleCnt="3"/>
      <dgm:spPr/>
      <dgm:t>
        <a:bodyPr/>
        <a:lstStyle/>
        <a:p>
          <a:endParaRPr lang="ru-RU"/>
        </a:p>
      </dgm:t>
    </dgm:pt>
  </dgm:ptLst>
  <dgm:cxnLst>
    <dgm:cxn modelId="{A660A8A2-E877-46FA-AA46-6B866B95C99C}" type="presOf" srcId="{E74EFB64-CAE2-463F-BC19-4BDAB109007C}" destId="{CF946438-CCDA-46FD-9A7C-72C05003F513}" srcOrd="0" destOrd="0" presId="urn:microsoft.com/office/officeart/2005/8/layout/cycle6"/>
    <dgm:cxn modelId="{A63D48CB-15CC-4081-B859-8967E95F5F0A}" type="presOf" srcId="{2E57948B-10BD-4574-AE97-768D1CC1B88C}" destId="{98C9C6BC-2604-404C-947A-B1DB3E145A56}" srcOrd="0" destOrd="0" presId="urn:microsoft.com/office/officeart/2005/8/layout/cycle6"/>
    <dgm:cxn modelId="{54A36C20-3415-416D-AE81-248E70950997}" srcId="{E74EFB64-CAE2-463F-BC19-4BDAB109007C}" destId="{2E57948B-10BD-4574-AE97-768D1CC1B88C}" srcOrd="2" destOrd="0" parTransId="{D7D8BF75-32BF-4423-A771-FE39F3C4A164}" sibTransId="{84DF1B97-6FA2-4755-BEB3-DCF0CC2ECA43}"/>
    <dgm:cxn modelId="{AF0E5B25-7337-4EF4-9EB0-36415C655DA2}" type="presOf" srcId="{50C27F5D-8AFA-4E1B-BAD7-704850AB8C9A}" destId="{84E32BD4-5DCD-4E1C-BDDB-4DB7B7184649}" srcOrd="0" destOrd="0" presId="urn:microsoft.com/office/officeart/2005/8/layout/cycle6"/>
    <dgm:cxn modelId="{CD951979-F7A6-4218-A122-BE1EC688EEBC}" srcId="{E74EFB64-CAE2-463F-BC19-4BDAB109007C}" destId="{042A779E-D4BB-47E2-8A77-406DEFF2A344}" srcOrd="1" destOrd="0" parTransId="{EDD0F27B-7B59-4C55-91C8-D65C06774E14}" sibTransId="{50C27F5D-8AFA-4E1B-BAD7-704850AB8C9A}"/>
    <dgm:cxn modelId="{E7F46493-F407-48D8-90A0-97EFBA10E02E}" type="presOf" srcId="{84DF1B97-6FA2-4755-BEB3-DCF0CC2ECA43}" destId="{62FE9A1F-6813-41BA-9D22-215853866128}" srcOrd="0" destOrd="0" presId="urn:microsoft.com/office/officeart/2005/8/layout/cycle6"/>
    <dgm:cxn modelId="{A15A7498-A9A2-474B-AE7B-07E308E86DAD}" type="presOf" srcId="{46542320-B012-452C-886F-301C8DF98B69}" destId="{A93FCB8D-5B64-43B4-B451-C2153B4AE3AE}" srcOrd="0" destOrd="0" presId="urn:microsoft.com/office/officeart/2005/8/layout/cycle6"/>
    <dgm:cxn modelId="{B90E2FD6-BC8F-4387-84DC-6688EFC9938A}" type="presOf" srcId="{65905495-B5DB-47B5-B6E0-C6C907F795BE}" destId="{51026EDB-9EEB-436C-A0EB-B1409CEA3014}" srcOrd="0" destOrd="0" presId="urn:microsoft.com/office/officeart/2005/8/layout/cycle6"/>
    <dgm:cxn modelId="{AAF183B1-C501-4F19-8B0F-66DD2EDEB173}" type="presOf" srcId="{042A779E-D4BB-47E2-8A77-406DEFF2A344}" destId="{901B3F26-F2BB-4DD0-9D1A-CDC9CDC1F5BA}" srcOrd="0" destOrd="0" presId="urn:microsoft.com/office/officeart/2005/8/layout/cycle6"/>
    <dgm:cxn modelId="{5F22C341-C78B-4F8E-A139-66AA79387106}" srcId="{E74EFB64-CAE2-463F-BC19-4BDAB109007C}" destId="{65905495-B5DB-47B5-B6E0-C6C907F795BE}" srcOrd="0" destOrd="0" parTransId="{5336F78A-7688-489B-9165-92CB863CF6F5}" sibTransId="{46542320-B012-452C-886F-301C8DF98B69}"/>
    <dgm:cxn modelId="{35F7AA89-9790-4B69-BE91-C2A6A2350C65}" type="presParOf" srcId="{CF946438-CCDA-46FD-9A7C-72C05003F513}" destId="{51026EDB-9EEB-436C-A0EB-B1409CEA3014}" srcOrd="0" destOrd="0" presId="urn:microsoft.com/office/officeart/2005/8/layout/cycle6"/>
    <dgm:cxn modelId="{34978305-021A-440A-83A7-F9F2F69B6AD6}" type="presParOf" srcId="{CF946438-CCDA-46FD-9A7C-72C05003F513}" destId="{D5B2F483-F3FD-4EAB-AC23-05864C360226}" srcOrd="1" destOrd="0" presId="urn:microsoft.com/office/officeart/2005/8/layout/cycle6"/>
    <dgm:cxn modelId="{FF74F572-9119-44E3-B744-7A996D9F99C5}" type="presParOf" srcId="{CF946438-CCDA-46FD-9A7C-72C05003F513}" destId="{A93FCB8D-5B64-43B4-B451-C2153B4AE3AE}" srcOrd="2" destOrd="0" presId="urn:microsoft.com/office/officeart/2005/8/layout/cycle6"/>
    <dgm:cxn modelId="{B8EF9CF5-C352-4E09-AD09-C1789392C28F}" type="presParOf" srcId="{CF946438-CCDA-46FD-9A7C-72C05003F513}" destId="{901B3F26-F2BB-4DD0-9D1A-CDC9CDC1F5BA}" srcOrd="3" destOrd="0" presId="urn:microsoft.com/office/officeart/2005/8/layout/cycle6"/>
    <dgm:cxn modelId="{1FB42850-2F4A-45D2-A476-BF214381AC4D}" type="presParOf" srcId="{CF946438-CCDA-46FD-9A7C-72C05003F513}" destId="{F3C843D0-1856-45FD-A3A3-74BBC7B7EE10}" srcOrd="4" destOrd="0" presId="urn:microsoft.com/office/officeart/2005/8/layout/cycle6"/>
    <dgm:cxn modelId="{993E515D-3518-4E33-833B-BB5DEE99560C}" type="presParOf" srcId="{CF946438-CCDA-46FD-9A7C-72C05003F513}" destId="{84E32BD4-5DCD-4E1C-BDDB-4DB7B7184649}" srcOrd="5" destOrd="0" presId="urn:microsoft.com/office/officeart/2005/8/layout/cycle6"/>
    <dgm:cxn modelId="{87B6E8BB-4D7E-49AC-AA56-7CADB98DB274}" type="presParOf" srcId="{CF946438-CCDA-46FD-9A7C-72C05003F513}" destId="{98C9C6BC-2604-404C-947A-B1DB3E145A56}" srcOrd="6" destOrd="0" presId="urn:microsoft.com/office/officeart/2005/8/layout/cycle6"/>
    <dgm:cxn modelId="{20BCEBDD-03F1-4901-A3D1-54FDD7C469C8}" type="presParOf" srcId="{CF946438-CCDA-46FD-9A7C-72C05003F513}" destId="{1AE94359-CEC5-4AF9-98A2-035536B49962}" srcOrd="7" destOrd="0" presId="urn:microsoft.com/office/officeart/2005/8/layout/cycle6"/>
    <dgm:cxn modelId="{1781D698-7241-4DA9-9985-17861A3C1FD6}" type="presParOf" srcId="{CF946438-CCDA-46FD-9A7C-72C05003F513}" destId="{62FE9A1F-6813-41BA-9D22-215853866128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26EDB-9EEB-436C-A0EB-B1409CEA3014}">
      <dsp:nvSpPr>
        <dsp:cNvPr id="0" name=""/>
        <dsp:cNvSpPr/>
      </dsp:nvSpPr>
      <dsp:spPr>
        <a:xfrm>
          <a:off x="2634617" y="6606"/>
          <a:ext cx="1983032" cy="128897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Германия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2697539" y="69528"/>
        <a:ext cx="1857188" cy="1163127"/>
      </dsp:txXfrm>
    </dsp:sp>
    <dsp:sp modelId="{A93FCB8D-5B64-43B4-B451-C2153B4AE3AE}">
      <dsp:nvSpPr>
        <dsp:cNvPr id="0" name=""/>
        <dsp:cNvSpPr/>
      </dsp:nvSpPr>
      <dsp:spPr>
        <a:xfrm>
          <a:off x="1518436" y="829397"/>
          <a:ext cx="3435633" cy="3435633"/>
        </a:xfrm>
        <a:custGeom>
          <a:avLst/>
          <a:gdLst/>
          <a:ahLst/>
          <a:cxnLst/>
          <a:rect l="0" t="0" r="0" b="0"/>
          <a:pathLst>
            <a:path>
              <a:moveTo>
                <a:pt x="2904672" y="475936"/>
              </a:moveTo>
              <a:arcTo wR="1717816" hR="1717816" stAng="18822129" swAng="2868794"/>
            </a:path>
          </a:pathLst>
        </a:custGeom>
        <a:noFill/>
        <a:ln w="285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B3F26-F2BB-4DD0-9D1A-CDC9CDC1F5BA}">
      <dsp:nvSpPr>
        <dsp:cNvPr id="0" name=""/>
        <dsp:cNvSpPr/>
      </dsp:nvSpPr>
      <dsp:spPr>
        <a:xfrm>
          <a:off x="3777607" y="2606817"/>
          <a:ext cx="1983032" cy="128897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Япония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3840529" y="2669739"/>
        <a:ext cx="1857188" cy="1163127"/>
      </dsp:txXfrm>
    </dsp:sp>
    <dsp:sp modelId="{84E32BD4-5DCD-4E1C-BDDB-4DB7B7184649}">
      <dsp:nvSpPr>
        <dsp:cNvPr id="0" name=""/>
        <dsp:cNvSpPr/>
      </dsp:nvSpPr>
      <dsp:spPr>
        <a:xfrm>
          <a:off x="2127628" y="520692"/>
          <a:ext cx="3435633" cy="3435633"/>
        </a:xfrm>
        <a:custGeom>
          <a:avLst/>
          <a:gdLst/>
          <a:ahLst/>
          <a:cxnLst/>
          <a:rect l="0" t="0" r="0" b="0"/>
          <a:pathLst>
            <a:path>
              <a:moveTo>
                <a:pt x="2156149" y="3378767"/>
              </a:moveTo>
              <a:arcTo wR="1717816" hR="1717816" stAng="4512985" swAng="2865354"/>
            </a:path>
          </a:pathLst>
        </a:custGeom>
        <a:noFill/>
        <a:ln w="285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9C6BC-2604-404C-947A-B1DB3E145A56}">
      <dsp:nvSpPr>
        <dsp:cNvPr id="0" name=""/>
        <dsp:cNvSpPr/>
      </dsp:nvSpPr>
      <dsp:spPr>
        <a:xfrm>
          <a:off x="915666" y="2593616"/>
          <a:ext cx="1983032" cy="128897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rPr>
            <a:t>Италия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</a:endParaRPr>
        </a:p>
      </dsp:txBody>
      <dsp:txXfrm>
        <a:off x="978588" y="2656538"/>
        <a:ext cx="1857188" cy="1163127"/>
      </dsp:txXfrm>
    </dsp:sp>
    <dsp:sp modelId="{62FE9A1F-6813-41BA-9D22-215853866128}">
      <dsp:nvSpPr>
        <dsp:cNvPr id="0" name=""/>
        <dsp:cNvSpPr/>
      </dsp:nvSpPr>
      <dsp:spPr>
        <a:xfrm>
          <a:off x="1525424" y="400550"/>
          <a:ext cx="3435633" cy="3435633"/>
        </a:xfrm>
        <a:custGeom>
          <a:avLst/>
          <a:gdLst/>
          <a:ahLst/>
          <a:cxnLst/>
          <a:rect l="0" t="0" r="0" b="0"/>
          <a:pathLst>
            <a:path>
              <a:moveTo>
                <a:pt x="60760" y="2170652"/>
              </a:moveTo>
              <a:arcTo wR="1717816" hR="1717816" stAng="9882933" swAng="5025444"/>
            </a:path>
          </a:pathLst>
        </a:custGeom>
        <a:noFill/>
        <a:ln w="28575" cap="flat" cmpd="sng" algn="ctr">
          <a:noFill/>
          <a:prstDash val="solid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pPr/>
              <a:t>11.09.2022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DD1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ECEDD1"/>
                </a:solidFill>
              </a:rPr>
              <a:pPr/>
              <a:t>‹#›</a:t>
            </a:fld>
            <a:endParaRPr lang="ru-RU">
              <a:solidFill>
                <a:srgbClr val="ECED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0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7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11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9208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>
                <a:solidFill>
                  <a:srgbClr val="564B3C"/>
                </a:solidFill>
              </a:rPr>
              <a:pPr/>
              <a:t>‹#›</a:t>
            </a:fld>
            <a:endParaRPr lang="ru-RU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25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981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162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/>
              <a:t>11.09.2022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Рамка 1"/>
          <p:cNvSpPr/>
          <p:nvPr userDrawn="1"/>
        </p:nvSpPr>
        <p:spPr>
          <a:xfrm>
            <a:off x="0" y="0"/>
            <a:ext cx="9180512" cy="6858000"/>
          </a:xfrm>
          <a:prstGeom prst="frame">
            <a:avLst>
              <a:gd name="adj1" fmla="val 8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8E51ED-ADAE-4DBC-9DC9-9383C12CA1D7}" type="datetimeFigureOut">
              <a:rPr lang="ru-RU" smtClean="0">
                <a:solidFill>
                  <a:srgbClr val="564B3C"/>
                </a:solidFill>
              </a:rPr>
              <a:pPr/>
              <a:t>11.09.2022</a:t>
            </a:fld>
            <a:endParaRPr lang="ru-RU">
              <a:solidFill>
                <a:srgbClr val="564B3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564B3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1CFD52B-8328-4530-942E-839E740073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3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38600"/>
            <a:ext cx="8083624" cy="1828800"/>
          </a:xfrm>
        </p:spPr>
        <p:txBody>
          <a:bodyPr>
            <a:normAutofit/>
          </a:bodyPr>
          <a:lstStyle/>
          <a:p>
            <a:pPr algn="r"/>
            <a:r>
              <a:rPr lang="ru-RU" sz="5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Международные отношения в 1930-е гг.</a:t>
            </a:r>
            <a:endParaRPr lang="ru-RU" sz="54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-1640" y="6058069"/>
            <a:ext cx="2267744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F543F"/>
              </a:buClr>
            </a:pP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14528" cy="99060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«умиротворения агрессора»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085184"/>
            <a:ext cx="8985237" cy="16561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Западные </a:t>
            </a:r>
            <a:r>
              <a:rPr lang="ru-RU" sz="1800" dirty="0">
                <a:solidFill>
                  <a:schemeClr val="tx1"/>
                </a:solidFill>
              </a:rPr>
              <a:t>державы, особенно Англия, в 1930-х гг. проводили политику «</a:t>
            </a:r>
            <a:r>
              <a:rPr lang="ru-RU" sz="1800" dirty="0" smtClean="0">
                <a:solidFill>
                  <a:schemeClr val="tx1"/>
                </a:solidFill>
              </a:rPr>
              <a:t>умиротворения</a:t>
            </a:r>
            <a:r>
              <a:rPr lang="ru-RU" sz="1800" dirty="0">
                <a:solidFill>
                  <a:schemeClr val="tx1"/>
                </a:solidFill>
              </a:rPr>
              <a:t>» агрессора, то есть постоянно шли на уступки </a:t>
            </a:r>
            <a:r>
              <a:rPr lang="ru-RU" sz="1800" dirty="0" smtClean="0">
                <a:solidFill>
                  <a:schemeClr val="tx1"/>
                </a:solidFill>
              </a:rPr>
              <a:t>Германии. Премьер-министр </a:t>
            </a:r>
            <a:r>
              <a:rPr lang="ru-RU" sz="1800" dirty="0" err="1" smtClean="0">
                <a:solidFill>
                  <a:schemeClr val="tx1"/>
                </a:solidFill>
              </a:rPr>
              <a:t>Великобрита-нии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>
                <a:solidFill>
                  <a:schemeClr val="tx1"/>
                </a:solidFill>
              </a:rPr>
              <a:t>Н.Чемберлен</a:t>
            </a:r>
            <a:r>
              <a:rPr lang="ru-RU" sz="1800" dirty="0">
                <a:solidFill>
                  <a:schemeClr val="tx1"/>
                </a:solidFill>
              </a:rPr>
              <a:t> в 1938 г. неоднократно посещал  </a:t>
            </a:r>
            <a:r>
              <a:rPr lang="ru-RU" sz="1800" dirty="0" smtClean="0">
                <a:solidFill>
                  <a:schemeClr val="tx1"/>
                </a:solidFill>
              </a:rPr>
              <a:t>Германию </a:t>
            </a:r>
            <a:r>
              <a:rPr lang="ru-RU" sz="1800" dirty="0">
                <a:solidFill>
                  <a:schemeClr val="tx1"/>
                </a:solidFill>
              </a:rPr>
              <a:t>и встречался с </a:t>
            </a:r>
            <a:r>
              <a:rPr lang="ru-RU" sz="1800" dirty="0" err="1" smtClean="0">
                <a:solidFill>
                  <a:schemeClr val="tx1"/>
                </a:solidFill>
              </a:rPr>
              <a:t>А.Гитлером</a:t>
            </a:r>
            <a:r>
              <a:rPr lang="ru-RU" sz="1800" dirty="0" smtClean="0">
                <a:solidFill>
                  <a:schemeClr val="tx1"/>
                </a:solidFill>
              </a:rPr>
              <a:t>. Он </a:t>
            </a:r>
            <a:r>
              <a:rPr lang="ru-RU" sz="1800" dirty="0">
                <a:solidFill>
                  <a:schemeClr val="tx1"/>
                </a:solidFill>
              </a:rPr>
              <a:t>в принципе согласился с основными требованиями Гитлера в отношении  </a:t>
            </a:r>
            <a:r>
              <a:rPr lang="ru-RU" sz="1800" dirty="0" err="1" smtClean="0">
                <a:solidFill>
                  <a:schemeClr val="tx1"/>
                </a:solidFill>
              </a:rPr>
              <a:t>Чехосло-вакии</a:t>
            </a:r>
            <a:r>
              <a:rPr lang="ru-RU" sz="1800" dirty="0" smtClean="0">
                <a:solidFill>
                  <a:schemeClr val="tx1"/>
                </a:solidFill>
              </a:rPr>
              <a:t>. Франция </a:t>
            </a:r>
            <a:r>
              <a:rPr lang="ru-RU" sz="1800" dirty="0">
                <a:solidFill>
                  <a:schemeClr val="tx1"/>
                </a:solidFill>
              </a:rPr>
              <a:t>также уступила давлению Германии и согласилась на созыв </a:t>
            </a:r>
            <a:r>
              <a:rPr lang="ru-RU" sz="1800" dirty="0" err="1" smtClean="0">
                <a:solidFill>
                  <a:schemeClr val="tx1"/>
                </a:solidFill>
              </a:rPr>
              <a:t>междуна</a:t>
            </a:r>
            <a:r>
              <a:rPr lang="ru-RU" sz="1800" dirty="0" smtClean="0">
                <a:solidFill>
                  <a:schemeClr val="tx1"/>
                </a:solidFill>
              </a:rPr>
              <a:t>-родной </a:t>
            </a:r>
            <a:r>
              <a:rPr lang="ru-RU" sz="1800" dirty="0">
                <a:solidFill>
                  <a:schemeClr val="tx1"/>
                </a:solidFill>
              </a:rPr>
              <a:t>конференции по </a:t>
            </a:r>
            <a:r>
              <a:rPr lang="ru-RU" sz="1800" dirty="0" smtClean="0">
                <a:solidFill>
                  <a:schemeClr val="tx1"/>
                </a:solidFill>
              </a:rPr>
              <a:t>Чехословакии.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2995472"/>
            <a:ext cx="32718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Встреча А.Гитлера и </a:t>
            </a:r>
            <a:r>
              <a:rPr lang="ru-RU" sz="1600" dirty="0" err="1" smtClean="0">
                <a:solidFill>
                  <a:schemeClr val="tx1"/>
                </a:solidFill>
              </a:rPr>
              <a:t>Н.Чемберлена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23 сентября 1938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34552"/>
            <a:ext cx="4423567" cy="330661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3400" cy="990600"/>
          </a:xfrm>
        </p:spPr>
        <p:txBody>
          <a:bodyPr>
            <a:noAutofit/>
          </a:bodyPr>
          <a:lstStyle/>
          <a:p>
            <a:pPr algn="ctr">
              <a:lnSpc>
                <a:spcPts val="3500"/>
              </a:lnSpc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Мюнхенский сговор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805264"/>
            <a:ext cx="8985237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Эта конференция </a:t>
            </a:r>
            <a:r>
              <a:rPr lang="ru-RU" sz="1800" dirty="0">
                <a:solidFill>
                  <a:schemeClr val="tx1"/>
                </a:solidFill>
              </a:rPr>
              <a:t>состоялась 29-30 сентября 1938 г. в </a:t>
            </a:r>
            <a:r>
              <a:rPr lang="ru-RU" sz="1800" dirty="0" smtClean="0">
                <a:solidFill>
                  <a:schemeClr val="tx1"/>
                </a:solidFill>
              </a:rPr>
              <a:t>Мюнхене. А.Гитлер</a:t>
            </a:r>
            <a:r>
              <a:rPr lang="ru-RU" sz="1800" dirty="0">
                <a:solidFill>
                  <a:schemeClr val="tx1"/>
                </a:solidFill>
              </a:rPr>
              <a:t>, Б.Муссолини, </a:t>
            </a:r>
            <a:r>
              <a:rPr lang="ru-RU" sz="1800" dirty="0" err="1">
                <a:solidFill>
                  <a:schemeClr val="tx1"/>
                </a:solidFill>
              </a:rPr>
              <a:t>Н.Чемберлен</a:t>
            </a:r>
            <a:r>
              <a:rPr lang="ru-RU" sz="1800" dirty="0">
                <a:solidFill>
                  <a:schemeClr val="tx1"/>
                </a:solidFill>
              </a:rPr>
              <a:t> и </a:t>
            </a:r>
            <a:r>
              <a:rPr lang="ru-RU" sz="1800" dirty="0" err="1">
                <a:solidFill>
                  <a:schemeClr val="tx1"/>
                </a:solidFill>
              </a:rPr>
              <a:t>Э.Даладье</a:t>
            </a:r>
            <a:r>
              <a:rPr lang="ru-RU" sz="1800" dirty="0">
                <a:solidFill>
                  <a:schemeClr val="tx1"/>
                </a:solidFill>
              </a:rPr>
              <a:t> решили судьбу </a:t>
            </a:r>
            <a:r>
              <a:rPr lang="ru-RU" sz="1800" dirty="0" smtClean="0">
                <a:solidFill>
                  <a:schemeClr val="tx1"/>
                </a:solidFill>
              </a:rPr>
              <a:t>Чехословакии. СССР </a:t>
            </a:r>
            <a:r>
              <a:rPr lang="ru-RU" sz="1800" dirty="0">
                <a:solidFill>
                  <a:schemeClr val="tx1"/>
                </a:solidFill>
              </a:rPr>
              <a:t>в это время готов был </a:t>
            </a:r>
            <a:r>
              <a:rPr lang="ru-RU" sz="1800" dirty="0" smtClean="0">
                <a:solidFill>
                  <a:schemeClr val="tx1"/>
                </a:solidFill>
              </a:rPr>
              <a:t>ока-</a:t>
            </a:r>
            <a:r>
              <a:rPr lang="ru-RU" sz="1800" dirty="0" err="1" smtClean="0">
                <a:solidFill>
                  <a:schemeClr val="tx1"/>
                </a:solidFill>
              </a:rPr>
              <a:t>зать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военную помощь Чехословакии, но просьбы об  этом от </a:t>
            </a:r>
            <a:r>
              <a:rPr lang="ru-RU" sz="1800" dirty="0" smtClean="0">
                <a:solidFill>
                  <a:schemeClr val="tx1"/>
                </a:solidFill>
              </a:rPr>
              <a:t>неё </a:t>
            </a:r>
            <a:r>
              <a:rPr lang="ru-RU" sz="1800" dirty="0">
                <a:solidFill>
                  <a:schemeClr val="tx1"/>
                </a:solidFill>
              </a:rPr>
              <a:t>не </a:t>
            </a:r>
            <a:r>
              <a:rPr lang="ru-RU" sz="1800" dirty="0" smtClean="0">
                <a:solidFill>
                  <a:schemeClr val="tx1"/>
                </a:solidFill>
              </a:rPr>
              <a:t>последовало.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399677"/>
            <a:ext cx="245323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Конференция в Мюнхене.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Сентябрь 1938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7"/>
            <a:ext cx="5799931" cy="398251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3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500"/>
              </a:lnSpc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Мюнхенский сговор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085184"/>
            <a:ext cx="8985237" cy="165618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По </a:t>
            </a:r>
            <a:r>
              <a:rPr lang="ru-RU" sz="1800" dirty="0">
                <a:solidFill>
                  <a:schemeClr val="tx1"/>
                </a:solidFill>
              </a:rPr>
              <a:t>Мюнхенскому соглашению Судетская область отторгалась от </a:t>
            </a:r>
            <a:r>
              <a:rPr lang="ru-RU" sz="1800" dirty="0" smtClean="0">
                <a:solidFill>
                  <a:schemeClr val="tx1"/>
                </a:solidFill>
              </a:rPr>
              <a:t>Чехословакии. В </a:t>
            </a:r>
            <a:r>
              <a:rPr lang="ru-RU" sz="1800" dirty="0">
                <a:solidFill>
                  <a:schemeClr val="tx1"/>
                </a:solidFill>
              </a:rPr>
              <a:t>начале октября германские войска заняли </a:t>
            </a:r>
            <a:r>
              <a:rPr lang="ru-RU" sz="1800" dirty="0" smtClean="0">
                <a:solidFill>
                  <a:schemeClr val="tx1"/>
                </a:solidFill>
              </a:rPr>
              <a:t>Судеты. Польша </a:t>
            </a:r>
            <a:r>
              <a:rPr lang="ru-RU" sz="1800" dirty="0">
                <a:solidFill>
                  <a:schemeClr val="tx1"/>
                </a:solidFill>
              </a:rPr>
              <a:t>получила </a:t>
            </a:r>
            <a:r>
              <a:rPr lang="ru-RU" sz="1800" dirty="0" err="1">
                <a:solidFill>
                  <a:schemeClr val="tx1"/>
                </a:solidFill>
              </a:rPr>
              <a:t>Тешинскую</a:t>
            </a:r>
            <a:r>
              <a:rPr lang="ru-RU" sz="1800" dirty="0">
                <a:solidFill>
                  <a:schemeClr val="tx1"/>
                </a:solidFill>
              </a:rPr>
              <a:t> область </a:t>
            </a:r>
            <a:r>
              <a:rPr lang="ru-RU" sz="1800" dirty="0" err="1" smtClean="0">
                <a:solidFill>
                  <a:schemeClr val="tx1"/>
                </a:solidFill>
              </a:rPr>
              <a:t>Чехо-словакии</a:t>
            </a:r>
            <a:r>
              <a:rPr lang="ru-RU" sz="1800" dirty="0" smtClean="0">
                <a:solidFill>
                  <a:schemeClr val="tx1"/>
                </a:solidFill>
              </a:rPr>
              <a:t>. Потеря </a:t>
            </a:r>
            <a:r>
              <a:rPr lang="ru-RU" sz="1800" dirty="0">
                <a:solidFill>
                  <a:schemeClr val="tx1"/>
                </a:solidFill>
              </a:rPr>
              <a:t>Судетской области имела катастрофические последствия для </a:t>
            </a:r>
            <a:r>
              <a:rPr lang="ru-RU" sz="1800" dirty="0" err="1" smtClean="0">
                <a:solidFill>
                  <a:schemeClr val="tx1"/>
                </a:solidFill>
              </a:rPr>
              <a:t>Чехосло-вакии</a:t>
            </a:r>
            <a:r>
              <a:rPr lang="ru-RU" sz="1800" dirty="0">
                <a:solidFill>
                  <a:schemeClr val="tx1"/>
                </a:solidFill>
              </a:rPr>
              <a:t>,  поскольку она была основным экономическим районом страны с богатыми  </a:t>
            </a:r>
            <a:r>
              <a:rPr lang="ru-RU" sz="1800" dirty="0" smtClean="0">
                <a:solidFill>
                  <a:schemeClr val="tx1"/>
                </a:solidFill>
              </a:rPr>
              <a:t>при-родными </a:t>
            </a:r>
            <a:r>
              <a:rPr lang="ru-RU" sz="1800" dirty="0">
                <a:solidFill>
                  <a:schemeClr val="tx1"/>
                </a:solidFill>
              </a:rPr>
              <a:t>запасами, развитой оборонной промышленностью и сильной системой </a:t>
            </a:r>
            <a:r>
              <a:rPr lang="ru-RU" sz="1800" dirty="0" err="1">
                <a:solidFill>
                  <a:schemeClr val="tx1"/>
                </a:solidFill>
              </a:rPr>
              <a:t>воен-ных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укреплений.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9262" y="4653136"/>
            <a:ext cx="205530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Раздел Чехословакии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1578" r="1751" b="1988"/>
          <a:stretch/>
        </p:blipFill>
        <p:spPr bwMode="auto">
          <a:xfrm>
            <a:off x="1031567" y="1655465"/>
            <a:ext cx="7350696" cy="288032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229200"/>
            <a:ext cx="8985237" cy="15121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</a:rPr>
              <a:t>Мюнхенское соглашение явилось кульминацией политики «умиротворения» </a:t>
            </a:r>
            <a:r>
              <a:rPr lang="ru-RU" sz="1800" dirty="0" smtClean="0">
                <a:solidFill>
                  <a:schemeClr val="tx1"/>
                </a:solidFill>
              </a:rPr>
              <a:t>западных </a:t>
            </a:r>
            <a:r>
              <a:rPr lang="ru-RU" sz="1800" dirty="0">
                <a:solidFill>
                  <a:schemeClr val="tx1"/>
                </a:solidFill>
              </a:rPr>
              <a:t>держав и стало важнейшим событием на пути подготовки и развязывания </a:t>
            </a:r>
            <a:r>
              <a:rPr lang="ru-RU" sz="1800" dirty="0" smtClean="0">
                <a:solidFill>
                  <a:schemeClr val="tx1"/>
                </a:solidFill>
              </a:rPr>
              <a:t>Второй миро-вой войны. А.Гитлер </a:t>
            </a:r>
            <a:r>
              <a:rPr lang="ru-RU" sz="1800" dirty="0">
                <a:solidFill>
                  <a:schemeClr val="tx1"/>
                </a:solidFill>
              </a:rPr>
              <a:t>сумел  путем угроз и шантажа вынудить Англию и Францию пойти на  </a:t>
            </a:r>
            <a:r>
              <a:rPr lang="ru-RU" sz="1800" dirty="0" smtClean="0">
                <a:solidFill>
                  <a:schemeClr val="tx1"/>
                </a:solidFill>
              </a:rPr>
              <a:t>большие </a:t>
            </a:r>
            <a:r>
              <a:rPr lang="ru-RU" sz="1800" dirty="0">
                <a:solidFill>
                  <a:schemeClr val="tx1"/>
                </a:solidFill>
              </a:rPr>
              <a:t>уступки и по существу обмануть их руководителей, которых он презрительно </a:t>
            </a:r>
            <a:r>
              <a:rPr lang="ru-RU" sz="1800" dirty="0" smtClean="0">
                <a:solidFill>
                  <a:schemeClr val="tx1"/>
                </a:solidFill>
              </a:rPr>
              <a:t>называл </a:t>
            </a:r>
            <a:r>
              <a:rPr lang="ru-RU" sz="1800" dirty="0">
                <a:solidFill>
                  <a:schemeClr val="tx1"/>
                </a:solidFill>
              </a:rPr>
              <a:t>«червяками</a:t>
            </a:r>
            <a:r>
              <a:rPr lang="ru-RU" sz="1800" dirty="0" smtClean="0">
                <a:solidFill>
                  <a:schemeClr val="tx1"/>
                </a:solidFill>
              </a:rPr>
              <a:t>».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3071362"/>
            <a:ext cx="243329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Советский </a:t>
            </a:r>
            <a:r>
              <a:rPr lang="ru-RU" sz="1600" dirty="0" smtClean="0">
                <a:solidFill>
                  <a:schemeClr val="tx1"/>
                </a:solidFill>
              </a:rPr>
              <a:t>плакат </a:t>
            </a:r>
            <a:r>
              <a:rPr lang="ru-RU" sz="1600" dirty="0">
                <a:solidFill>
                  <a:schemeClr val="tx1"/>
                </a:solidFill>
              </a:rPr>
              <a:t>1938 </a:t>
            </a:r>
            <a:r>
              <a:rPr lang="ru-RU" sz="1600" dirty="0" smtClean="0">
                <a:solidFill>
                  <a:schemeClr val="tx1"/>
                </a:solidFill>
              </a:rPr>
              <a:t>г.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 </a:t>
            </a:r>
            <a:r>
              <a:rPr lang="ru-RU" sz="1600" dirty="0">
                <a:solidFill>
                  <a:schemeClr val="tx1"/>
                </a:solidFill>
              </a:rPr>
              <a:t>«Мюнхенском сговоре»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382" y="1642315"/>
            <a:ext cx="4478530" cy="344287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3500"/>
              </a:lnSpc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Мюнхенский сговор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31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517232"/>
            <a:ext cx="8985237" cy="1224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Особенно </a:t>
            </a:r>
            <a:r>
              <a:rPr lang="ru-RU" sz="1800" dirty="0">
                <a:solidFill>
                  <a:schemeClr val="tx1"/>
                </a:solidFill>
              </a:rPr>
              <a:t>слепо верил в обещания А.Гитлера </a:t>
            </a:r>
            <a:r>
              <a:rPr lang="ru-RU" sz="1800" dirty="0" err="1">
                <a:solidFill>
                  <a:schemeClr val="tx1"/>
                </a:solidFill>
              </a:rPr>
              <a:t>Н.Чемберлен</a:t>
            </a:r>
            <a:r>
              <a:rPr lang="ru-RU" sz="1800" dirty="0">
                <a:solidFill>
                  <a:schemeClr val="tx1"/>
                </a:solidFill>
              </a:rPr>
              <a:t>, который заявил, прибыв из Мюнхена в Англию: «Друзья мои, я привез вам мир</a:t>
            </a:r>
            <a:r>
              <a:rPr lang="ru-RU" sz="1800" dirty="0" smtClean="0">
                <a:solidFill>
                  <a:schemeClr val="tx1"/>
                </a:solidFill>
              </a:rPr>
              <a:t>». Однако </a:t>
            </a:r>
            <a:r>
              <a:rPr lang="ru-RU" sz="1800" dirty="0">
                <a:solidFill>
                  <a:schemeClr val="tx1"/>
                </a:solidFill>
              </a:rPr>
              <a:t>более прозорливый </a:t>
            </a:r>
            <a:r>
              <a:rPr lang="ru-RU" sz="1800" dirty="0" smtClean="0">
                <a:solidFill>
                  <a:schemeClr val="tx1"/>
                </a:solidFill>
              </a:rPr>
              <a:t>поли-тик </a:t>
            </a:r>
            <a:r>
              <a:rPr lang="ru-RU" sz="1800" dirty="0" err="1">
                <a:solidFill>
                  <a:schemeClr val="tx1"/>
                </a:solidFill>
              </a:rPr>
              <a:t>У.Черчилль</a:t>
            </a:r>
            <a:r>
              <a:rPr lang="ru-RU" sz="1800" dirty="0">
                <a:solidFill>
                  <a:schemeClr val="tx1"/>
                </a:solidFill>
              </a:rPr>
              <a:t> сказал в парламенте: «Мы потерпели полное и сокрушительное </a:t>
            </a:r>
            <a:r>
              <a:rPr lang="ru-RU" sz="1800" dirty="0" smtClean="0">
                <a:solidFill>
                  <a:schemeClr val="tx1"/>
                </a:solidFill>
              </a:rPr>
              <a:t>пора-</a:t>
            </a:r>
            <a:r>
              <a:rPr lang="ru-RU" sz="1800" dirty="0" err="1" smtClean="0">
                <a:solidFill>
                  <a:schemeClr val="tx1"/>
                </a:solidFill>
              </a:rPr>
              <a:t>жение</a:t>
            </a:r>
            <a:r>
              <a:rPr lang="ru-RU" sz="1800" dirty="0" smtClean="0">
                <a:solidFill>
                  <a:schemeClr val="tx1"/>
                </a:solidFill>
              </a:rPr>
              <a:t>».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1589866"/>
            <a:ext cx="186410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</a:rPr>
              <a:t>Невилл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Чемберлен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t="1548" r="2942" b="1913"/>
          <a:stretch/>
        </p:blipFill>
        <p:spPr bwMode="auto">
          <a:xfrm>
            <a:off x="179513" y="1574729"/>
            <a:ext cx="2880320" cy="383560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93779"/>
            <a:ext cx="2787083" cy="385732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30907" y="5071777"/>
            <a:ext cx="177022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Уинстон Черчилль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0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0"/>
            <a:ext cx="4140459" cy="352839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апреле Италия оккупировала </a:t>
            </a:r>
            <a:r>
              <a:rPr lang="ru-RU" sz="2000" dirty="0" smtClean="0">
                <a:solidFill>
                  <a:schemeClr val="tx1"/>
                </a:solidFill>
              </a:rPr>
              <a:t>Албанию</a:t>
            </a:r>
            <a:r>
              <a:rPr lang="ru-RU" sz="2000" dirty="0" smtClean="0">
                <a:solidFill>
                  <a:schemeClr val="tx1"/>
                </a:solidFill>
              </a:rPr>
              <a:t>. 22 </a:t>
            </a:r>
            <a:r>
              <a:rPr lang="ru-RU" sz="2000" dirty="0">
                <a:solidFill>
                  <a:schemeClr val="tx1"/>
                </a:solidFill>
              </a:rPr>
              <a:t>мая 1939 г. Германия и Италия заключили договор о взаимной </a:t>
            </a:r>
            <a:r>
              <a:rPr lang="ru-RU" sz="2000" dirty="0" err="1" smtClean="0">
                <a:solidFill>
                  <a:schemeClr val="tx1"/>
                </a:solidFill>
              </a:rPr>
              <a:t>помо</a:t>
            </a:r>
            <a:r>
              <a:rPr lang="ru-RU" sz="2000" dirty="0" smtClean="0">
                <a:solidFill>
                  <a:schemeClr val="tx1"/>
                </a:solidFill>
              </a:rPr>
              <a:t>-щи</a:t>
            </a:r>
            <a:r>
              <a:rPr lang="ru-RU" sz="2000" dirty="0">
                <a:solidFill>
                  <a:schemeClr val="tx1"/>
                </a:solidFill>
              </a:rPr>
              <a:t>, известный в истории как «Стальной пакт</a:t>
            </a:r>
            <a:r>
              <a:rPr lang="ru-RU" sz="2000" dirty="0" smtClean="0">
                <a:solidFill>
                  <a:schemeClr val="tx1"/>
                </a:solidFill>
              </a:rPr>
              <a:t>». Стороны </a:t>
            </a:r>
            <a:r>
              <a:rPr lang="ru-RU" sz="2000" dirty="0">
                <a:solidFill>
                  <a:schemeClr val="tx1"/>
                </a:solidFill>
              </a:rPr>
              <a:t>обязывались оказывать в случае войны всестороннюю военную и  </a:t>
            </a:r>
            <a:r>
              <a:rPr lang="ru-RU" sz="2000" dirty="0" smtClean="0">
                <a:solidFill>
                  <a:schemeClr val="tx1"/>
                </a:solidFill>
              </a:rPr>
              <a:t>экономическую </a:t>
            </a:r>
            <a:r>
              <a:rPr lang="ru-RU" sz="2000" dirty="0">
                <a:solidFill>
                  <a:schemeClr val="tx1"/>
                </a:solidFill>
              </a:rPr>
              <a:t>помощь друг </a:t>
            </a:r>
            <a:r>
              <a:rPr lang="ru-RU" sz="2000" dirty="0" smtClean="0">
                <a:solidFill>
                  <a:schemeClr val="tx1"/>
                </a:solidFill>
              </a:rPr>
              <a:t>другу. Германия </a:t>
            </a:r>
            <a:r>
              <a:rPr lang="ru-RU" sz="2000" dirty="0">
                <a:solidFill>
                  <a:schemeClr val="tx1"/>
                </a:solidFill>
              </a:rPr>
              <a:t>уступала Италии Южный </a:t>
            </a:r>
            <a:r>
              <a:rPr lang="ru-RU" sz="2000" dirty="0" smtClean="0">
                <a:solidFill>
                  <a:schemeClr val="tx1"/>
                </a:solidFill>
              </a:rPr>
              <a:t>Тироль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Европа в 1930-е гг.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коллектив-ной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в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4293096"/>
            <a:ext cx="8924862" cy="23762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Агрессивный </a:t>
            </a:r>
            <a:r>
              <a:rPr lang="ru-RU" sz="1800" dirty="0">
                <a:solidFill>
                  <a:schemeClr val="tx1"/>
                </a:solidFill>
              </a:rPr>
              <a:t>курс фашистских государств вынудил часть политических кругов  </a:t>
            </a:r>
            <a:r>
              <a:rPr lang="ru-RU" sz="1800" dirty="0" smtClean="0">
                <a:solidFill>
                  <a:schemeClr val="tx1"/>
                </a:solidFill>
              </a:rPr>
              <a:t>западных </a:t>
            </a:r>
            <a:r>
              <a:rPr lang="ru-RU" sz="1800" dirty="0">
                <a:solidFill>
                  <a:schemeClr val="tx1"/>
                </a:solidFill>
              </a:rPr>
              <a:t>держав, особенно Франции, искать пути сближения с </a:t>
            </a:r>
            <a:r>
              <a:rPr lang="ru-RU" sz="1800" dirty="0" smtClean="0">
                <a:solidFill>
                  <a:schemeClr val="tx1"/>
                </a:solidFill>
              </a:rPr>
              <a:t>СССР. В </a:t>
            </a:r>
            <a:r>
              <a:rPr lang="ru-RU" sz="1800" dirty="0">
                <a:solidFill>
                  <a:schemeClr val="tx1"/>
                </a:solidFill>
              </a:rPr>
              <a:t>ноябре 1932 г. между СССР и Францией был </a:t>
            </a:r>
            <a:r>
              <a:rPr lang="ru-RU" sz="1800" dirty="0" smtClean="0">
                <a:solidFill>
                  <a:schemeClr val="tx1"/>
                </a:solidFill>
              </a:rPr>
              <a:t>заключён </a:t>
            </a:r>
            <a:r>
              <a:rPr lang="ru-RU" sz="1800" dirty="0">
                <a:solidFill>
                  <a:schemeClr val="tx1"/>
                </a:solidFill>
              </a:rPr>
              <a:t>договор о </a:t>
            </a:r>
            <a:r>
              <a:rPr lang="ru-RU" sz="1800" dirty="0" smtClean="0">
                <a:solidFill>
                  <a:schemeClr val="tx1"/>
                </a:solidFill>
              </a:rPr>
              <a:t>ненападении. Он </a:t>
            </a:r>
            <a:r>
              <a:rPr lang="ru-RU" sz="1800" dirty="0">
                <a:solidFill>
                  <a:schemeClr val="tx1"/>
                </a:solidFill>
              </a:rPr>
              <a:t>содержал обязательства не </a:t>
            </a:r>
            <a:r>
              <a:rPr lang="ru-RU" sz="1800" dirty="0" err="1" smtClean="0">
                <a:solidFill>
                  <a:schemeClr val="tx1"/>
                </a:solidFill>
              </a:rPr>
              <a:t>вме-шиваться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во внутренние дела друг друга и не </a:t>
            </a:r>
            <a:r>
              <a:rPr lang="ru-RU" sz="1800" dirty="0" smtClean="0">
                <a:solidFill>
                  <a:schemeClr val="tx1"/>
                </a:solidFill>
              </a:rPr>
              <a:t>воевать </a:t>
            </a:r>
            <a:r>
              <a:rPr lang="ru-RU" sz="1800" dirty="0">
                <a:solidFill>
                  <a:schemeClr val="tx1"/>
                </a:solidFill>
              </a:rPr>
              <a:t>между собой ни при каких </a:t>
            </a:r>
            <a:r>
              <a:rPr lang="ru-RU" sz="1800" dirty="0" smtClean="0">
                <a:solidFill>
                  <a:schemeClr val="tx1"/>
                </a:solidFill>
              </a:rPr>
              <a:t>обстоя-</a:t>
            </a:r>
            <a:r>
              <a:rPr lang="ru-RU" sz="1800" dirty="0" err="1" smtClean="0">
                <a:solidFill>
                  <a:schemeClr val="tx1"/>
                </a:solidFill>
              </a:rPr>
              <a:t>тельствах</a:t>
            </a:r>
            <a:r>
              <a:rPr lang="ru-RU" sz="1800" dirty="0" smtClean="0">
                <a:solidFill>
                  <a:schemeClr val="tx1"/>
                </a:solidFill>
              </a:rPr>
              <a:t>. В </a:t>
            </a:r>
            <a:r>
              <a:rPr lang="ru-RU" sz="1800" dirty="0">
                <a:solidFill>
                  <a:schemeClr val="tx1"/>
                </a:solidFill>
              </a:rPr>
              <a:t>1933 г. по инициативе Франции начались переговоры о заключении </a:t>
            </a:r>
            <a:r>
              <a:rPr lang="ru-RU" sz="1800" dirty="0" err="1" smtClean="0">
                <a:solidFill>
                  <a:schemeClr val="tx1"/>
                </a:solidFill>
              </a:rPr>
              <a:t>согла-шения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о взаимной помощи между СССР и </a:t>
            </a:r>
            <a:r>
              <a:rPr lang="ru-RU" sz="1800" dirty="0" smtClean="0">
                <a:solidFill>
                  <a:schemeClr val="tx1"/>
                </a:solidFill>
              </a:rPr>
              <a:t>Францией. В </a:t>
            </a:r>
            <a:r>
              <a:rPr lang="ru-RU" sz="1800" dirty="0">
                <a:solidFill>
                  <a:schemeClr val="tx1"/>
                </a:solidFill>
              </a:rPr>
              <a:t>этом же году были установлены дипломатические отношения между СССР и США, а также подписана конвенция об </a:t>
            </a:r>
            <a:r>
              <a:rPr lang="ru-RU" sz="1800" dirty="0" err="1" smtClean="0">
                <a:solidFill>
                  <a:schemeClr val="tx1"/>
                </a:solidFill>
              </a:rPr>
              <a:t>опре</a:t>
            </a:r>
            <a:r>
              <a:rPr lang="ru-RU" sz="1800" dirty="0" smtClean="0">
                <a:solidFill>
                  <a:schemeClr val="tx1"/>
                </a:solidFill>
              </a:rPr>
              <a:t>-делении </a:t>
            </a:r>
            <a:r>
              <a:rPr lang="ru-RU" sz="1800" dirty="0">
                <a:solidFill>
                  <a:schemeClr val="tx1"/>
                </a:solidFill>
              </a:rPr>
              <a:t>агрессора между СССР и рядом </a:t>
            </a:r>
            <a:r>
              <a:rPr lang="ru-RU" sz="1800" dirty="0" smtClean="0">
                <a:solidFill>
                  <a:schemeClr val="tx1"/>
                </a:solidFill>
              </a:rPr>
              <a:t>европейских стран.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702000"/>
            <a:ext cx="451104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Французская миссия на маневрах Красной армии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799"/>
            <a:ext cx="4084687" cy="248495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1"/>
            <a:ext cx="4915195" cy="25562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Ведя </a:t>
            </a:r>
            <a:r>
              <a:rPr lang="ru-RU" sz="1800" dirty="0">
                <a:solidFill>
                  <a:schemeClr val="tx1"/>
                </a:solidFill>
              </a:rPr>
              <a:t>борьбу за создание системы коллективной безопасности в Европе, СССР </a:t>
            </a:r>
            <a:r>
              <a:rPr lang="ru-RU" sz="1800" dirty="0" smtClean="0">
                <a:solidFill>
                  <a:schemeClr val="tx1"/>
                </a:solidFill>
              </a:rPr>
              <a:t>предложил </a:t>
            </a:r>
            <a:r>
              <a:rPr lang="ru-RU" sz="1800" dirty="0" err="1" smtClean="0">
                <a:solidFill>
                  <a:schemeClr val="tx1"/>
                </a:solidFill>
              </a:rPr>
              <a:t>Фран-ции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заключить договор о взаимной помощи с участием других европейских </a:t>
            </a:r>
            <a:r>
              <a:rPr lang="ru-RU" sz="1800" dirty="0" smtClean="0">
                <a:solidFill>
                  <a:schemeClr val="tx1"/>
                </a:solidFill>
              </a:rPr>
              <a:t>государств. Был </a:t>
            </a:r>
            <a:r>
              <a:rPr lang="ru-RU" sz="1800" dirty="0">
                <a:solidFill>
                  <a:schemeClr val="tx1"/>
                </a:solidFill>
              </a:rPr>
              <a:t>выработан проект Восточного пакта, который мог бы создать систему </a:t>
            </a:r>
            <a:r>
              <a:rPr lang="ru-RU" sz="1800" dirty="0" smtClean="0">
                <a:solidFill>
                  <a:schemeClr val="tx1"/>
                </a:solidFill>
              </a:rPr>
              <a:t>коллективной безо-</a:t>
            </a:r>
            <a:r>
              <a:rPr lang="ru-RU" sz="1800" dirty="0" err="1" smtClean="0">
                <a:solidFill>
                  <a:schemeClr val="tx1"/>
                </a:solidFill>
              </a:rPr>
              <a:t>пасности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в </a:t>
            </a:r>
            <a:r>
              <a:rPr lang="ru-RU" sz="1800" dirty="0" smtClean="0">
                <a:solidFill>
                  <a:schemeClr val="tx1"/>
                </a:solidFill>
              </a:rPr>
              <a:t>Европе. Однако </a:t>
            </a:r>
            <a:r>
              <a:rPr lang="ru-RU" sz="1800" dirty="0">
                <a:solidFill>
                  <a:schemeClr val="tx1"/>
                </a:solidFill>
              </a:rPr>
              <a:t>Германия, Польша и некоторые другие страны отказались от участия в </a:t>
            </a:r>
            <a:r>
              <a:rPr lang="ru-RU" sz="1800" dirty="0" smtClean="0">
                <a:solidFill>
                  <a:schemeClr val="tx1"/>
                </a:solidFill>
              </a:rPr>
              <a:t>Восточном пакте.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6402814"/>
            <a:ext cx="2363339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Проект Восточного пакта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" t="2577" r="2230" b="15908"/>
          <a:stretch/>
        </p:blipFill>
        <p:spPr bwMode="auto">
          <a:xfrm>
            <a:off x="5137281" y="1628800"/>
            <a:ext cx="3905739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0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коллектив-ной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в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517232"/>
            <a:ext cx="8924862" cy="1224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Сближение </a:t>
            </a:r>
            <a:r>
              <a:rPr lang="ru-RU" sz="1800" dirty="0">
                <a:solidFill>
                  <a:schemeClr val="tx1"/>
                </a:solidFill>
              </a:rPr>
              <a:t>СССР и Франции способствовало вступлению Советского Союза в Лигу На-</a:t>
            </a:r>
            <a:r>
              <a:rPr lang="ru-RU" sz="1800" dirty="0" err="1">
                <a:solidFill>
                  <a:schemeClr val="tx1"/>
                </a:solidFill>
              </a:rPr>
              <a:t>ций</a:t>
            </a:r>
            <a:r>
              <a:rPr lang="ru-RU" sz="1800" dirty="0">
                <a:solidFill>
                  <a:schemeClr val="tx1"/>
                </a:solidFill>
              </a:rPr>
              <a:t> в 1934 г. и подписанию 2 мая 1935 г. в Париже договора о взаимной помощи между СССР и </a:t>
            </a:r>
            <a:r>
              <a:rPr lang="ru-RU" sz="1800" dirty="0" smtClean="0">
                <a:solidFill>
                  <a:schemeClr val="tx1"/>
                </a:solidFill>
              </a:rPr>
              <a:t>Францией. В нём </a:t>
            </a:r>
            <a:r>
              <a:rPr lang="ru-RU" sz="1800" dirty="0">
                <a:solidFill>
                  <a:schemeClr val="tx1"/>
                </a:solidFill>
              </a:rPr>
              <a:t>было зафиксировано намерение сторон добиваться </a:t>
            </a:r>
            <a:r>
              <a:rPr lang="ru-RU" sz="1800" dirty="0" err="1" smtClean="0">
                <a:solidFill>
                  <a:schemeClr val="tx1"/>
                </a:solidFill>
              </a:rPr>
              <a:t>заключе-ния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европейского соглашения по вопросам </a:t>
            </a:r>
            <a:r>
              <a:rPr lang="ru-RU" sz="1800" dirty="0" smtClean="0">
                <a:solidFill>
                  <a:schemeClr val="tx1"/>
                </a:solidFill>
              </a:rPr>
              <a:t>безопасности.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096606"/>
            <a:ext cx="299101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Подписание франко-советского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договора о </a:t>
            </a:r>
            <a:r>
              <a:rPr lang="ru-RU" sz="1600" dirty="0">
                <a:solidFill>
                  <a:schemeClr val="tx1"/>
                </a:solidFill>
              </a:rPr>
              <a:t>взаимной помощи.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Париж</a:t>
            </a:r>
            <a:r>
              <a:rPr lang="ru-RU" sz="1600" dirty="0">
                <a:solidFill>
                  <a:schemeClr val="tx1"/>
                </a:solidFill>
              </a:rPr>
              <a:t>. 1935 г.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53952"/>
            <a:ext cx="5488217" cy="371630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коллектив-ной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в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5805264"/>
            <a:ext cx="8924862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Вслед </a:t>
            </a:r>
            <a:r>
              <a:rPr lang="ru-RU" sz="1800" dirty="0">
                <a:solidFill>
                  <a:schemeClr val="tx1"/>
                </a:solidFill>
              </a:rPr>
              <a:t>за этим 16 мая 1935 г. состоялось подписание договора о взаимопомощи между СССР и </a:t>
            </a:r>
            <a:r>
              <a:rPr lang="ru-RU" sz="1800" dirty="0" smtClean="0">
                <a:solidFill>
                  <a:schemeClr val="tx1"/>
                </a:solidFill>
              </a:rPr>
              <a:t>Чехословакией. В нём </a:t>
            </a:r>
            <a:r>
              <a:rPr lang="ru-RU" sz="1800" dirty="0">
                <a:solidFill>
                  <a:schemeClr val="tx1"/>
                </a:solidFill>
              </a:rPr>
              <a:t>содержалась оговорка о том, что СССР обязывается оказать помощь </a:t>
            </a:r>
            <a:r>
              <a:rPr lang="ru-RU" sz="1800" dirty="0" smtClean="0">
                <a:solidFill>
                  <a:schemeClr val="tx1"/>
                </a:solidFill>
              </a:rPr>
              <a:t>Чехословакии</a:t>
            </a:r>
            <a:r>
              <a:rPr lang="ru-RU" sz="1800" dirty="0">
                <a:solidFill>
                  <a:schemeClr val="tx1"/>
                </a:solidFill>
              </a:rPr>
              <a:t>, если Франция также окажет ей свою </a:t>
            </a:r>
            <a:r>
              <a:rPr lang="ru-RU" sz="1800" dirty="0" smtClean="0">
                <a:solidFill>
                  <a:schemeClr val="tx1"/>
                </a:solidFill>
              </a:rPr>
              <a:t>поддержку.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265198"/>
            <a:ext cx="351796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Подписание советско-чехословацкого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договора </a:t>
            </a:r>
            <a:r>
              <a:rPr lang="ru-RU" sz="1600" dirty="0">
                <a:solidFill>
                  <a:schemeClr val="tx1"/>
                </a:solidFill>
              </a:rPr>
              <a:t>о взаимной помощи.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Москва</a:t>
            </a:r>
            <a:r>
              <a:rPr lang="ru-RU" sz="1600" dirty="0">
                <a:solidFill>
                  <a:schemeClr val="tx1"/>
                </a:solidFill>
              </a:rPr>
              <a:t>. 1935 г.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67" y="1772816"/>
            <a:ext cx="5257940" cy="381576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556792"/>
            <a:ext cx="8153400" cy="4251176"/>
          </a:xfrm>
        </p:spPr>
        <p:txBody>
          <a:bodyPr/>
          <a:lstStyle/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 smtClean="0"/>
              <a:t>Обострение </a:t>
            </a:r>
            <a:r>
              <a:rPr lang="ru-RU" dirty="0"/>
              <a:t>международных отношений в 30-х годах ХХ века. </a:t>
            </a:r>
            <a:endParaRPr lang="ru-RU" dirty="0" smtClean="0"/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 smtClean="0"/>
              <a:t>Антикоминтерновский </a:t>
            </a:r>
            <a:r>
              <a:rPr lang="ru-RU" dirty="0"/>
              <a:t>пакт</a:t>
            </a:r>
            <a:r>
              <a:rPr lang="ru-RU" dirty="0" smtClean="0"/>
              <a:t>.</a:t>
            </a:r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/>
              <a:t>Очаги военной напряженности в Европе, Африке и на Дальнем Востоке </a:t>
            </a:r>
            <a:endParaRPr lang="ru-RU" dirty="0" smtClean="0"/>
          </a:p>
          <a:p>
            <a:pPr marL="514350" indent="-514350">
              <a:buClrTx/>
              <a:buSzPct val="100000"/>
              <a:buFont typeface="+mj-lt"/>
              <a:buAutoNum type="arabicPeriod"/>
            </a:pPr>
            <a:r>
              <a:rPr lang="ru-RU" dirty="0"/>
              <a:t>Проблема создания системы коллективной безопасности в Европе. Советско-германский договор о </a:t>
            </a:r>
            <a:r>
              <a:rPr lang="ru-RU" dirty="0" smtClean="0"/>
              <a:t>ненападении</a:t>
            </a:r>
          </a:p>
        </p:txBody>
      </p:sp>
    </p:spTree>
    <p:extLst>
      <p:ext uri="{BB962C8B-B14F-4D97-AF65-F5344CB8AC3E}">
        <p14:creationId xmlns:p14="http://schemas.microsoft.com/office/powerpoint/2010/main" val="17540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8527" y="1609775"/>
            <a:ext cx="4140459" cy="46995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 События </a:t>
            </a:r>
            <a:r>
              <a:rPr lang="ru-RU" sz="1800" dirty="0">
                <a:solidFill>
                  <a:schemeClr val="tx1"/>
                </a:solidFill>
              </a:rPr>
              <a:t>весной 1939 г. в Европе показали всю несостоятельность политики «</a:t>
            </a:r>
            <a:r>
              <a:rPr lang="ru-RU" sz="1800" dirty="0" smtClean="0">
                <a:solidFill>
                  <a:schemeClr val="tx1"/>
                </a:solidFill>
              </a:rPr>
              <a:t>умиротворения</a:t>
            </a:r>
            <a:r>
              <a:rPr lang="ru-RU" sz="1800" dirty="0">
                <a:solidFill>
                  <a:schemeClr val="tx1"/>
                </a:solidFill>
              </a:rPr>
              <a:t>» западных </a:t>
            </a:r>
            <a:r>
              <a:rPr lang="ru-RU" sz="1800" dirty="0" smtClean="0">
                <a:solidFill>
                  <a:schemeClr val="tx1"/>
                </a:solidFill>
              </a:rPr>
              <a:t>стран. После этого </a:t>
            </a:r>
            <a:r>
              <a:rPr lang="ru-RU" sz="1800" dirty="0">
                <a:solidFill>
                  <a:schemeClr val="tx1"/>
                </a:solidFill>
              </a:rPr>
              <a:t>Англия и Франция попытались </a:t>
            </a:r>
            <a:r>
              <a:rPr lang="ru-RU" sz="1800" dirty="0" smtClean="0">
                <a:solidFill>
                  <a:schemeClr val="tx1"/>
                </a:solidFill>
              </a:rPr>
              <a:t>создать </a:t>
            </a:r>
            <a:r>
              <a:rPr lang="ru-RU" sz="1800" dirty="0">
                <a:solidFill>
                  <a:schemeClr val="tx1"/>
                </a:solidFill>
              </a:rPr>
              <a:t>систему договоров, которые </a:t>
            </a:r>
            <a:r>
              <a:rPr lang="ru-RU" sz="1800" dirty="0" smtClean="0">
                <a:solidFill>
                  <a:schemeClr val="tx1"/>
                </a:solidFill>
              </a:rPr>
              <a:t>сдерживали </a:t>
            </a:r>
            <a:r>
              <a:rPr lang="ru-RU" sz="1800" dirty="0">
                <a:solidFill>
                  <a:schemeClr val="tx1"/>
                </a:solidFill>
              </a:rPr>
              <a:t>бы агрессивный курс </a:t>
            </a:r>
            <a:r>
              <a:rPr lang="ru-RU" sz="1800" dirty="0" smtClean="0">
                <a:solidFill>
                  <a:schemeClr val="tx1"/>
                </a:solidFill>
              </a:rPr>
              <a:t>Гер-мании </a:t>
            </a:r>
            <a:r>
              <a:rPr lang="ru-RU" sz="1800" dirty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Италии. Они </a:t>
            </a:r>
            <a:r>
              <a:rPr lang="ru-RU" sz="1800" dirty="0">
                <a:solidFill>
                  <a:schemeClr val="tx1"/>
                </a:solidFill>
              </a:rPr>
              <a:t>заявили о </a:t>
            </a:r>
            <a:r>
              <a:rPr lang="ru-RU" sz="1800" dirty="0" err="1" smtClean="0">
                <a:solidFill>
                  <a:schemeClr val="tx1"/>
                </a:solidFill>
              </a:rPr>
              <a:t>взаим</a:t>
            </a:r>
            <a:r>
              <a:rPr lang="ru-RU" sz="1800" dirty="0" smtClean="0">
                <a:solidFill>
                  <a:schemeClr val="tx1"/>
                </a:solidFill>
              </a:rPr>
              <a:t>-ном </a:t>
            </a:r>
            <a:r>
              <a:rPr lang="ru-RU" sz="1800" dirty="0">
                <a:solidFill>
                  <a:schemeClr val="tx1"/>
                </a:solidFill>
              </a:rPr>
              <a:t>военном союзе в случае нападения третьей державы, а также дали </a:t>
            </a:r>
            <a:r>
              <a:rPr lang="ru-RU" sz="1800" dirty="0" err="1" smtClean="0">
                <a:solidFill>
                  <a:schemeClr val="tx1"/>
                </a:solidFill>
              </a:rPr>
              <a:t>гаран-тии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защиты Голландии, Швейцарии и Бельгии в случае агрессии против </a:t>
            </a:r>
            <a:r>
              <a:rPr lang="ru-RU" sz="1800" dirty="0" smtClean="0">
                <a:solidFill>
                  <a:schemeClr val="tx1"/>
                </a:solidFill>
              </a:rPr>
              <a:t>них. Вскоре </a:t>
            </a:r>
            <a:r>
              <a:rPr lang="ru-RU" sz="1800" dirty="0">
                <a:solidFill>
                  <a:schemeClr val="tx1"/>
                </a:solidFill>
              </a:rPr>
              <a:t>такие же гарантии были даны Польше, Румынии, Греции и </a:t>
            </a:r>
            <a:r>
              <a:rPr lang="ru-RU" sz="1800" dirty="0" smtClean="0">
                <a:solidFill>
                  <a:schemeClr val="tx1"/>
                </a:solidFill>
              </a:rPr>
              <a:t>Турции.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Европа в 1930-е гг.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779" y="1628800"/>
            <a:ext cx="3504318" cy="316835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Вместе </a:t>
            </a:r>
            <a:r>
              <a:rPr lang="ru-RU" sz="2000" dirty="0">
                <a:solidFill>
                  <a:schemeClr val="tx1"/>
                </a:solidFill>
              </a:rPr>
              <a:t>с тем в Лондоне в это </a:t>
            </a:r>
            <a:r>
              <a:rPr lang="ru-RU" sz="2000" dirty="0" smtClean="0">
                <a:solidFill>
                  <a:schemeClr val="tx1"/>
                </a:solidFill>
              </a:rPr>
              <a:t>время </a:t>
            </a:r>
            <a:r>
              <a:rPr lang="ru-RU" sz="2000" dirty="0">
                <a:solidFill>
                  <a:schemeClr val="tx1"/>
                </a:solidFill>
              </a:rPr>
              <a:t>происходили тайные </a:t>
            </a:r>
            <a:r>
              <a:rPr lang="ru-RU" sz="2000" dirty="0" smtClean="0">
                <a:solidFill>
                  <a:schemeClr val="tx1"/>
                </a:solidFill>
              </a:rPr>
              <a:t>англо-германские </a:t>
            </a:r>
            <a:r>
              <a:rPr lang="ru-RU" sz="2000" dirty="0">
                <a:solidFill>
                  <a:schemeClr val="tx1"/>
                </a:solidFill>
              </a:rPr>
              <a:t>контакты, в ходе </a:t>
            </a:r>
            <a:r>
              <a:rPr lang="ru-RU" sz="2000" dirty="0" smtClean="0">
                <a:solidFill>
                  <a:schemeClr val="tx1"/>
                </a:solidFill>
              </a:rPr>
              <a:t>которых </a:t>
            </a:r>
            <a:r>
              <a:rPr lang="ru-RU" sz="2000" dirty="0">
                <a:solidFill>
                  <a:schemeClr val="tx1"/>
                </a:solidFill>
              </a:rPr>
              <a:t>была предпринята попытка достичь компромисса между </a:t>
            </a:r>
            <a:r>
              <a:rPr lang="ru-RU" sz="2000" dirty="0" smtClean="0">
                <a:solidFill>
                  <a:schemeClr val="tx1"/>
                </a:solidFill>
              </a:rPr>
              <a:t>Англией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ru-RU" sz="2000" dirty="0" smtClean="0">
                <a:solidFill>
                  <a:schemeClr val="tx1"/>
                </a:solidFill>
              </a:rPr>
              <a:t>Германией. Однако </a:t>
            </a:r>
            <a:r>
              <a:rPr lang="ru-RU" sz="2000" dirty="0">
                <a:solidFill>
                  <a:schemeClr val="tx1"/>
                </a:solidFill>
              </a:rPr>
              <a:t>к </a:t>
            </a:r>
            <a:r>
              <a:rPr lang="ru-RU" sz="2000" dirty="0" smtClean="0">
                <a:solidFill>
                  <a:schemeClr val="tx1"/>
                </a:solidFill>
              </a:rPr>
              <a:t>реальным </a:t>
            </a:r>
            <a:r>
              <a:rPr lang="ru-RU" sz="2000" dirty="0">
                <a:solidFill>
                  <a:schemeClr val="tx1"/>
                </a:solidFill>
              </a:rPr>
              <a:t>результатам эти </a:t>
            </a:r>
            <a:r>
              <a:rPr lang="ru-RU" sz="2000" dirty="0" smtClean="0">
                <a:solidFill>
                  <a:schemeClr val="tx1"/>
                </a:solidFill>
              </a:rPr>
              <a:t>контакты </a:t>
            </a:r>
            <a:r>
              <a:rPr lang="ru-RU" sz="2000" dirty="0">
                <a:solidFill>
                  <a:schemeClr val="tx1"/>
                </a:solidFill>
              </a:rPr>
              <a:t>не </a:t>
            </a:r>
            <a:r>
              <a:rPr lang="ru-RU" sz="2000" dirty="0" smtClean="0">
                <a:solidFill>
                  <a:schemeClr val="tx1"/>
                </a:solidFill>
              </a:rPr>
              <a:t>привели.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6402814"/>
            <a:ext cx="153112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Лондон. 1939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32" y="1628800"/>
            <a:ext cx="5252076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4725144"/>
            <a:ext cx="8985237" cy="20162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 </a:t>
            </a:r>
            <a:r>
              <a:rPr lang="ru-RU" sz="1800" dirty="0">
                <a:solidFill>
                  <a:schemeClr val="tx1"/>
                </a:solidFill>
              </a:rPr>
              <a:t>этих условиях </a:t>
            </a:r>
            <a:r>
              <a:rPr lang="ru-RU" sz="1800" dirty="0" smtClean="0">
                <a:solidFill>
                  <a:schemeClr val="tx1"/>
                </a:solidFill>
              </a:rPr>
              <a:t>СССР </a:t>
            </a:r>
            <a:r>
              <a:rPr lang="ru-RU" sz="1800" dirty="0">
                <a:solidFill>
                  <a:schemeClr val="tx1"/>
                </a:solidFill>
              </a:rPr>
              <a:t>проявил готовность сотрудничать с Англией и Францией в борьбе против фашистской </a:t>
            </a:r>
            <a:r>
              <a:rPr lang="ru-RU" sz="1800" dirty="0" smtClean="0">
                <a:solidFill>
                  <a:schemeClr val="tx1"/>
                </a:solidFill>
              </a:rPr>
              <a:t>агрессии. Он </a:t>
            </a:r>
            <a:r>
              <a:rPr lang="ru-RU" sz="1800" dirty="0">
                <a:solidFill>
                  <a:schemeClr val="tx1"/>
                </a:solidFill>
              </a:rPr>
              <a:t>предложил заключить Тройственный пакт о </a:t>
            </a:r>
            <a:r>
              <a:rPr lang="ru-RU" sz="1800" dirty="0" err="1" smtClean="0">
                <a:solidFill>
                  <a:schemeClr val="tx1"/>
                </a:solidFill>
              </a:rPr>
              <a:t>взаимопо</a:t>
            </a:r>
            <a:r>
              <a:rPr lang="ru-RU" sz="1800" dirty="0" smtClean="0">
                <a:solidFill>
                  <a:schemeClr val="tx1"/>
                </a:solidFill>
              </a:rPr>
              <a:t>-мощи </a:t>
            </a:r>
            <a:r>
              <a:rPr lang="ru-RU" sz="1800" dirty="0">
                <a:solidFill>
                  <a:schemeClr val="tx1"/>
                </a:solidFill>
              </a:rPr>
              <a:t>между </a:t>
            </a:r>
            <a:r>
              <a:rPr lang="ru-RU" sz="1800" dirty="0" smtClean="0">
                <a:solidFill>
                  <a:schemeClr val="tx1"/>
                </a:solidFill>
              </a:rPr>
              <a:t>СССР, </a:t>
            </a:r>
            <a:r>
              <a:rPr lang="ru-RU" sz="1800" dirty="0">
                <a:solidFill>
                  <a:schemeClr val="tx1"/>
                </a:solidFill>
              </a:rPr>
              <a:t>Англией и Францией, подписать военную конвенцию между странами и </a:t>
            </a:r>
            <a:r>
              <a:rPr lang="ru-RU" sz="1800" dirty="0" smtClean="0">
                <a:solidFill>
                  <a:schemeClr val="tx1"/>
                </a:solidFill>
              </a:rPr>
              <a:t>предоставить </a:t>
            </a:r>
            <a:r>
              <a:rPr lang="ru-RU" sz="1800" dirty="0">
                <a:solidFill>
                  <a:schemeClr val="tx1"/>
                </a:solidFill>
              </a:rPr>
              <a:t>гарантии независимости всем государствам, граничащим с СССР от </a:t>
            </a:r>
            <a:r>
              <a:rPr lang="ru-RU" sz="1800" dirty="0" smtClean="0">
                <a:solidFill>
                  <a:schemeClr val="tx1"/>
                </a:solidFill>
              </a:rPr>
              <a:t>Бал-</a:t>
            </a:r>
            <a:r>
              <a:rPr lang="ru-RU" sz="1800" dirty="0" err="1" smtClean="0">
                <a:solidFill>
                  <a:schemeClr val="tx1"/>
                </a:solidFill>
              </a:rPr>
              <a:t>тийского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до </a:t>
            </a:r>
            <a:r>
              <a:rPr lang="ru-RU" sz="1800" dirty="0" smtClean="0">
                <a:solidFill>
                  <a:schemeClr val="tx1"/>
                </a:solidFill>
              </a:rPr>
              <a:t>Чёрного моря. Западные </a:t>
            </a:r>
            <a:r>
              <a:rPr lang="ru-RU" sz="1800" dirty="0">
                <a:solidFill>
                  <a:schemeClr val="tx1"/>
                </a:solidFill>
              </a:rPr>
              <a:t>державы после обсуждения советских </a:t>
            </a:r>
            <a:r>
              <a:rPr lang="ru-RU" sz="1800" dirty="0" err="1" smtClean="0">
                <a:solidFill>
                  <a:schemeClr val="tx1"/>
                </a:solidFill>
              </a:rPr>
              <a:t>предложе-ний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дали согласие на </a:t>
            </a:r>
            <a:r>
              <a:rPr lang="ru-RU" sz="1800" dirty="0" smtClean="0">
                <a:solidFill>
                  <a:schemeClr val="tx1"/>
                </a:solidFill>
              </a:rPr>
              <a:t>заключение </a:t>
            </a:r>
            <a:r>
              <a:rPr lang="ru-RU" sz="1800" dirty="0">
                <a:solidFill>
                  <a:schemeClr val="tx1"/>
                </a:solidFill>
              </a:rPr>
              <a:t>Тройственного пакта о взаимопомощи лишь в конце мая 1939 г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961189"/>
            <a:ext cx="151868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Москва. 1939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159"/>
          <a:stretch/>
        </p:blipFill>
        <p:spPr bwMode="auto">
          <a:xfrm>
            <a:off x="2267744" y="1663849"/>
            <a:ext cx="6474668" cy="293323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8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создания системы коллектив-ной безопасности в Европе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4509120"/>
            <a:ext cx="8985237" cy="223224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 </a:t>
            </a:r>
            <a:r>
              <a:rPr lang="ru-RU" sz="1800" dirty="0">
                <a:solidFill>
                  <a:schemeClr val="tx1"/>
                </a:solidFill>
              </a:rPr>
              <a:t>июле 1939 г. СССР предложил начать в Москве переговоры военных делегаций трех </a:t>
            </a:r>
            <a:r>
              <a:rPr lang="ru-RU" sz="1800" dirty="0" smtClean="0">
                <a:solidFill>
                  <a:schemeClr val="tx1"/>
                </a:solidFill>
              </a:rPr>
              <a:t>держав. Англия </a:t>
            </a:r>
            <a:r>
              <a:rPr lang="ru-RU" sz="1800" dirty="0">
                <a:solidFill>
                  <a:schemeClr val="tx1"/>
                </a:solidFill>
              </a:rPr>
              <a:t>и Франция затягивали направление военных миссий в Москву, поэтому переговоры начались только 12 августа 1939 г</a:t>
            </a:r>
            <a:r>
              <a:rPr lang="ru-RU" sz="1800" dirty="0" smtClean="0">
                <a:solidFill>
                  <a:schemeClr val="tx1"/>
                </a:solidFill>
              </a:rPr>
              <a:t>. На </a:t>
            </a:r>
            <a:r>
              <a:rPr lang="ru-RU" sz="1800" dirty="0">
                <a:solidFill>
                  <a:schemeClr val="tx1"/>
                </a:solidFill>
              </a:rPr>
              <a:t>них выяснилось, что глава английской делегации не имел полномочий </a:t>
            </a:r>
            <a:r>
              <a:rPr lang="ru-RU" sz="1800" dirty="0" smtClean="0">
                <a:solidFill>
                  <a:schemeClr val="tx1"/>
                </a:solidFill>
              </a:rPr>
              <a:t>подписывать </a:t>
            </a:r>
            <a:r>
              <a:rPr lang="ru-RU" sz="1800" dirty="0">
                <a:solidFill>
                  <a:schemeClr val="tx1"/>
                </a:solidFill>
              </a:rPr>
              <a:t>соглашение с </a:t>
            </a:r>
            <a:r>
              <a:rPr lang="ru-RU" sz="1800" dirty="0" smtClean="0">
                <a:solidFill>
                  <a:schemeClr val="tx1"/>
                </a:solidFill>
              </a:rPr>
              <a:t>СССР. На </a:t>
            </a:r>
            <a:r>
              <a:rPr lang="ru-RU" sz="1800" dirty="0">
                <a:solidFill>
                  <a:schemeClr val="tx1"/>
                </a:solidFill>
              </a:rPr>
              <a:t>переговорах </a:t>
            </a:r>
            <a:r>
              <a:rPr lang="ru-RU" sz="1800" dirty="0" smtClean="0">
                <a:solidFill>
                  <a:schemeClr val="tx1"/>
                </a:solidFill>
              </a:rPr>
              <a:t>СССР </a:t>
            </a:r>
            <a:r>
              <a:rPr lang="ru-RU" sz="1800" dirty="0">
                <a:solidFill>
                  <a:schemeClr val="tx1"/>
                </a:solidFill>
              </a:rPr>
              <a:t>настаивал на том, чтобы Англия и Франция выставили достаточное количество </a:t>
            </a:r>
            <a:r>
              <a:rPr lang="ru-RU" sz="1800" dirty="0" err="1" smtClean="0">
                <a:solidFill>
                  <a:schemeClr val="tx1"/>
                </a:solidFill>
              </a:rPr>
              <a:t>воору-жённых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сил для отпора фашистской </a:t>
            </a:r>
            <a:r>
              <a:rPr lang="ru-RU" sz="1800" dirty="0" smtClean="0">
                <a:solidFill>
                  <a:schemeClr val="tx1"/>
                </a:solidFill>
              </a:rPr>
              <a:t>агрессии. Особенно </a:t>
            </a:r>
            <a:r>
              <a:rPr lang="ru-RU" sz="1800" dirty="0">
                <a:solidFill>
                  <a:schemeClr val="tx1"/>
                </a:solidFill>
              </a:rPr>
              <a:t>трудной оказалась проблема пропуска советских войск через территорию Польши и Румынии, которые не соглашались на </a:t>
            </a:r>
            <a:r>
              <a:rPr lang="ru-RU" sz="1800" dirty="0" smtClean="0">
                <a:solidFill>
                  <a:schemeClr val="tx1"/>
                </a:solidFill>
              </a:rPr>
              <a:t>это.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2658962"/>
            <a:ext cx="283609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Прибытие англо-французской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военной </a:t>
            </a:r>
            <a:r>
              <a:rPr lang="ru-RU" sz="1600" dirty="0">
                <a:solidFill>
                  <a:schemeClr val="tx1"/>
                </a:solidFill>
              </a:rPr>
              <a:t>делегации в Москву.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1939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77" y="1639803"/>
            <a:ext cx="3566020" cy="286931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6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Советско-германский договор о ненападении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4509120"/>
            <a:ext cx="8985237" cy="223224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Ввиду неопределённости </a:t>
            </a:r>
            <a:r>
              <a:rPr lang="ru-RU" sz="1800" dirty="0">
                <a:solidFill>
                  <a:schemeClr val="tx1"/>
                </a:solidFill>
              </a:rPr>
              <a:t>позиции Англии и Франции на переговорах в Москве СССР не исключал возможности переговоров с </a:t>
            </a:r>
            <a:r>
              <a:rPr lang="ru-RU" sz="1800" dirty="0" smtClean="0">
                <a:solidFill>
                  <a:schemeClr val="tx1"/>
                </a:solidFill>
              </a:rPr>
              <a:t>Германией. В </a:t>
            </a:r>
            <a:r>
              <a:rPr lang="ru-RU" sz="1800" dirty="0">
                <a:solidFill>
                  <a:schemeClr val="tx1"/>
                </a:solidFill>
              </a:rPr>
              <a:t>июне 1939 г. активизировались </a:t>
            </a:r>
            <a:r>
              <a:rPr lang="ru-RU" sz="1800" dirty="0" smtClean="0">
                <a:solidFill>
                  <a:schemeClr val="tx1"/>
                </a:solidFill>
              </a:rPr>
              <a:t>со-</a:t>
            </a:r>
            <a:r>
              <a:rPr lang="ru-RU" sz="1800" dirty="0" err="1" smtClean="0">
                <a:solidFill>
                  <a:schemeClr val="tx1"/>
                </a:solidFill>
              </a:rPr>
              <a:t>ветско</a:t>
            </a:r>
            <a:r>
              <a:rPr lang="ru-RU" sz="1800" dirty="0" smtClean="0">
                <a:solidFill>
                  <a:schemeClr val="tx1"/>
                </a:solidFill>
              </a:rPr>
              <a:t>-германские </a:t>
            </a:r>
            <a:r>
              <a:rPr lang="ru-RU" sz="1800" dirty="0">
                <a:solidFill>
                  <a:schemeClr val="tx1"/>
                </a:solidFill>
              </a:rPr>
              <a:t>контакты, которые были </a:t>
            </a:r>
            <a:r>
              <a:rPr lang="ru-RU" sz="1800" dirty="0" smtClean="0">
                <a:solidFill>
                  <a:schemeClr val="tx1"/>
                </a:solidFill>
              </a:rPr>
              <a:t>нацелены </a:t>
            </a:r>
            <a:r>
              <a:rPr lang="ru-RU" sz="1800" dirty="0">
                <a:solidFill>
                  <a:schemeClr val="tx1"/>
                </a:solidFill>
              </a:rPr>
              <a:t>на то, чтобы возобновить </a:t>
            </a:r>
            <a:r>
              <a:rPr lang="ru-RU" sz="1800" dirty="0" err="1" smtClean="0">
                <a:solidFill>
                  <a:schemeClr val="tx1"/>
                </a:solidFill>
              </a:rPr>
              <a:t>эконо-мическое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и политическое сотрудничество СССР и </a:t>
            </a:r>
            <a:r>
              <a:rPr lang="ru-RU" sz="1800" dirty="0" smtClean="0">
                <a:solidFill>
                  <a:schemeClr val="tx1"/>
                </a:solidFill>
              </a:rPr>
              <a:t>Германии. В </a:t>
            </a:r>
            <a:r>
              <a:rPr lang="ru-RU" sz="1800" dirty="0">
                <a:solidFill>
                  <a:schemeClr val="tx1"/>
                </a:solidFill>
              </a:rPr>
              <a:t>августе эти контакты </a:t>
            </a:r>
            <a:r>
              <a:rPr lang="ru-RU" sz="1800" dirty="0" smtClean="0">
                <a:solidFill>
                  <a:schemeClr val="tx1"/>
                </a:solidFill>
              </a:rPr>
              <a:t>про-</a:t>
            </a:r>
            <a:r>
              <a:rPr lang="ru-RU" sz="1800" dirty="0" err="1" smtClean="0">
                <a:solidFill>
                  <a:schemeClr val="tx1"/>
                </a:solidFill>
              </a:rPr>
              <a:t>должались</a:t>
            </a:r>
            <a:r>
              <a:rPr lang="ru-RU" sz="1800" dirty="0">
                <a:solidFill>
                  <a:schemeClr val="tx1"/>
                </a:solidFill>
              </a:rPr>
              <a:t>, в результате стороны пришли к общему </a:t>
            </a:r>
            <a:r>
              <a:rPr lang="ru-RU" sz="1800" dirty="0" smtClean="0">
                <a:solidFill>
                  <a:schemeClr val="tx1"/>
                </a:solidFill>
              </a:rPr>
              <a:t>мнению </a:t>
            </a:r>
            <a:r>
              <a:rPr lang="ru-RU" sz="1800" dirty="0">
                <a:solidFill>
                  <a:schemeClr val="tx1"/>
                </a:solidFill>
              </a:rPr>
              <a:t>о том, что между СССР и Германией необходимо заключить экономическое  </a:t>
            </a:r>
            <a:r>
              <a:rPr lang="ru-RU" sz="1800" dirty="0" smtClean="0">
                <a:solidFill>
                  <a:schemeClr val="tx1"/>
                </a:solidFill>
              </a:rPr>
              <a:t>соглашение </a:t>
            </a:r>
            <a:r>
              <a:rPr lang="ru-RU" sz="1800" dirty="0">
                <a:solidFill>
                  <a:schemeClr val="tx1"/>
                </a:solidFill>
              </a:rPr>
              <a:t>и пакт о </a:t>
            </a:r>
            <a:r>
              <a:rPr lang="ru-RU" sz="1800" dirty="0" smtClean="0">
                <a:solidFill>
                  <a:schemeClr val="tx1"/>
                </a:solidFill>
              </a:rPr>
              <a:t>ненападении. Советское </a:t>
            </a:r>
            <a:r>
              <a:rPr lang="ru-RU" sz="1800" dirty="0">
                <a:solidFill>
                  <a:schemeClr val="tx1"/>
                </a:solidFill>
              </a:rPr>
              <a:t>правительство выразило желание подписать также секретный протокол о разграничении сфер интересов между Германией и </a:t>
            </a:r>
            <a:r>
              <a:rPr lang="ru-RU" sz="1800" dirty="0" smtClean="0">
                <a:solidFill>
                  <a:schemeClr val="tx1"/>
                </a:solidFill>
              </a:rPr>
              <a:t>СССР.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720960"/>
            <a:ext cx="373236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Совместный советско-германский парад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Бресте. 1939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3994421" cy="2769096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2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Советско-германский договор о ненападении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229200"/>
            <a:ext cx="8985237" cy="15121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 как И.Сталин и А.Гитлер обменялись личными посланиями, в Москву прибыл министр иностранных дел Германии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И.Риббентроп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 же день, 23 августа 1939 г., был подписан советско-германский договор 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ненападении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вошедший в историю под </a:t>
            </a:r>
            <a:r>
              <a:rPr lang="ru-RU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назва-нием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«пакт Молотова-Риббентропа», 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секретный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дополнительный протокол к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нему. Срок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действия договора составлял 10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1628800"/>
            <a:ext cx="135049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В.М.Молотов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664296" cy="349022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8" t="3125" r="5384" b="9375"/>
          <a:stretch/>
        </p:blipFill>
        <p:spPr bwMode="auto">
          <a:xfrm>
            <a:off x="5940152" y="1648222"/>
            <a:ext cx="2752709" cy="349022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03044" y="4805099"/>
            <a:ext cx="141737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err="1">
                <a:solidFill>
                  <a:schemeClr val="tx1"/>
                </a:solidFill>
              </a:rPr>
              <a:t>И.Риббентроп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Советско-германский договор о ненападении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0766" y="2495178"/>
            <a:ext cx="4068452" cy="23739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Согласно </a:t>
            </a:r>
            <a:r>
              <a:rPr lang="ru-RU" sz="1800" dirty="0">
                <a:solidFill>
                  <a:schemeClr val="tx1"/>
                </a:solidFill>
              </a:rPr>
              <a:t>протоколу в советскую зону интересов входили Финляндия, </a:t>
            </a:r>
            <a:r>
              <a:rPr lang="ru-RU" sz="1800" dirty="0" err="1" smtClean="0">
                <a:solidFill>
                  <a:schemeClr val="tx1"/>
                </a:solidFill>
              </a:rPr>
              <a:t>Эсто-ния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r>
              <a:rPr lang="ru-RU" sz="1800" dirty="0" smtClean="0">
                <a:solidFill>
                  <a:schemeClr val="tx1"/>
                </a:solidFill>
              </a:rPr>
              <a:t>Латвия </a:t>
            </a:r>
            <a:r>
              <a:rPr lang="ru-RU" sz="1800" dirty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Бессарабия. В </a:t>
            </a:r>
            <a:r>
              <a:rPr lang="ru-RU" sz="1800" dirty="0">
                <a:solidFill>
                  <a:schemeClr val="tx1"/>
                </a:solidFill>
              </a:rPr>
              <a:t>Польше </a:t>
            </a:r>
            <a:r>
              <a:rPr lang="ru-RU" sz="1800" dirty="0" smtClean="0">
                <a:solidFill>
                  <a:schemeClr val="tx1"/>
                </a:solidFill>
              </a:rPr>
              <a:t>стороны </a:t>
            </a:r>
            <a:r>
              <a:rPr lang="ru-RU" sz="1800" dirty="0">
                <a:solidFill>
                  <a:schemeClr val="tx1"/>
                </a:solidFill>
              </a:rPr>
              <a:t>определили границу своих сфер интересов по рекам </a:t>
            </a:r>
            <a:r>
              <a:rPr lang="ru-RU" sz="1800" dirty="0" err="1" smtClean="0">
                <a:solidFill>
                  <a:schemeClr val="tx1"/>
                </a:solidFill>
              </a:rPr>
              <a:t>Нарев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- Висла – </a:t>
            </a:r>
            <a:r>
              <a:rPr lang="ru-RU" sz="1800" dirty="0" smtClean="0">
                <a:solidFill>
                  <a:schemeClr val="tx1"/>
                </a:solidFill>
              </a:rPr>
              <a:t>Сан. Советский </a:t>
            </a:r>
            <a:r>
              <a:rPr lang="ru-RU" sz="1800" dirty="0">
                <a:solidFill>
                  <a:schemeClr val="tx1"/>
                </a:solidFill>
              </a:rPr>
              <a:t>Союз и Германия </a:t>
            </a:r>
            <a:r>
              <a:rPr lang="ru-RU" sz="1800" dirty="0" smtClean="0">
                <a:solidFill>
                  <a:schemeClr val="tx1"/>
                </a:solidFill>
              </a:rPr>
              <a:t>на-</a:t>
            </a:r>
            <a:r>
              <a:rPr lang="ru-RU" sz="1800" dirty="0" err="1" smtClean="0">
                <a:solidFill>
                  <a:schemeClr val="tx1"/>
                </a:solidFill>
              </a:rPr>
              <a:t>чали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широкомасштабное торговое </a:t>
            </a:r>
            <a:r>
              <a:rPr lang="ru-RU" sz="1800" dirty="0" smtClean="0">
                <a:solidFill>
                  <a:schemeClr val="tx1"/>
                </a:solidFill>
              </a:rPr>
              <a:t>сот-</a:t>
            </a:r>
            <a:r>
              <a:rPr lang="ru-RU" sz="1800" dirty="0" err="1" smtClean="0">
                <a:solidFill>
                  <a:schemeClr val="tx1"/>
                </a:solidFill>
              </a:rPr>
              <a:t>рудничество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6166097"/>
            <a:ext cx="316561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Планируемое разделение Европы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пакту Молотова-Риббентропа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/>
          <a:stretch/>
        </p:blipFill>
        <p:spPr>
          <a:xfrm>
            <a:off x="4355976" y="1556792"/>
            <a:ext cx="4743452" cy="519408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02" y="4869160"/>
            <a:ext cx="237172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1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4176464" cy="4495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Очаги войны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Политика «умиротворения агрессора»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Система коллективной безопасности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Аншлюс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Антикоминтерновский пакт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/>
              <a:t>Мюнхенский договор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60208" y="1628800"/>
            <a:ext cx="4104456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А. Гитлер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Б. Муссолини</a:t>
            </a:r>
            <a:endParaRPr lang="ru-RU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 1933 </a:t>
            </a:r>
            <a:r>
              <a:rPr lang="ru-RU" sz="2400" b="1" dirty="0" smtClean="0"/>
              <a:t>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1936-1937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Сентябрь 1938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1938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1934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/>
              <a:t>23 августа 1939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9239"/>
            <a:ext cx="1102624" cy="13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473185"/>
              </p:ext>
            </p:extLst>
          </p:nvPr>
        </p:nvGraphicFramePr>
        <p:xfrm>
          <a:off x="107504" y="188641"/>
          <a:ext cx="8856984" cy="6296661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448272"/>
                <a:gridCol w="6408712"/>
              </a:tblGrid>
              <a:tr h="44697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Страна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Цели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2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Германия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Пересмотр условий</a:t>
                      </a:r>
                      <a:r>
                        <a:rPr lang="ru-RU" sz="2400" b="1" baseline="0" dirty="0" smtClean="0"/>
                        <a:t> Версальского мира, возвращение позиций в Европе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2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Великобритания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Возвращение лидерства в Европе, уступки Германии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2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Франция</a:t>
                      </a:r>
                    </a:p>
                    <a:p>
                      <a:endParaRPr lang="ru-RU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Сохранить лидерство в Европе, создание системы общеевропейской безопасности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Италия</a:t>
                      </a:r>
                    </a:p>
                    <a:p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Усиление позиций в Восточном Средиземноморье, сближение с Германией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США</a:t>
                      </a:r>
                    </a:p>
                    <a:p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Политика «изоляционизма» в Европе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372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СССР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Установление дипломатических отношений со</a:t>
                      </a:r>
                      <a:r>
                        <a:rPr lang="ru-RU" sz="2400" b="1" baseline="0" dirty="0" smtClean="0"/>
                        <a:t> странами Европы, в 1933 г с США, в 1934 г вступил в Лигу Наций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94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 Япония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Усиление влияния на Востоке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7" y="261231"/>
            <a:ext cx="678383" cy="719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55820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16773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517232"/>
            <a:ext cx="8985237" cy="122413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С </a:t>
            </a:r>
            <a:r>
              <a:rPr lang="ru-RU" sz="1800" dirty="0">
                <a:solidFill>
                  <a:schemeClr val="tx1"/>
                </a:solidFill>
              </a:rPr>
              <a:t>приходом НСДАП к власти Германия взяла курс на полный пересмотр и ликвидацию </a:t>
            </a:r>
            <a:r>
              <a:rPr lang="ru-RU" sz="1800" dirty="0" smtClean="0">
                <a:solidFill>
                  <a:schemeClr val="tx1"/>
                </a:solidFill>
              </a:rPr>
              <a:t>Версальской </a:t>
            </a:r>
            <a:r>
              <a:rPr lang="ru-RU" sz="1800" dirty="0">
                <a:solidFill>
                  <a:schemeClr val="tx1"/>
                </a:solidFill>
              </a:rPr>
              <a:t>системы и расширение собственного «жизненного пространства» за счет других </a:t>
            </a:r>
            <a:r>
              <a:rPr lang="ru-RU" sz="1800" dirty="0" smtClean="0">
                <a:solidFill>
                  <a:schemeClr val="tx1"/>
                </a:solidFill>
              </a:rPr>
              <a:t>стран. В </a:t>
            </a:r>
            <a:r>
              <a:rPr lang="ru-RU" sz="1800" dirty="0">
                <a:solidFill>
                  <a:schemeClr val="tx1"/>
                </a:solidFill>
              </a:rPr>
              <a:t>октябре 1933 г. фашистская Германия вышла из Лиги </a:t>
            </a:r>
            <a:r>
              <a:rPr lang="ru-RU" sz="1800" dirty="0" smtClean="0">
                <a:solidFill>
                  <a:schemeClr val="tx1"/>
                </a:solidFill>
              </a:rPr>
              <a:t>Наций. Она </a:t>
            </a:r>
            <a:r>
              <a:rPr lang="ru-RU" sz="1800" dirty="0">
                <a:solidFill>
                  <a:schemeClr val="tx1"/>
                </a:solidFill>
              </a:rPr>
              <a:t>стала увеличивать армию и готовиться к проведению агрессивных акций в </a:t>
            </a:r>
            <a:r>
              <a:rPr lang="ru-RU" sz="1800" dirty="0" smtClean="0">
                <a:solidFill>
                  <a:schemeClr val="tx1"/>
                </a:solidFill>
              </a:rPr>
              <a:t>Европе.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8602" y="5085184"/>
            <a:ext cx="5373779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Германия. Парад личной гвардии фюрера. 30 января 1933 г.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06811"/>
            <a:ext cx="6035656" cy="33972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8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1" y="1628800"/>
            <a:ext cx="4140459" cy="453650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1. 1935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 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вернула себе </a:t>
            </a:r>
            <a:r>
              <a:rPr lang="ru-RU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Саарскую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область. </a:t>
            </a:r>
            <a:endParaRPr lang="ru-RU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2. была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введена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всеобщая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воинская повинность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1936 г. вермахт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занял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Рейнскую демилитаризованную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зону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4. 1935-1936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удалось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существу добиться фактической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Версальского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создать в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очаг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военной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опасности и новой мировой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02814"/>
            <a:ext cx="180722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Европа в 1930-е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" t="6374" r="15303" b="27899"/>
          <a:stretch/>
        </p:blipFill>
        <p:spPr bwMode="auto">
          <a:xfrm>
            <a:off x="4350462" y="1628800"/>
            <a:ext cx="4699430" cy="511256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15156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1938 г – аншлюс Австрии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3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Агрессивная политика фашистских держав в 1936-1939 гг.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5589240"/>
            <a:ext cx="8985237" cy="115212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Было </a:t>
            </a:r>
            <a:r>
              <a:rPr lang="ru-RU" sz="1800" dirty="0">
                <a:solidFill>
                  <a:schemeClr val="tx1"/>
                </a:solidFill>
              </a:rPr>
              <a:t>объявлено об аншлюсе (присоединении) Австрии к Германии в качестве  </a:t>
            </a:r>
            <a:r>
              <a:rPr lang="ru-RU" sz="1800" dirty="0" err="1" smtClean="0">
                <a:solidFill>
                  <a:schemeClr val="tx1"/>
                </a:solidFill>
              </a:rPr>
              <a:t>провин-ции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err="1" smtClean="0">
                <a:solidFill>
                  <a:schemeClr val="tx1"/>
                </a:solidFill>
              </a:rPr>
              <a:t>Остмарк</a:t>
            </a:r>
            <a:r>
              <a:rPr lang="ru-RU" sz="1800" dirty="0" smtClean="0">
                <a:solidFill>
                  <a:schemeClr val="tx1"/>
                </a:solidFill>
              </a:rPr>
              <a:t>. Новый </a:t>
            </a:r>
            <a:r>
              <a:rPr lang="ru-RU" sz="1800" dirty="0">
                <a:solidFill>
                  <a:schemeClr val="tx1"/>
                </a:solidFill>
              </a:rPr>
              <a:t>рейх (государство) получил официальное название «Великая </a:t>
            </a:r>
            <a:r>
              <a:rPr lang="ru-RU" sz="1800" dirty="0" smtClean="0">
                <a:solidFill>
                  <a:schemeClr val="tx1"/>
                </a:solidFill>
              </a:rPr>
              <a:t>Герма-</a:t>
            </a:r>
            <a:r>
              <a:rPr lang="ru-RU" sz="1800" dirty="0" err="1" smtClean="0">
                <a:solidFill>
                  <a:schemeClr val="tx1"/>
                </a:solidFill>
              </a:rPr>
              <a:t>ния</a:t>
            </a:r>
            <a:r>
              <a:rPr lang="ru-RU" sz="1800" dirty="0" smtClean="0">
                <a:solidFill>
                  <a:schemeClr val="tx1"/>
                </a:solidFill>
              </a:rPr>
              <a:t>». На </a:t>
            </a:r>
            <a:r>
              <a:rPr lang="ru-RU" sz="1800" dirty="0">
                <a:solidFill>
                  <a:schemeClr val="tx1"/>
                </a:solidFill>
              </a:rPr>
              <a:t>референдуме в апреле 1938 г. под давлением нацистов более 99% австрийцев одобрили </a:t>
            </a:r>
            <a:r>
              <a:rPr lang="ru-RU" sz="1800" dirty="0" smtClean="0">
                <a:solidFill>
                  <a:schemeClr val="tx1"/>
                </a:solidFill>
              </a:rPr>
              <a:t>аншлюс.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597" y="3111814"/>
            <a:ext cx="265316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Гитлер сообщает депутатам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Рейхстага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присоединении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Австрии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28800"/>
            <a:ext cx="5621089" cy="379702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3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Кризис и крах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Версальско-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тонской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500" y="6021288"/>
            <a:ext cx="8985237" cy="72008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Фашистская </a:t>
            </a:r>
            <a:r>
              <a:rPr lang="ru-RU" sz="1800" dirty="0">
                <a:solidFill>
                  <a:schemeClr val="tx1"/>
                </a:solidFill>
              </a:rPr>
              <a:t>Италия также стремилась реализовать свои захватнические планы и осенью 1935 г. развязала агрессию против Абиссинии (Эфиопии</a:t>
            </a:r>
            <a:r>
              <a:rPr lang="ru-RU" sz="1800" dirty="0" smtClean="0">
                <a:solidFill>
                  <a:schemeClr val="tx1"/>
                </a:solidFill>
              </a:rPr>
              <a:t>).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243" y="3446199"/>
            <a:ext cx="299485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Италии против Эфиопии.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1935-1936 гг.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9" t="6221" r="28507" b="14659"/>
          <a:stretch/>
        </p:blipFill>
        <p:spPr bwMode="auto">
          <a:xfrm>
            <a:off x="3631811" y="1628800"/>
            <a:ext cx="5172075" cy="42195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7824" y="6021288"/>
            <a:ext cx="26629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«Ось Берлин-Рим-Токио»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92284506"/>
              </p:ext>
            </p:extLst>
          </p:nvPr>
        </p:nvGraphicFramePr>
        <p:xfrm>
          <a:off x="899592" y="1628800"/>
          <a:ext cx="5760640" cy="432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2448426" y="2968045"/>
            <a:ext cx="1547510" cy="1244308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Блок-схема: процесс 5"/>
          <p:cNvSpPr/>
          <p:nvPr/>
        </p:nvSpPr>
        <p:spPr>
          <a:xfrm rot="19006452">
            <a:off x="1974975" y="3194918"/>
            <a:ext cx="1656184" cy="432048"/>
          </a:xfrm>
          <a:prstGeom prst="flowChartProcess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Октябрь 1936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4691985" y="2997231"/>
            <a:ext cx="1464191" cy="1215122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Блок-схема: процесс 9"/>
          <p:cNvSpPr/>
          <p:nvPr/>
        </p:nvSpPr>
        <p:spPr>
          <a:xfrm rot="2436765">
            <a:off x="5108522" y="3372353"/>
            <a:ext cx="1540946" cy="432048"/>
          </a:xfrm>
          <a:prstGeom prst="flowChartProcess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Ноябрь 1936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195778" y="3346553"/>
            <a:ext cx="1872207" cy="765073"/>
          </a:xfrm>
          <a:prstGeom prst="straightConnector1">
            <a:avLst/>
          </a:prstGeom>
          <a:ln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Блок-схема: процесс 10"/>
          <p:cNvSpPr/>
          <p:nvPr/>
        </p:nvSpPr>
        <p:spPr>
          <a:xfrm rot="20534708">
            <a:off x="3410693" y="3749900"/>
            <a:ext cx="1652474" cy="432048"/>
          </a:xfrm>
          <a:prstGeom prst="flowChartProcess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Ноябрь 1937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168" y="260648"/>
            <a:ext cx="666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Антикоминтерновский пакт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38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быч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3211</TotalTime>
  <Words>1628</Words>
  <Application>Microsoft Office PowerPoint</Application>
  <PresentationFormat>Экран (4:3)</PresentationFormat>
  <Paragraphs>128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Обычная</vt:lpstr>
      <vt:lpstr>1_Обычная</vt:lpstr>
      <vt:lpstr>Международные отношения в 1930-е гг.</vt:lpstr>
      <vt:lpstr>План</vt:lpstr>
      <vt:lpstr>Презентация PowerPoint</vt:lpstr>
      <vt:lpstr> </vt:lpstr>
      <vt:lpstr>Кризис и крах Версальско-Вашинг-тонской системы</vt:lpstr>
      <vt:lpstr>Кризис и крах Версальско-Вашинг-тонской системы</vt:lpstr>
      <vt:lpstr>Агрессивная политика фашистских держав в 1936-1939 гг.</vt:lpstr>
      <vt:lpstr>Кризис и крах Версальско-Вашинг-тонской системы</vt:lpstr>
      <vt:lpstr>Презентация PowerPoint</vt:lpstr>
      <vt:lpstr>Политика «умиротворения агрессора»</vt:lpstr>
      <vt:lpstr>Мюнхенский сговор</vt:lpstr>
      <vt:lpstr>Мюнхенский сговор</vt:lpstr>
      <vt:lpstr>Мюнхенский сговор</vt:lpstr>
      <vt:lpstr>Презентация PowerPoint</vt:lpstr>
      <vt:lpstr>Агрессивная политика фашистских держав в 1936-1939 гг.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Проблема создания системы коллектив-ной безопасности в Европе</vt:lpstr>
      <vt:lpstr>Советско-германский договор о ненападении</vt:lpstr>
      <vt:lpstr>Советско-германский договор о ненападении</vt:lpstr>
      <vt:lpstr>Советско-германский договор о ненападении</vt:lpstr>
    </vt:vector>
  </TitlesOfParts>
  <Company>Лицей ивацевичского района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Международные отношения в 1930-е гг.</dc:title>
  <dc:subject>Международные отношения в 1930-е гг.</dc:subject>
  <dc:creator>Ситник П.В.</dc:creator>
  <dc:description>Презентация</dc:description>
  <cp:lastModifiedBy>Ала</cp:lastModifiedBy>
  <cp:revision>198</cp:revision>
  <dcterms:created xsi:type="dcterms:W3CDTF">2014-07-01T14:21:59Z</dcterms:created>
  <dcterms:modified xsi:type="dcterms:W3CDTF">2022-09-11T18:02:53Z</dcterms:modified>
  <cp:category>Всемирная история. 10 класс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23.09.2014</vt:lpwstr>
  </property>
</Properties>
</file>