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7" r:id="rId9"/>
    <p:sldId id="266" r:id="rId10"/>
    <p:sldId id="274" r:id="rId11"/>
    <p:sldId id="273" r:id="rId12"/>
    <p:sldId id="262" r:id="rId13"/>
    <p:sldId id="280" r:id="rId14"/>
    <p:sldId id="268" r:id="rId15"/>
    <p:sldId id="281" r:id="rId16"/>
    <p:sldId id="263" r:id="rId17"/>
    <p:sldId id="286" r:id="rId18"/>
    <p:sldId id="282" r:id="rId19"/>
    <p:sldId id="283" r:id="rId20"/>
    <p:sldId id="264" r:id="rId21"/>
    <p:sldId id="265" r:id="rId22"/>
    <p:sldId id="284" r:id="rId23"/>
    <p:sldId id="270" r:id="rId24"/>
    <p:sldId id="279" r:id="rId25"/>
    <p:sldId id="285" r:id="rId26"/>
    <p:sldId id="271" r:id="rId27"/>
    <p:sldId id="275" r:id="rId28"/>
    <p:sldId id="276" r:id="rId29"/>
    <p:sldId id="272" r:id="rId30"/>
    <p:sldId id="277" r:id="rId31"/>
  </p:sldIdLst>
  <p:sldSz cx="14630400" cy="8229600"/>
  <p:notesSz cx="8229600" cy="14630400"/>
  <p:embeddedFontLst>
    <p:embeddedFont>
      <p:font typeface="Raleway" panose="020B0604020202020204" charset="-5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Bahnschrift" panose="020B0502040204020203" pitchFamily="34" charset="0"/>
      <p:regular r:id="rId46"/>
      <p:bold r:id="rId47"/>
    </p:embeddedFont>
    <p:embeddedFont>
      <p:font typeface="Wingdings 3" panose="05040102010807070707" pitchFamily="18" charset="2"/>
      <p:regular r:id="rId48"/>
    </p:embeddedFont>
    <p:embeddedFont>
      <p:font typeface="Roboto" panose="020B0604020202020204" charset="0"/>
      <p:regular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FDCEE-A24F-4877-B73B-AB2F2715E34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481A43-BAFF-4052-9318-9886899D54D4}">
      <dgm:prSet custT="1"/>
      <dgm:spPr/>
      <dgm:t>
        <a:bodyPr/>
        <a:lstStyle/>
        <a:p>
          <a:pPr rtl="0"/>
          <a:r>
            <a:rPr lang="ru-RU" sz="1800" b="1" dirty="0" smtClean="0"/>
            <a:t>Возникновение городов –государств у шумеров</a:t>
          </a:r>
        </a:p>
        <a:p>
          <a:pPr rtl="0"/>
          <a:r>
            <a:rPr lang="ru-RU" sz="1800" b="1" dirty="0" smtClean="0"/>
            <a:t> ( конец </a:t>
          </a:r>
          <a:r>
            <a:rPr lang="en-US" sz="1800" b="1" dirty="0" smtClean="0"/>
            <a:t>IV</a:t>
          </a:r>
          <a:r>
            <a:rPr lang="ru-RU" sz="1800" b="1" dirty="0" smtClean="0"/>
            <a:t> </a:t>
          </a:r>
          <a:r>
            <a:rPr lang="ru-RU" sz="1800" b="1" dirty="0" err="1" smtClean="0"/>
            <a:t>тыс</a:t>
          </a:r>
          <a:r>
            <a:rPr lang="ru-RU" sz="1800" b="1" dirty="0" smtClean="0"/>
            <a:t> </a:t>
          </a:r>
          <a:r>
            <a:rPr lang="ru-RU" sz="1800" b="1" dirty="0" err="1" smtClean="0"/>
            <a:t>до.н.э</a:t>
          </a:r>
          <a:r>
            <a:rPr lang="ru-RU" sz="1800" b="1" dirty="0" smtClean="0"/>
            <a:t>)</a:t>
          </a:r>
          <a:endParaRPr lang="ru-RU" sz="1800" dirty="0"/>
        </a:p>
      </dgm:t>
    </dgm:pt>
    <dgm:pt modelId="{13C2CB99-D6C1-47EA-820B-3ADB69D93568}" type="parTrans" cxnId="{65C92AA8-3F9E-4ABC-B460-465E4D62126D}">
      <dgm:prSet/>
      <dgm:spPr/>
      <dgm:t>
        <a:bodyPr/>
        <a:lstStyle/>
        <a:p>
          <a:endParaRPr lang="ru-RU" sz="2000"/>
        </a:p>
      </dgm:t>
    </dgm:pt>
    <dgm:pt modelId="{6CB8E899-E4CA-4B12-8E98-73950B76D69C}" type="sibTrans" cxnId="{65C92AA8-3F9E-4ABC-B460-465E4D62126D}">
      <dgm:prSet/>
      <dgm:spPr/>
      <dgm:t>
        <a:bodyPr/>
        <a:lstStyle/>
        <a:p>
          <a:endParaRPr lang="ru-RU" sz="2000"/>
        </a:p>
      </dgm:t>
    </dgm:pt>
    <dgm:pt modelId="{7B51D404-ABDE-43D3-A055-1AACBE310EF4}">
      <dgm:prSet custT="1"/>
      <dgm:spPr/>
      <dgm:t>
        <a:bodyPr/>
        <a:lstStyle/>
        <a:p>
          <a:pPr rtl="0"/>
          <a:r>
            <a:rPr lang="ru-RU" sz="1800" b="1" dirty="0" smtClean="0"/>
            <a:t>Аккадское государство</a:t>
          </a:r>
        </a:p>
        <a:p>
          <a:pPr rtl="0"/>
          <a:r>
            <a:rPr lang="ru-RU" sz="1800" b="1" dirty="0" smtClean="0"/>
            <a:t>(</a:t>
          </a:r>
          <a:r>
            <a:rPr lang="en-US" sz="1800" b="1" dirty="0" smtClean="0"/>
            <a:t>XXIV-XX</a:t>
          </a:r>
          <a:r>
            <a:rPr lang="ru-RU" sz="1800" b="1" dirty="0" smtClean="0"/>
            <a:t> </a:t>
          </a:r>
          <a:r>
            <a:rPr lang="ru-RU" sz="1800" b="1" dirty="0" err="1" smtClean="0"/>
            <a:t>вв</a:t>
          </a:r>
          <a:r>
            <a:rPr lang="ru-RU" sz="1800" b="1" dirty="0" smtClean="0"/>
            <a:t> до </a:t>
          </a:r>
          <a:r>
            <a:rPr lang="ru-RU" sz="1800" b="1" dirty="0" err="1" smtClean="0"/>
            <a:t>н.э</a:t>
          </a:r>
          <a:r>
            <a:rPr lang="ru-RU" sz="1800" b="1" dirty="0" smtClean="0"/>
            <a:t> )</a:t>
          </a:r>
          <a:endParaRPr lang="ru-RU" sz="1800" dirty="0"/>
        </a:p>
      </dgm:t>
    </dgm:pt>
    <dgm:pt modelId="{4764A910-ACB9-44B5-BFCA-2D31366F08D6}" type="parTrans" cxnId="{879BC960-7DE9-4883-99DD-C8F1A568B3EF}">
      <dgm:prSet/>
      <dgm:spPr/>
      <dgm:t>
        <a:bodyPr/>
        <a:lstStyle/>
        <a:p>
          <a:endParaRPr lang="ru-RU" sz="2000"/>
        </a:p>
      </dgm:t>
    </dgm:pt>
    <dgm:pt modelId="{DD281C9E-2C65-4497-8717-FA711A9C76BF}" type="sibTrans" cxnId="{879BC960-7DE9-4883-99DD-C8F1A568B3EF}">
      <dgm:prSet/>
      <dgm:spPr/>
      <dgm:t>
        <a:bodyPr/>
        <a:lstStyle/>
        <a:p>
          <a:endParaRPr lang="ru-RU" sz="2000"/>
        </a:p>
      </dgm:t>
    </dgm:pt>
    <dgm:pt modelId="{246D280D-18BA-4E3A-8BD6-0B1D483D5D7C}">
      <dgm:prSet custT="1"/>
      <dgm:spPr/>
      <dgm:t>
        <a:bodyPr/>
        <a:lstStyle/>
        <a:p>
          <a:pPr rtl="0"/>
          <a:r>
            <a:rPr lang="ru-RU" sz="1800" b="1" dirty="0" err="1" smtClean="0"/>
            <a:t>Старовавилонское</a:t>
          </a:r>
          <a:r>
            <a:rPr lang="ru-RU" sz="1800" b="1" dirty="0" smtClean="0"/>
            <a:t> царство </a:t>
          </a:r>
        </a:p>
        <a:p>
          <a:pPr rtl="0"/>
          <a:r>
            <a:rPr lang="ru-RU" sz="1800" b="1" dirty="0" smtClean="0"/>
            <a:t>( </a:t>
          </a:r>
          <a:r>
            <a:rPr lang="en-US" sz="1800" b="1" dirty="0" smtClean="0"/>
            <a:t>XIX- XVI</a:t>
          </a:r>
          <a:r>
            <a:rPr lang="ru-RU" sz="1800" b="1" dirty="0" smtClean="0"/>
            <a:t> вв. до </a:t>
          </a:r>
          <a:r>
            <a:rPr lang="ru-RU" sz="1800" b="1" dirty="0" err="1" smtClean="0"/>
            <a:t>н.э</a:t>
          </a:r>
          <a:r>
            <a:rPr lang="ru-RU" sz="1800" b="1" dirty="0" smtClean="0"/>
            <a:t>)</a:t>
          </a:r>
          <a:endParaRPr lang="ru-RU" sz="1800" dirty="0"/>
        </a:p>
      </dgm:t>
    </dgm:pt>
    <dgm:pt modelId="{BC478AE7-BAEF-43A3-8577-3DA0A79B3F8B}" type="parTrans" cxnId="{58CAD48D-8455-4911-8BFB-50454D5B4CF2}">
      <dgm:prSet/>
      <dgm:spPr/>
      <dgm:t>
        <a:bodyPr/>
        <a:lstStyle/>
        <a:p>
          <a:endParaRPr lang="ru-RU" sz="2000"/>
        </a:p>
      </dgm:t>
    </dgm:pt>
    <dgm:pt modelId="{7DB445E4-F99E-4221-8972-373C9334F0F6}" type="sibTrans" cxnId="{58CAD48D-8455-4911-8BFB-50454D5B4CF2}">
      <dgm:prSet/>
      <dgm:spPr/>
      <dgm:t>
        <a:bodyPr/>
        <a:lstStyle/>
        <a:p>
          <a:endParaRPr lang="ru-RU" sz="2000"/>
        </a:p>
      </dgm:t>
    </dgm:pt>
    <dgm:pt modelId="{6931658D-D3EA-40A3-BC99-DA6CE1E8411C}">
      <dgm:prSet custT="1"/>
      <dgm:spPr/>
      <dgm:t>
        <a:bodyPr/>
        <a:lstStyle/>
        <a:p>
          <a:pPr rtl="0"/>
          <a:r>
            <a:rPr lang="ru-RU" sz="1800" b="1" dirty="0" smtClean="0"/>
            <a:t>Ассирийское царство </a:t>
          </a:r>
        </a:p>
        <a:p>
          <a:pPr rtl="0"/>
          <a:r>
            <a:rPr lang="ru-RU" sz="1800" b="1" dirty="0" smtClean="0"/>
            <a:t>( </a:t>
          </a:r>
          <a:r>
            <a:rPr lang="en-US" sz="1800" b="1" dirty="0" smtClean="0"/>
            <a:t>XVI-VII</a:t>
          </a:r>
          <a:r>
            <a:rPr lang="ru-RU" sz="1800" b="1" dirty="0" smtClean="0"/>
            <a:t>  </a:t>
          </a:r>
          <a:r>
            <a:rPr lang="ru-RU" sz="1800" b="1" dirty="0" err="1" smtClean="0"/>
            <a:t>вв</a:t>
          </a:r>
          <a:r>
            <a:rPr lang="ru-RU" sz="1800" b="1" dirty="0" smtClean="0"/>
            <a:t> до </a:t>
          </a:r>
          <a:r>
            <a:rPr lang="ru-RU" sz="1800" b="1" dirty="0" err="1" smtClean="0"/>
            <a:t>н.э</a:t>
          </a:r>
          <a:r>
            <a:rPr lang="ru-RU" sz="1800" b="1" dirty="0" smtClean="0"/>
            <a:t>)</a:t>
          </a:r>
          <a:endParaRPr lang="ru-RU" sz="1800" dirty="0"/>
        </a:p>
      </dgm:t>
    </dgm:pt>
    <dgm:pt modelId="{DCA64D44-256B-43A8-B979-6DF189F10815}" type="parTrans" cxnId="{C55B2320-29B5-4278-B3EA-34695FC228C9}">
      <dgm:prSet/>
      <dgm:spPr/>
      <dgm:t>
        <a:bodyPr/>
        <a:lstStyle/>
        <a:p>
          <a:endParaRPr lang="ru-RU" sz="2000"/>
        </a:p>
      </dgm:t>
    </dgm:pt>
    <dgm:pt modelId="{13754885-840B-4A89-84FB-53E1AA05CCF8}" type="sibTrans" cxnId="{C55B2320-29B5-4278-B3EA-34695FC228C9}">
      <dgm:prSet/>
      <dgm:spPr/>
      <dgm:t>
        <a:bodyPr/>
        <a:lstStyle/>
        <a:p>
          <a:endParaRPr lang="ru-RU" sz="2000"/>
        </a:p>
      </dgm:t>
    </dgm:pt>
    <dgm:pt modelId="{F74614F4-C199-43AD-A133-B573967ACAAD}">
      <dgm:prSet custT="1"/>
      <dgm:spPr/>
      <dgm:t>
        <a:bodyPr/>
        <a:lstStyle/>
        <a:p>
          <a:pPr rtl="0"/>
          <a:r>
            <a:rPr lang="ru-RU" sz="1800" b="1" dirty="0" err="1" smtClean="0"/>
            <a:t>Нововавилонское</a:t>
          </a:r>
          <a:r>
            <a:rPr lang="ru-RU" sz="1800" b="1" dirty="0" smtClean="0"/>
            <a:t> царство</a:t>
          </a:r>
        </a:p>
        <a:p>
          <a:pPr rtl="0"/>
          <a:r>
            <a:rPr lang="en-US" sz="1800" b="1" dirty="0" smtClean="0"/>
            <a:t> (VII-VI </a:t>
          </a:r>
          <a:r>
            <a:rPr lang="ru-RU" sz="1800" b="1" dirty="0" err="1" smtClean="0"/>
            <a:t>вв</a:t>
          </a:r>
          <a:r>
            <a:rPr lang="ru-RU" sz="1800" b="1" dirty="0" smtClean="0"/>
            <a:t> до </a:t>
          </a:r>
          <a:r>
            <a:rPr lang="ru-RU" sz="1800" b="1" dirty="0" err="1" smtClean="0"/>
            <a:t>н.э</a:t>
          </a:r>
          <a:r>
            <a:rPr lang="ru-RU" sz="1800" b="1" dirty="0" smtClean="0"/>
            <a:t>)</a:t>
          </a:r>
          <a:endParaRPr lang="ru-RU" sz="1800" dirty="0"/>
        </a:p>
      </dgm:t>
    </dgm:pt>
    <dgm:pt modelId="{DA5E9FF2-5B5E-4525-AAF6-EEE3B635440B}" type="parTrans" cxnId="{55398726-1C01-4D45-97BA-FE50AA9412A7}">
      <dgm:prSet/>
      <dgm:spPr/>
      <dgm:t>
        <a:bodyPr/>
        <a:lstStyle/>
        <a:p>
          <a:endParaRPr lang="ru-RU" sz="2000"/>
        </a:p>
      </dgm:t>
    </dgm:pt>
    <dgm:pt modelId="{9D473B27-D6E0-4A1A-858B-DDBCF59C8751}" type="sibTrans" cxnId="{55398726-1C01-4D45-97BA-FE50AA9412A7}">
      <dgm:prSet/>
      <dgm:spPr/>
      <dgm:t>
        <a:bodyPr/>
        <a:lstStyle/>
        <a:p>
          <a:endParaRPr lang="ru-RU" sz="2000"/>
        </a:p>
      </dgm:t>
    </dgm:pt>
    <dgm:pt modelId="{BAAA7155-60AA-4025-A48A-40CE9DFD6B51}" type="pres">
      <dgm:prSet presAssocID="{70FFDCEE-A24F-4877-B73B-AB2F2715E34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D153CC-A079-4D7D-A9B7-EADAFDE86742}" type="pres">
      <dgm:prSet presAssocID="{70FFDCEE-A24F-4877-B73B-AB2F2715E348}" presName="arrow" presStyleLbl="bgShp" presStyleIdx="0" presStyleCnt="1"/>
      <dgm:spPr/>
    </dgm:pt>
    <dgm:pt modelId="{227DE8FF-BF76-4A38-8BD1-25327AAB7F23}" type="pres">
      <dgm:prSet presAssocID="{70FFDCEE-A24F-4877-B73B-AB2F2715E348}" presName="linearProcess" presStyleCnt="0"/>
      <dgm:spPr/>
    </dgm:pt>
    <dgm:pt modelId="{41B0AE7D-953B-469D-8309-2BFA391041E6}" type="pres">
      <dgm:prSet presAssocID="{C9481A43-BAFF-4052-9318-9886899D54D4}" presName="textNode" presStyleLbl="node1" presStyleIdx="0" presStyleCnt="5" custScaleX="109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0CED7-633B-43A3-B519-D29E7707A660}" type="pres">
      <dgm:prSet presAssocID="{6CB8E899-E4CA-4B12-8E98-73950B76D69C}" presName="sibTrans" presStyleCnt="0"/>
      <dgm:spPr/>
    </dgm:pt>
    <dgm:pt modelId="{071EF53E-641D-43F3-A59F-055AE4F340F9}" type="pres">
      <dgm:prSet presAssocID="{7B51D404-ABDE-43D3-A055-1AACBE310EF4}" presName="textNode" presStyleLbl="node1" presStyleIdx="1" presStyleCnt="5" custScaleX="109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D56BE-71C5-4463-8C1D-7958897C679A}" type="pres">
      <dgm:prSet presAssocID="{DD281C9E-2C65-4497-8717-FA711A9C76BF}" presName="sibTrans" presStyleCnt="0"/>
      <dgm:spPr/>
    </dgm:pt>
    <dgm:pt modelId="{3ED4B7D3-6B0E-4DEB-B47F-DBBCCBE2F93B}" type="pres">
      <dgm:prSet presAssocID="{246D280D-18BA-4E3A-8BD6-0B1D483D5D7C}" presName="textNode" presStyleLbl="node1" presStyleIdx="2" presStyleCnt="5" custScaleX="109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53004-F850-42F3-A143-34B2238C5446}" type="pres">
      <dgm:prSet presAssocID="{7DB445E4-F99E-4221-8972-373C9334F0F6}" presName="sibTrans" presStyleCnt="0"/>
      <dgm:spPr/>
    </dgm:pt>
    <dgm:pt modelId="{7BD7D17E-0EA8-44DB-8221-7A265D9AF303}" type="pres">
      <dgm:prSet presAssocID="{6931658D-D3EA-40A3-BC99-DA6CE1E8411C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63C93-050A-456D-BD7F-FB9EB82C8F20}" type="pres">
      <dgm:prSet presAssocID="{13754885-840B-4A89-84FB-53E1AA05CCF8}" presName="sibTrans" presStyleCnt="0"/>
      <dgm:spPr/>
    </dgm:pt>
    <dgm:pt modelId="{2C820F35-EB6E-4924-88EE-F8C6277A258B}" type="pres">
      <dgm:prSet presAssocID="{F74614F4-C199-43AD-A133-B573967ACAAD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CAD48D-8455-4911-8BFB-50454D5B4CF2}" srcId="{70FFDCEE-A24F-4877-B73B-AB2F2715E348}" destId="{246D280D-18BA-4E3A-8BD6-0B1D483D5D7C}" srcOrd="2" destOrd="0" parTransId="{BC478AE7-BAEF-43A3-8577-3DA0A79B3F8B}" sibTransId="{7DB445E4-F99E-4221-8972-373C9334F0F6}"/>
    <dgm:cxn modelId="{B8AE9539-941B-40A0-AE3D-8C95B815F0BB}" type="presOf" srcId="{C9481A43-BAFF-4052-9318-9886899D54D4}" destId="{41B0AE7D-953B-469D-8309-2BFA391041E6}" srcOrd="0" destOrd="0" presId="urn:microsoft.com/office/officeart/2005/8/layout/hProcess9"/>
    <dgm:cxn modelId="{496B36C8-2C3A-44EE-9707-32A65C1C7DC8}" type="presOf" srcId="{7B51D404-ABDE-43D3-A055-1AACBE310EF4}" destId="{071EF53E-641D-43F3-A59F-055AE4F340F9}" srcOrd="0" destOrd="0" presId="urn:microsoft.com/office/officeart/2005/8/layout/hProcess9"/>
    <dgm:cxn modelId="{879BC960-7DE9-4883-99DD-C8F1A568B3EF}" srcId="{70FFDCEE-A24F-4877-B73B-AB2F2715E348}" destId="{7B51D404-ABDE-43D3-A055-1AACBE310EF4}" srcOrd="1" destOrd="0" parTransId="{4764A910-ACB9-44B5-BFCA-2D31366F08D6}" sibTransId="{DD281C9E-2C65-4497-8717-FA711A9C76BF}"/>
    <dgm:cxn modelId="{C55B2320-29B5-4278-B3EA-34695FC228C9}" srcId="{70FFDCEE-A24F-4877-B73B-AB2F2715E348}" destId="{6931658D-D3EA-40A3-BC99-DA6CE1E8411C}" srcOrd="3" destOrd="0" parTransId="{DCA64D44-256B-43A8-B979-6DF189F10815}" sibTransId="{13754885-840B-4A89-84FB-53E1AA05CCF8}"/>
    <dgm:cxn modelId="{65C92AA8-3F9E-4ABC-B460-465E4D62126D}" srcId="{70FFDCEE-A24F-4877-B73B-AB2F2715E348}" destId="{C9481A43-BAFF-4052-9318-9886899D54D4}" srcOrd="0" destOrd="0" parTransId="{13C2CB99-D6C1-47EA-820B-3ADB69D93568}" sibTransId="{6CB8E899-E4CA-4B12-8E98-73950B76D69C}"/>
    <dgm:cxn modelId="{4F34FDC7-2DCE-4EB7-8F2E-82CD375D6E1D}" type="presOf" srcId="{6931658D-D3EA-40A3-BC99-DA6CE1E8411C}" destId="{7BD7D17E-0EA8-44DB-8221-7A265D9AF303}" srcOrd="0" destOrd="0" presId="urn:microsoft.com/office/officeart/2005/8/layout/hProcess9"/>
    <dgm:cxn modelId="{A57CFEDF-B6C6-4444-A81F-0BE590CA462D}" type="presOf" srcId="{246D280D-18BA-4E3A-8BD6-0B1D483D5D7C}" destId="{3ED4B7D3-6B0E-4DEB-B47F-DBBCCBE2F93B}" srcOrd="0" destOrd="0" presId="urn:microsoft.com/office/officeart/2005/8/layout/hProcess9"/>
    <dgm:cxn modelId="{55398726-1C01-4D45-97BA-FE50AA9412A7}" srcId="{70FFDCEE-A24F-4877-B73B-AB2F2715E348}" destId="{F74614F4-C199-43AD-A133-B573967ACAAD}" srcOrd="4" destOrd="0" parTransId="{DA5E9FF2-5B5E-4525-AAF6-EEE3B635440B}" sibTransId="{9D473B27-D6E0-4A1A-858B-DDBCF59C8751}"/>
    <dgm:cxn modelId="{260CC91B-570A-450C-9AB6-C6EF11D31DC4}" type="presOf" srcId="{F74614F4-C199-43AD-A133-B573967ACAAD}" destId="{2C820F35-EB6E-4924-88EE-F8C6277A258B}" srcOrd="0" destOrd="0" presId="urn:microsoft.com/office/officeart/2005/8/layout/hProcess9"/>
    <dgm:cxn modelId="{A5A84E32-8B0D-4D3D-B936-A567EED84BCD}" type="presOf" srcId="{70FFDCEE-A24F-4877-B73B-AB2F2715E348}" destId="{BAAA7155-60AA-4025-A48A-40CE9DFD6B51}" srcOrd="0" destOrd="0" presId="urn:microsoft.com/office/officeart/2005/8/layout/hProcess9"/>
    <dgm:cxn modelId="{8AEAFAB9-BDD7-48F3-A1BC-A29C5722F264}" type="presParOf" srcId="{BAAA7155-60AA-4025-A48A-40CE9DFD6B51}" destId="{F1D153CC-A079-4D7D-A9B7-EADAFDE86742}" srcOrd="0" destOrd="0" presId="urn:microsoft.com/office/officeart/2005/8/layout/hProcess9"/>
    <dgm:cxn modelId="{A03DC098-3F28-4C8C-BE05-8A93F32E3202}" type="presParOf" srcId="{BAAA7155-60AA-4025-A48A-40CE9DFD6B51}" destId="{227DE8FF-BF76-4A38-8BD1-25327AAB7F23}" srcOrd="1" destOrd="0" presId="urn:microsoft.com/office/officeart/2005/8/layout/hProcess9"/>
    <dgm:cxn modelId="{8D650BC3-B7AD-4C94-865B-602C229245B8}" type="presParOf" srcId="{227DE8FF-BF76-4A38-8BD1-25327AAB7F23}" destId="{41B0AE7D-953B-469D-8309-2BFA391041E6}" srcOrd="0" destOrd="0" presId="urn:microsoft.com/office/officeart/2005/8/layout/hProcess9"/>
    <dgm:cxn modelId="{6F2B9BB8-C8B9-4B31-83C3-157F86988124}" type="presParOf" srcId="{227DE8FF-BF76-4A38-8BD1-25327AAB7F23}" destId="{D6A0CED7-633B-43A3-B519-D29E7707A660}" srcOrd="1" destOrd="0" presId="urn:microsoft.com/office/officeart/2005/8/layout/hProcess9"/>
    <dgm:cxn modelId="{25F9531E-1C35-4495-84CD-25284F485552}" type="presParOf" srcId="{227DE8FF-BF76-4A38-8BD1-25327AAB7F23}" destId="{071EF53E-641D-43F3-A59F-055AE4F340F9}" srcOrd="2" destOrd="0" presId="urn:microsoft.com/office/officeart/2005/8/layout/hProcess9"/>
    <dgm:cxn modelId="{A1AB7E71-63DE-488C-99BC-B177CCE47F4A}" type="presParOf" srcId="{227DE8FF-BF76-4A38-8BD1-25327AAB7F23}" destId="{F38D56BE-71C5-4463-8C1D-7958897C679A}" srcOrd="3" destOrd="0" presId="urn:microsoft.com/office/officeart/2005/8/layout/hProcess9"/>
    <dgm:cxn modelId="{9ABA8E54-4A51-4D29-812A-BD159AF0D005}" type="presParOf" srcId="{227DE8FF-BF76-4A38-8BD1-25327AAB7F23}" destId="{3ED4B7D3-6B0E-4DEB-B47F-DBBCCBE2F93B}" srcOrd="4" destOrd="0" presId="urn:microsoft.com/office/officeart/2005/8/layout/hProcess9"/>
    <dgm:cxn modelId="{FC06C3AA-AA79-4EFC-9EA2-605316B531E7}" type="presParOf" srcId="{227DE8FF-BF76-4A38-8BD1-25327AAB7F23}" destId="{FC253004-F850-42F3-A143-34B2238C5446}" srcOrd="5" destOrd="0" presId="urn:microsoft.com/office/officeart/2005/8/layout/hProcess9"/>
    <dgm:cxn modelId="{FA579C03-3BDE-4351-8D59-2C057B844525}" type="presParOf" srcId="{227DE8FF-BF76-4A38-8BD1-25327AAB7F23}" destId="{7BD7D17E-0EA8-44DB-8221-7A265D9AF303}" srcOrd="6" destOrd="0" presId="urn:microsoft.com/office/officeart/2005/8/layout/hProcess9"/>
    <dgm:cxn modelId="{98D9CF24-561F-47BE-A2A7-2E948079F67C}" type="presParOf" srcId="{227DE8FF-BF76-4A38-8BD1-25327AAB7F23}" destId="{82463C93-050A-456D-BD7F-FB9EB82C8F20}" srcOrd="7" destOrd="0" presId="urn:microsoft.com/office/officeart/2005/8/layout/hProcess9"/>
    <dgm:cxn modelId="{9D4852E8-D3CA-439A-BD96-C5B8F026A7FD}" type="presParOf" srcId="{227DE8FF-BF76-4A38-8BD1-25327AAB7F23}" destId="{2C820F35-EB6E-4924-88EE-F8C6277A258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043FE6-71F4-49DE-B666-5867962D9960}" type="doc">
      <dgm:prSet loTypeId="urn:microsoft.com/office/officeart/2005/8/layout/process4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42E0FFD-2F3E-4F69-A69E-79238D3A9BF3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rgbClr val="C00000"/>
              </a:solidFill>
            </a:rPr>
            <a:t>Рабство </a:t>
          </a:r>
          <a:endParaRPr lang="ru-RU" sz="2800" b="1" dirty="0">
            <a:solidFill>
              <a:srgbClr val="C00000"/>
            </a:solidFill>
          </a:endParaRPr>
        </a:p>
      </dgm:t>
    </dgm:pt>
    <dgm:pt modelId="{65FA4D06-BAA2-4505-B638-DE7D8D26D57B}" type="parTrans" cxnId="{98FA14D6-7948-4609-83E2-AA3211B476B4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CEF2A561-9C77-40EE-96D4-E18C4C573FB0}" type="sibTrans" cxnId="{98FA14D6-7948-4609-83E2-AA3211B476B4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D6F26E5F-E356-4766-818B-A41BF35BC84B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C00000"/>
              </a:solidFill>
            </a:rPr>
            <a:t>Патриархальное   </a:t>
          </a:r>
          <a:endParaRPr lang="ru-RU" sz="2000" b="1" dirty="0">
            <a:solidFill>
              <a:srgbClr val="C00000"/>
            </a:solidFill>
          </a:endParaRPr>
        </a:p>
      </dgm:t>
    </dgm:pt>
    <dgm:pt modelId="{61D4AE12-7B2C-4F20-8682-8FC9D36221A9}" type="parTrans" cxnId="{A0C8D8B8-D986-4936-8AD6-2651639D300F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72A0199F-A1FE-4502-AC0B-B796F4A80946}" type="sibTrans" cxnId="{A0C8D8B8-D986-4936-8AD6-2651639D300F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618AD33E-3F36-43EE-9BC3-F9A11F9AA6A2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Раб – человек ограниченный в правах</a:t>
          </a:r>
          <a:endParaRPr lang="ru-RU" sz="2000" b="1" dirty="0">
            <a:solidFill>
              <a:schemeClr val="tx1"/>
            </a:solidFill>
          </a:endParaRPr>
        </a:p>
      </dgm:t>
    </dgm:pt>
    <dgm:pt modelId="{538A7C0E-03C6-423C-BF7E-61B7C948C553}" type="parTrans" cxnId="{4B11DDAA-A92B-4ABD-BFCD-08266306FC28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9614A5B9-9B48-4548-9768-DB78989C9520}" type="sibTrans" cxnId="{4B11DDAA-A92B-4ABD-BFCD-08266306FC28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7617AB86-08BF-41B1-9CB7-E0433E88A76F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C00000"/>
              </a:solidFill>
            </a:rPr>
            <a:t>Классическое</a:t>
          </a:r>
          <a:endParaRPr lang="ru-RU" sz="2000" b="1" dirty="0">
            <a:solidFill>
              <a:srgbClr val="C00000"/>
            </a:solidFill>
          </a:endParaRPr>
        </a:p>
      </dgm:t>
    </dgm:pt>
    <dgm:pt modelId="{ACBC6E1C-D8B5-4AE8-99CE-A148418667E7}" type="parTrans" cxnId="{860C776B-2541-4131-A385-1F9A0D8D30E2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9FD39245-FEF8-4655-A0EA-597AE7EE760F}" type="sibTrans" cxnId="{860C776B-2541-4131-A385-1F9A0D8D30E2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CB1B94B4-9FE6-4FC0-8478-CC75F2181E51}">
      <dgm:prSet custT="1"/>
      <dgm:spPr/>
      <dgm:t>
        <a:bodyPr/>
        <a:lstStyle/>
        <a:p>
          <a:pPr rtl="0"/>
          <a:r>
            <a:rPr lang="ru-RU" sz="2000" b="1" smtClean="0">
              <a:solidFill>
                <a:schemeClr val="tx1"/>
              </a:solidFill>
            </a:rPr>
            <a:t>Раб- предмет собственности, вещь, принадлежащая свободному человеку </a:t>
          </a:r>
          <a:endParaRPr lang="ru-RU" sz="2000" b="1">
            <a:solidFill>
              <a:schemeClr val="tx1"/>
            </a:solidFill>
          </a:endParaRPr>
        </a:p>
      </dgm:t>
    </dgm:pt>
    <dgm:pt modelId="{40C03360-C6D8-4D3E-AFD1-E9E716150C29}" type="parTrans" cxnId="{61C6B091-7FA5-450F-9556-DF89165D0833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1211EA69-746B-4329-8A3D-A6B1119C20CE}" type="sibTrans" cxnId="{61C6B091-7FA5-450F-9556-DF89165D0833}">
      <dgm:prSet/>
      <dgm:spPr/>
      <dgm:t>
        <a:bodyPr/>
        <a:lstStyle/>
        <a:p>
          <a:endParaRPr lang="ru-RU" sz="5400" b="1">
            <a:solidFill>
              <a:schemeClr val="tx1"/>
            </a:solidFill>
          </a:endParaRPr>
        </a:p>
      </dgm:t>
    </dgm:pt>
    <dgm:pt modelId="{0979B792-AE2C-4DB9-B125-E8D165968C0A}" type="pres">
      <dgm:prSet presAssocID="{29043FE6-71F4-49DE-B666-5867962D99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0C9B0A-F219-46B7-A8EA-D6AFE10197DE}" type="pres">
      <dgm:prSet presAssocID="{CB1B94B4-9FE6-4FC0-8478-CC75F2181E51}" presName="boxAndChildren" presStyleCnt="0"/>
      <dgm:spPr/>
    </dgm:pt>
    <dgm:pt modelId="{0E5C67C6-5AC5-46B5-B26B-22A404B6B29C}" type="pres">
      <dgm:prSet presAssocID="{CB1B94B4-9FE6-4FC0-8478-CC75F2181E51}" presName="parentTextBox" presStyleLbl="node1" presStyleIdx="0" presStyleCnt="5"/>
      <dgm:spPr/>
      <dgm:t>
        <a:bodyPr/>
        <a:lstStyle/>
        <a:p>
          <a:endParaRPr lang="ru-RU"/>
        </a:p>
      </dgm:t>
    </dgm:pt>
    <dgm:pt modelId="{629D10D9-0E9C-4BE9-BA6A-14C703C4CF8A}" type="pres">
      <dgm:prSet presAssocID="{9FD39245-FEF8-4655-A0EA-597AE7EE760F}" presName="sp" presStyleCnt="0"/>
      <dgm:spPr/>
    </dgm:pt>
    <dgm:pt modelId="{0D21D428-BC5E-43E0-95FF-2005FA0E0A5E}" type="pres">
      <dgm:prSet presAssocID="{7617AB86-08BF-41B1-9CB7-E0433E88A76F}" presName="arrowAndChildren" presStyleCnt="0"/>
      <dgm:spPr/>
    </dgm:pt>
    <dgm:pt modelId="{3F52AD13-5F5D-407B-A9B3-340AA914071F}" type="pres">
      <dgm:prSet presAssocID="{7617AB86-08BF-41B1-9CB7-E0433E88A76F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B57998D3-048D-462A-9863-CC11DAC66A38}" type="pres">
      <dgm:prSet presAssocID="{9614A5B9-9B48-4548-9768-DB78989C9520}" presName="sp" presStyleCnt="0"/>
      <dgm:spPr/>
    </dgm:pt>
    <dgm:pt modelId="{FA11D437-350C-486D-8F79-444C09E9520C}" type="pres">
      <dgm:prSet presAssocID="{618AD33E-3F36-43EE-9BC3-F9A11F9AA6A2}" presName="arrowAndChildren" presStyleCnt="0"/>
      <dgm:spPr/>
    </dgm:pt>
    <dgm:pt modelId="{9877BBE1-4AB2-450B-AB93-7A1B683B4569}" type="pres">
      <dgm:prSet presAssocID="{618AD33E-3F36-43EE-9BC3-F9A11F9AA6A2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5EDD2A1E-848E-4949-A5CE-1F753ABB739A}" type="pres">
      <dgm:prSet presAssocID="{72A0199F-A1FE-4502-AC0B-B796F4A80946}" presName="sp" presStyleCnt="0"/>
      <dgm:spPr/>
    </dgm:pt>
    <dgm:pt modelId="{313DBE4C-B5A8-4DB2-BABF-1C55A217E39B}" type="pres">
      <dgm:prSet presAssocID="{D6F26E5F-E356-4766-818B-A41BF35BC84B}" presName="arrowAndChildren" presStyleCnt="0"/>
      <dgm:spPr/>
    </dgm:pt>
    <dgm:pt modelId="{BF5B0F8F-D6FB-4617-9945-E4689482200E}" type="pres">
      <dgm:prSet presAssocID="{D6F26E5F-E356-4766-818B-A41BF35BC84B}" presName="parentTextArrow" presStyleLbl="node1" presStyleIdx="3" presStyleCnt="5" custLinFactNeighborX="-43037" custLinFactNeighborY="1775"/>
      <dgm:spPr/>
      <dgm:t>
        <a:bodyPr/>
        <a:lstStyle/>
        <a:p>
          <a:endParaRPr lang="ru-RU"/>
        </a:p>
      </dgm:t>
    </dgm:pt>
    <dgm:pt modelId="{E3C26241-6288-474B-BCCA-290965D9EFEF}" type="pres">
      <dgm:prSet presAssocID="{CEF2A561-9C77-40EE-96D4-E18C4C573FB0}" presName="sp" presStyleCnt="0"/>
      <dgm:spPr/>
    </dgm:pt>
    <dgm:pt modelId="{CC82CAA1-2C16-4C59-8CBC-D81A5DD3E1F8}" type="pres">
      <dgm:prSet presAssocID="{442E0FFD-2F3E-4F69-A69E-79238D3A9BF3}" presName="arrowAndChildren" presStyleCnt="0"/>
      <dgm:spPr/>
    </dgm:pt>
    <dgm:pt modelId="{AF33AAE5-0A24-4F32-90DE-D8EBDABF5F69}" type="pres">
      <dgm:prSet presAssocID="{442E0FFD-2F3E-4F69-A69E-79238D3A9BF3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98FA14D6-7948-4609-83E2-AA3211B476B4}" srcId="{29043FE6-71F4-49DE-B666-5867962D9960}" destId="{442E0FFD-2F3E-4F69-A69E-79238D3A9BF3}" srcOrd="0" destOrd="0" parTransId="{65FA4D06-BAA2-4505-B638-DE7D8D26D57B}" sibTransId="{CEF2A561-9C77-40EE-96D4-E18C4C573FB0}"/>
    <dgm:cxn modelId="{A0C8D8B8-D986-4936-8AD6-2651639D300F}" srcId="{29043FE6-71F4-49DE-B666-5867962D9960}" destId="{D6F26E5F-E356-4766-818B-A41BF35BC84B}" srcOrd="1" destOrd="0" parTransId="{61D4AE12-7B2C-4F20-8682-8FC9D36221A9}" sibTransId="{72A0199F-A1FE-4502-AC0B-B796F4A80946}"/>
    <dgm:cxn modelId="{860C776B-2541-4131-A385-1F9A0D8D30E2}" srcId="{29043FE6-71F4-49DE-B666-5867962D9960}" destId="{7617AB86-08BF-41B1-9CB7-E0433E88A76F}" srcOrd="3" destOrd="0" parTransId="{ACBC6E1C-D8B5-4AE8-99CE-A148418667E7}" sibTransId="{9FD39245-FEF8-4655-A0EA-597AE7EE760F}"/>
    <dgm:cxn modelId="{D6E71ED4-C14E-460C-AB4C-E0FA2795B0BA}" type="presOf" srcId="{7617AB86-08BF-41B1-9CB7-E0433E88A76F}" destId="{3F52AD13-5F5D-407B-A9B3-340AA914071F}" srcOrd="0" destOrd="0" presId="urn:microsoft.com/office/officeart/2005/8/layout/process4"/>
    <dgm:cxn modelId="{720A3EE8-924E-4809-9EB6-D06A9BC1EE78}" type="presOf" srcId="{CB1B94B4-9FE6-4FC0-8478-CC75F2181E51}" destId="{0E5C67C6-5AC5-46B5-B26B-22A404B6B29C}" srcOrd="0" destOrd="0" presId="urn:microsoft.com/office/officeart/2005/8/layout/process4"/>
    <dgm:cxn modelId="{4B11DDAA-A92B-4ABD-BFCD-08266306FC28}" srcId="{29043FE6-71F4-49DE-B666-5867962D9960}" destId="{618AD33E-3F36-43EE-9BC3-F9A11F9AA6A2}" srcOrd="2" destOrd="0" parTransId="{538A7C0E-03C6-423C-BF7E-61B7C948C553}" sibTransId="{9614A5B9-9B48-4548-9768-DB78989C9520}"/>
    <dgm:cxn modelId="{61C6B091-7FA5-450F-9556-DF89165D0833}" srcId="{29043FE6-71F4-49DE-B666-5867962D9960}" destId="{CB1B94B4-9FE6-4FC0-8478-CC75F2181E51}" srcOrd="4" destOrd="0" parTransId="{40C03360-C6D8-4D3E-AFD1-E9E716150C29}" sibTransId="{1211EA69-746B-4329-8A3D-A6B1119C20CE}"/>
    <dgm:cxn modelId="{C3018932-8471-4FDC-840D-DEC134367ED0}" type="presOf" srcId="{D6F26E5F-E356-4766-818B-A41BF35BC84B}" destId="{BF5B0F8F-D6FB-4617-9945-E4689482200E}" srcOrd="0" destOrd="0" presId="urn:microsoft.com/office/officeart/2005/8/layout/process4"/>
    <dgm:cxn modelId="{AE4D1B8A-CB44-4CD8-BA4C-F37D5ECD84B3}" type="presOf" srcId="{29043FE6-71F4-49DE-B666-5867962D9960}" destId="{0979B792-AE2C-4DB9-B125-E8D165968C0A}" srcOrd="0" destOrd="0" presId="urn:microsoft.com/office/officeart/2005/8/layout/process4"/>
    <dgm:cxn modelId="{F9E714C4-60E2-4ACD-B7EE-CA93A98EE6FE}" type="presOf" srcId="{442E0FFD-2F3E-4F69-A69E-79238D3A9BF3}" destId="{AF33AAE5-0A24-4F32-90DE-D8EBDABF5F69}" srcOrd="0" destOrd="0" presId="urn:microsoft.com/office/officeart/2005/8/layout/process4"/>
    <dgm:cxn modelId="{F8F6028E-D841-4F62-8FE8-95EB65BDE8B3}" type="presOf" srcId="{618AD33E-3F36-43EE-9BC3-F9A11F9AA6A2}" destId="{9877BBE1-4AB2-450B-AB93-7A1B683B4569}" srcOrd="0" destOrd="0" presId="urn:microsoft.com/office/officeart/2005/8/layout/process4"/>
    <dgm:cxn modelId="{162AF920-6509-46F9-A8B7-EEFDCA5202C9}" type="presParOf" srcId="{0979B792-AE2C-4DB9-B125-E8D165968C0A}" destId="{4C0C9B0A-F219-46B7-A8EA-D6AFE10197DE}" srcOrd="0" destOrd="0" presId="urn:microsoft.com/office/officeart/2005/8/layout/process4"/>
    <dgm:cxn modelId="{1CD65D3E-1BB4-44A1-B3E7-514FC54CB5A9}" type="presParOf" srcId="{4C0C9B0A-F219-46B7-A8EA-D6AFE10197DE}" destId="{0E5C67C6-5AC5-46B5-B26B-22A404B6B29C}" srcOrd="0" destOrd="0" presId="urn:microsoft.com/office/officeart/2005/8/layout/process4"/>
    <dgm:cxn modelId="{DCB96581-395B-47CD-9384-F51D09B0F6BE}" type="presParOf" srcId="{0979B792-AE2C-4DB9-B125-E8D165968C0A}" destId="{629D10D9-0E9C-4BE9-BA6A-14C703C4CF8A}" srcOrd="1" destOrd="0" presId="urn:microsoft.com/office/officeart/2005/8/layout/process4"/>
    <dgm:cxn modelId="{CA7FA4BA-64B0-47CC-A587-7A2F0D7CD208}" type="presParOf" srcId="{0979B792-AE2C-4DB9-B125-E8D165968C0A}" destId="{0D21D428-BC5E-43E0-95FF-2005FA0E0A5E}" srcOrd="2" destOrd="0" presId="urn:microsoft.com/office/officeart/2005/8/layout/process4"/>
    <dgm:cxn modelId="{35E793B0-56B0-4EE7-88EB-36494BEDFE52}" type="presParOf" srcId="{0D21D428-BC5E-43E0-95FF-2005FA0E0A5E}" destId="{3F52AD13-5F5D-407B-A9B3-340AA914071F}" srcOrd="0" destOrd="0" presId="urn:microsoft.com/office/officeart/2005/8/layout/process4"/>
    <dgm:cxn modelId="{A9D978C6-750B-4FF9-8ECD-50B28B96C88E}" type="presParOf" srcId="{0979B792-AE2C-4DB9-B125-E8D165968C0A}" destId="{B57998D3-048D-462A-9863-CC11DAC66A38}" srcOrd="3" destOrd="0" presId="urn:microsoft.com/office/officeart/2005/8/layout/process4"/>
    <dgm:cxn modelId="{23A5BC65-A855-497B-9BC0-49ADD39FE442}" type="presParOf" srcId="{0979B792-AE2C-4DB9-B125-E8D165968C0A}" destId="{FA11D437-350C-486D-8F79-444C09E9520C}" srcOrd="4" destOrd="0" presId="urn:microsoft.com/office/officeart/2005/8/layout/process4"/>
    <dgm:cxn modelId="{9CD48F5E-876B-4538-A681-D83595740538}" type="presParOf" srcId="{FA11D437-350C-486D-8F79-444C09E9520C}" destId="{9877BBE1-4AB2-450B-AB93-7A1B683B4569}" srcOrd="0" destOrd="0" presId="urn:microsoft.com/office/officeart/2005/8/layout/process4"/>
    <dgm:cxn modelId="{6180DC76-4CFA-4CC3-B3E5-8D8012740084}" type="presParOf" srcId="{0979B792-AE2C-4DB9-B125-E8D165968C0A}" destId="{5EDD2A1E-848E-4949-A5CE-1F753ABB739A}" srcOrd="5" destOrd="0" presId="urn:microsoft.com/office/officeart/2005/8/layout/process4"/>
    <dgm:cxn modelId="{0438D328-A49C-43AD-B128-14CEEEC8491B}" type="presParOf" srcId="{0979B792-AE2C-4DB9-B125-E8D165968C0A}" destId="{313DBE4C-B5A8-4DB2-BABF-1C55A217E39B}" srcOrd="6" destOrd="0" presId="urn:microsoft.com/office/officeart/2005/8/layout/process4"/>
    <dgm:cxn modelId="{E381E6F9-E639-431D-BC3B-0D64B7D04367}" type="presParOf" srcId="{313DBE4C-B5A8-4DB2-BABF-1C55A217E39B}" destId="{BF5B0F8F-D6FB-4617-9945-E4689482200E}" srcOrd="0" destOrd="0" presId="urn:microsoft.com/office/officeart/2005/8/layout/process4"/>
    <dgm:cxn modelId="{FBBCEBBA-BA16-48D0-857E-005AC53C5054}" type="presParOf" srcId="{0979B792-AE2C-4DB9-B125-E8D165968C0A}" destId="{E3C26241-6288-474B-BCCA-290965D9EFEF}" srcOrd="7" destOrd="0" presId="urn:microsoft.com/office/officeart/2005/8/layout/process4"/>
    <dgm:cxn modelId="{5A984583-7C82-4B86-B434-7BB8BF6A50C7}" type="presParOf" srcId="{0979B792-AE2C-4DB9-B125-E8D165968C0A}" destId="{CC82CAA1-2C16-4C59-8CBC-D81A5DD3E1F8}" srcOrd="8" destOrd="0" presId="urn:microsoft.com/office/officeart/2005/8/layout/process4"/>
    <dgm:cxn modelId="{2E40AEF4-57B2-47EC-9BD6-301E53C13309}" type="presParOf" srcId="{CC82CAA1-2C16-4C59-8CBC-D81A5DD3E1F8}" destId="{AF33AAE5-0A24-4F32-90DE-D8EBDABF5F6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153CC-A079-4D7D-A9B7-EADAFDE86742}">
      <dsp:nvSpPr>
        <dsp:cNvPr id="0" name=""/>
        <dsp:cNvSpPr/>
      </dsp:nvSpPr>
      <dsp:spPr>
        <a:xfrm>
          <a:off x="1066268" y="0"/>
          <a:ext cx="12084376" cy="436704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0AE7D-953B-469D-8309-2BFA391041E6}">
      <dsp:nvSpPr>
        <dsp:cNvPr id="0" name=""/>
        <dsp:cNvSpPr/>
      </dsp:nvSpPr>
      <dsp:spPr>
        <a:xfrm>
          <a:off x="1974" y="1310111"/>
          <a:ext cx="2618491" cy="1746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Возникновение городов –государств у шумеров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( конец </a:t>
          </a:r>
          <a:r>
            <a:rPr lang="en-US" sz="1800" b="1" kern="1200" dirty="0" smtClean="0"/>
            <a:t>IV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тыс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до.н.э</a:t>
          </a:r>
          <a:r>
            <a:rPr lang="ru-RU" sz="1800" b="1" kern="1200" dirty="0" smtClean="0"/>
            <a:t>)</a:t>
          </a:r>
          <a:endParaRPr lang="ru-RU" sz="1800" kern="1200" dirty="0"/>
        </a:p>
      </dsp:txBody>
      <dsp:txXfrm>
        <a:off x="87247" y="1395384"/>
        <a:ext cx="2447945" cy="1576270"/>
      </dsp:txXfrm>
    </dsp:sp>
    <dsp:sp modelId="{071EF53E-641D-43F3-A59F-055AE4F340F9}">
      <dsp:nvSpPr>
        <dsp:cNvPr id="0" name=""/>
        <dsp:cNvSpPr/>
      </dsp:nvSpPr>
      <dsp:spPr>
        <a:xfrm>
          <a:off x="3018234" y="1310111"/>
          <a:ext cx="2622525" cy="1746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Аккадское государство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(</a:t>
          </a:r>
          <a:r>
            <a:rPr lang="en-US" sz="1800" b="1" kern="1200" dirty="0" smtClean="0"/>
            <a:t>XXIV-XX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вв</a:t>
          </a:r>
          <a:r>
            <a:rPr lang="ru-RU" sz="1800" b="1" kern="1200" dirty="0" smtClean="0"/>
            <a:t> до </a:t>
          </a:r>
          <a:r>
            <a:rPr lang="ru-RU" sz="1800" b="1" kern="1200" dirty="0" err="1" smtClean="0"/>
            <a:t>н.э</a:t>
          </a:r>
          <a:r>
            <a:rPr lang="ru-RU" sz="1800" b="1" kern="1200" dirty="0" smtClean="0"/>
            <a:t> )</a:t>
          </a:r>
          <a:endParaRPr lang="ru-RU" sz="1800" kern="1200" dirty="0"/>
        </a:p>
      </dsp:txBody>
      <dsp:txXfrm>
        <a:off x="3103507" y="1395384"/>
        <a:ext cx="2451979" cy="1576270"/>
      </dsp:txXfrm>
    </dsp:sp>
    <dsp:sp modelId="{3ED4B7D3-6B0E-4DEB-B47F-DBBCCBE2F93B}">
      <dsp:nvSpPr>
        <dsp:cNvPr id="0" name=""/>
        <dsp:cNvSpPr/>
      </dsp:nvSpPr>
      <dsp:spPr>
        <a:xfrm>
          <a:off x="6038528" y="1310111"/>
          <a:ext cx="2607656" cy="1746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Старовавилонское</a:t>
          </a:r>
          <a:r>
            <a:rPr lang="ru-RU" sz="1800" b="1" kern="1200" dirty="0" smtClean="0"/>
            <a:t> царство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( </a:t>
          </a:r>
          <a:r>
            <a:rPr lang="en-US" sz="1800" b="1" kern="1200" dirty="0" smtClean="0"/>
            <a:t>XIX- XVI</a:t>
          </a:r>
          <a:r>
            <a:rPr lang="ru-RU" sz="1800" b="1" kern="1200" dirty="0" smtClean="0"/>
            <a:t> вв. до </a:t>
          </a:r>
          <a:r>
            <a:rPr lang="ru-RU" sz="1800" b="1" kern="1200" dirty="0" err="1" smtClean="0"/>
            <a:t>н.э</a:t>
          </a:r>
          <a:r>
            <a:rPr lang="ru-RU" sz="1800" b="1" kern="1200" dirty="0" smtClean="0"/>
            <a:t>)</a:t>
          </a:r>
          <a:endParaRPr lang="ru-RU" sz="1800" kern="1200" dirty="0"/>
        </a:p>
      </dsp:txBody>
      <dsp:txXfrm>
        <a:off x="6123801" y="1395384"/>
        <a:ext cx="2437110" cy="1576270"/>
      </dsp:txXfrm>
    </dsp:sp>
    <dsp:sp modelId="{7BD7D17E-0EA8-44DB-8221-7A265D9AF303}">
      <dsp:nvSpPr>
        <dsp:cNvPr id="0" name=""/>
        <dsp:cNvSpPr/>
      </dsp:nvSpPr>
      <dsp:spPr>
        <a:xfrm>
          <a:off x="9043953" y="1310111"/>
          <a:ext cx="2386608" cy="1746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Ассирийское царство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( </a:t>
          </a:r>
          <a:r>
            <a:rPr lang="en-US" sz="1800" b="1" kern="1200" dirty="0" smtClean="0"/>
            <a:t>XVI-VII</a:t>
          </a:r>
          <a:r>
            <a:rPr lang="ru-RU" sz="1800" b="1" kern="1200" dirty="0" smtClean="0"/>
            <a:t>  </a:t>
          </a:r>
          <a:r>
            <a:rPr lang="ru-RU" sz="1800" b="1" kern="1200" dirty="0" err="1" smtClean="0"/>
            <a:t>вв</a:t>
          </a:r>
          <a:r>
            <a:rPr lang="ru-RU" sz="1800" b="1" kern="1200" dirty="0" smtClean="0"/>
            <a:t> до </a:t>
          </a:r>
          <a:r>
            <a:rPr lang="ru-RU" sz="1800" b="1" kern="1200" dirty="0" err="1" smtClean="0"/>
            <a:t>н.э</a:t>
          </a:r>
          <a:r>
            <a:rPr lang="ru-RU" sz="1800" b="1" kern="1200" dirty="0" smtClean="0"/>
            <a:t>)</a:t>
          </a:r>
          <a:endParaRPr lang="ru-RU" sz="1800" kern="1200" dirty="0"/>
        </a:p>
      </dsp:txBody>
      <dsp:txXfrm>
        <a:off x="9129226" y="1395384"/>
        <a:ext cx="2216062" cy="1576270"/>
      </dsp:txXfrm>
    </dsp:sp>
    <dsp:sp modelId="{2C820F35-EB6E-4924-88EE-F8C6277A258B}">
      <dsp:nvSpPr>
        <dsp:cNvPr id="0" name=""/>
        <dsp:cNvSpPr/>
      </dsp:nvSpPr>
      <dsp:spPr>
        <a:xfrm>
          <a:off x="11828330" y="1310111"/>
          <a:ext cx="2386608" cy="1746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Нововавилонское</a:t>
          </a:r>
          <a:r>
            <a:rPr lang="ru-RU" sz="1800" b="1" kern="1200" dirty="0" smtClean="0"/>
            <a:t> царство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 (VII-VI </a:t>
          </a:r>
          <a:r>
            <a:rPr lang="ru-RU" sz="1800" b="1" kern="1200" dirty="0" err="1" smtClean="0"/>
            <a:t>вв</a:t>
          </a:r>
          <a:r>
            <a:rPr lang="ru-RU" sz="1800" b="1" kern="1200" dirty="0" smtClean="0"/>
            <a:t> до </a:t>
          </a:r>
          <a:r>
            <a:rPr lang="ru-RU" sz="1800" b="1" kern="1200" dirty="0" err="1" smtClean="0"/>
            <a:t>н.э</a:t>
          </a:r>
          <a:r>
            <a:rPr lang="ru-RU" sz="1800" b="1" kern="1200" dirty="0" smtClean="0"/>
            <a:t>)</a:t>
          </a:r>
          <a:endParaRPr lang="ru-RU" sz="1800" kern="1200" dirty="0"/>
        </a:p>
      </dsp:txBody>
      <dsp:txXfrm>
        <a:off x="11913603" y="1395384"/>
        <a:ext cx="2216062" cy="1576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C67C6-5AC5-46B5-B26B-22A404B6B29C}">
      <dsp:nvSpPr>
        <dsp:cNvPr id="0" name=""/>
        <dsp:cNvSpPr/>
      </dsp:nvSpPr>
      <dsp:spPr>
        <a:xfrm>
          <a:off x="0" y="4790253"/>
          <a:ext cx="6663559" cy="78588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Раб- предмет собственности, вещь, принадлежащая свободному человеку </a:t>
          </a:r>
          <a:endParaRPr lang="ru-RU" sz="2000" b="1" kern="1200">
            <a:solidFill>
              <a:schemeClr val="tx1"/>
            </a:solidFill>
          </a:endParaRPr>
        </a:p>
      </dsp:txBody>
      <dsp:txXfrm>
        <a:off x="0" y="4790253"/>
        <a:ext cx="6663559" cy="785880"/>
      </dsp:txXfrm>
    </dsp:sp>
    <dsp:sp modelId="{3F52AD13-5F5D-407B-A9B3-340AA914071F}">
      <dsp:nvSpPr>
        <dsp:cNvPr id="0" name=""/>
        <dsp:cNvSpPr/>
      </dsp:nvSpPr>
      <dsp:spPr>
        <a:xfrm rot="10800000">
          <a:off x="0" y="3593356"/>
          <a:ext cx="6663559" cy="120868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Классическое</a:t>
          </a:r>
          <a:endParaRPr lang="ru-RU" sz="2000" b="1" kern="1200" dirty="0">
            <a:solidFill>
              <a:srgbClr val="C00000"/>
            </a:solidFill>
          </a:endParaRPr>
        </a:p>
      </dsp:txBody>
      <dsp:txXfrm rot="10800000">
        <a:off x="0" y="3593356"/>
        <a:ext cx="6663559" cy="785367"/>
      </dsp:txXfrm>
    </dsp:sp>
    <dsp:sp modelId="{9877BBE1-4AB2-450B-AB93-7A1B683B4569}">
      <dsp:nvSpPr>
        <dsp:cNvPr id="0" name=""/>
        <dsp:cNvSpPr/>
      </dsp:nvSpPr>
      <dsp:spPr>
        <a:xfrm rot="10800000">
          <a:off x="0" y="2396460"/>
          <a:ext cx="6663559" cy="120868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Раб – человек ограниченный в правах</a:t>
          </a:r>
          <a:endParaRPr lang="ru-RU" sz="2000" b="1" kern="1200" dirty="0">
            <a:solidFill>
              <a:schemeClr val="tx1"/>
            </a:solidFill>
          </a:endParaRPr>
        </a:p>
      </dsp:txBody>
      <dsp:txXfrm rot="10800000">
        <a:off x="0" y="2396460"/>
        <a:ext cx="6663559" cy="785367"/>
      </dsp:txXfrm>
    </dsp:sp>
    <dsp:sp modelId="{BF5B0F8F-D6FB-4617-9945-E4689482200E}">
      <dsp:nvSpPr>
        <dsp:cNvPr id="0" name=""/>
        <dsp:cNvSpPr/>
      </dsp:nvSpPr>
      <dsp:spPr>
        <a:xfrm rot="10800000">
          <a:off x="0" y="1221017"/>
          <a:ext cx="6663559" cy="120868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Патриархальное   </a:t>
          </a:r>
          <a:endParaRPr lang="ru-RU" sz="2000" b="1" kern="1200" dirty="0">
            <a:solidFill>
              <a:srgbClr val="C00000"/>
            </a:solidFill>
          </a:endParaRPr>
        </a:p>
      </dsp:txBody>
      <dsp:txXfrm rot="10800000">
        <a:off x="0" y="1221017"/>
        <a:ext cx="6663559" cy="785367"/>
      </dsp:txXfrm>
    </dsp:sp>
    <dsp:sp modelId="{AF33AAE5-0A24-4F32-90DE-D8EBDABF5F69}">
      <dsp:nvSpPr>
        <dsp:cNvPr id="0" name=""/>
        <dsp:cNvSpPr/>
      </dsp:nvSpPr>
      <dsp:spPr>
        <a:xfrm rot="10800000">
          <a:off x="0" y="2666"/>
          <a:ext cx="6663559" cy="120868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</a:rPr>
            <a:t>Рабство </a:t>
          </a:r>
          <a:endParaRPr lang="ru-RU" sz="2800" b="1" kern="1200" dirty="0">
            <a:solidFill>
              <a:srgbClr val="C00000"/>
            </a:solidFill>
          </a:endParaRPr>
        </a:p>
      </dsp:txBody>
      <dsp:txXfrm rot="10800000">
        <a:off x="0" y="2666"/>
        <a:ext cx="6663559" cy="785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57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47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61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5407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772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96463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346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096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4611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0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82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769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93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7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869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58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51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2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76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87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160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286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368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930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52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673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11367655" y="7952601"/>
            <a:ext cx="432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Уроки истории с Аллой Николаевной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497983" y="547542"/>
            <a:ext cx="1068350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Особенности древнейших цивилизаций</a:t>
            </a:r>
            <a:endParaRPr lang="en-US" sz="445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90" y="2333297"/>
            <a:ext cx="11161330" cy="5133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212" y="2907824"/>
            <a:ext cx="1420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	</a:t>
            </a:r>
            <a:r>
              <a:rPr lang="ru-RU" sz="2400" b="1" dirty="0" smtClean="0">
                <a:solidFill>
                  <a:srgbClr val="C00000"/>
                </a:solidFill>
              </a:rPr>
              <a:t>Деспотия</a:t>
            </a:r>
            <a:r>
              <a:rPr lang="ru-RU" sz="2400" b="1" dirty="0" smtClean="0"/>
              <a:t> – форма государственного правления, при которой верховная власть сосредоточена в  руках абсолютного правителя, самовольно распоряжающегося страной и  судьбой своих подданных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5006" y="1644411"/>
            <a:ext cx="13579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	</a:t>
            </a:r>
            <a:r>
              <a:rPr lang="ru-RU" sz="2400" b="1" dirty="0" smtClean="0">
                <a:solidFill>
                  <a:srgbClr val="C00000"/>
                </a:solidFill>
              </a:rPr>
              <a:t>Государство </a:t>
            </a:r>
            <a:r>
              <a:rPr lang="ru-RU" sz="2400" b="1" dirty="0" smtClean="0"/>
              <a:t>- система власти, которая обеспечивает управление обществом на определенной территории, принимая для этого законы и  формируя органы власти.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2248" y="802516"/>
            <a:ext cx="13484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	</a:t>
            </a:r>
            <a:r>
              <a:rPr lang="ru-RU" sz="2400" b="1" dirty="0" smtClean="0">
                <a:solidFill>
                  <a:srgbClr val="C00000"/>
                </a:solidFill>
              </a:rPr>
              <a:t>Античность</a:t>
            </a:r>
            <a:r>
              <a:rPr lang="ru-RU" sz="2400" b="1" dirty="0" smtClean="0"/>
              <a:t>  — история и  культура Древней Греции и  Древнего Рима 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5212" y="4171237"/>
            <a:ext cx="13831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	</a:t>
            </a:r>
            <a:r>
              <a:rPr lang="ru-RU" sz="2400" b="1" dirty="0" smtClean="0">
                <a:solidFill>
                  <a:srgbClr val="C00000"/>
                </a:solidFill>
              </a:rPr>
              <a:t>Рабство</a:t>
            </a:r>
            <a:r>
              <a:rPr lang="ru-RU" sz="2400" b="1" dirty="0" smtClean="0"/>
              <a:t> – система общественных взаимоотношений, при которой допускается нахождение человека (раба) в собственности у другого человека </a:t>
            </a:r>
          </a:p>
          <a:p>
            <a:r>
              <a:rPr lang="ru-RU" sz="2400" b="1" dirty="0" smtClean="0"/>
              <a:t>(господина, рабовладельца, хозяина, повелителя) или государства 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5212" y="5909129"/>
            <a:ext cx="13579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Империя</a:t>
            </a:r>
            <a:r>
              <a:rPr lang="ru-RU" sz="2400" b="1" dirty="0" smtClean="0"/>
              <a:t> – крупное государство во главе с  императором, опирающееся в  своей внешней политике на организованную армию и  военное сословие. </a:t>
            </a:r>
          </a:p>
          <a:p>
            <a:r>
              <a:rPr lang="ru-RU" sz="2400" b="1" dirty="0" smtClean="0"/>
              <a:t>Первая в истории империя – Персидская империя  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006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Як поставити символ (знак) параграфа - 💡 Smart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8899" y="2229031"/>
            <a:ext cx="453340" cy="429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3" y="1665887"/>
            <a:ext cx="2074151" cy="2074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3699" y="2196463"/>
            <a:ext cx="4875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5-6, стр.51-56. Пункт 1-4</a:t>
            </a:r>
          </a:p>
          <a:p>
            <a:r>
              <a:rPr lang="ru-RU" sz="2400" b="1" dirty="0" smtClean="0"/>
              <a:t>Понятия. Даты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285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04684" y="168682"/>
            <a:ext cx="12881848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Организация древнегреческого полиса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336332" y="981189"/>
            <a:ext cx="13453240" cy="998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Греческая цивилизация, созданная эллинами, не была единым государством. </a:t>
            </a:r>
            <a:r>
              <a:rPr lang="ru-RU" sz="20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Основа - </a:t>
            </a:r>
            <a:r>
              <a:rPr lang="en-US" sz="2800" b="1" dirty="0" err="1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полис</a:t>
            </a:r>
            <a:r>
              <a:rPr lang="en-US" sz="2800" b="1" dirty="0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— город-государство</a:t>
            </a:r>
            <a:r>
              <a:rPr lang="en-US" sz="20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, где свободные граждане активно участвовали в </a:t>
            </a:r>
            <a:r>
              <a:rPr lang="en-US" sz="2000" b="1" dirty="0" err="1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управлении</a:t>
            </a:r>
            <a:r>
              <a:rPr lang="en-US" sz="20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.</a:t>
            </a:r>
            <a:endParaRPr lang="ru-RU" sz="2000" b="1" dirty="0" smtClean="0">
              <a:solidFill>
                <a:srgbClr val="002060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endParaRPr lang="ru-RU" sz="2000" b="1" dirty="0">
              <a:solidFill>
                <a:srgbClr val="002060"/>
              </a:solidFill>
              <a:ea typeface="Roboto" pitchFamily="34" charset="-122"/>
            </a:endParaRPr>
          </a:p>
          <a:p>
            <a:pPr marL="0" indent="0" algn="l">
              <a:lnSpc>
                <a:spcPts val="2600"/>
              </a:lnSpc>
              <a:buNone/>
            </a:pP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336332" y="2026051"/>
            <a:ext cx="13776448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b="1" dirty="0" err="1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Ключевая</a:t>
            </a:r>
            <a:r>
              <a:rPr lang="en-US" sz="20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особенность</a:t>
            </a:r>
            <a:r>
              <a:rPr lang="ru-RU" sz="2000" b="1" dirty="0" smtClean="0">
                <a:ea typeface="Roboto" pitchFamily="34" charset="-122"/>
                <a:cs typeface="Roboto" pitchFamily="34" charset="-120"/>
              </a:rPr>
              <a:t>. </a:t>
            </a:r>
            <a:r>
              <a:rPr lang="en-US" sz="2000" b="1" dirty="0" err="1" smtClean="0">
                <a:ea typeface="Roboto" pitchFamily="34" charset="-122"/>
                <a:cs typeface="Roboto" pitchFamily="34" charset="-120"/>
              </a:rPr>
              <a:t>Гражданство</a:t>
            </a:r>
            <a:r>
              <a:rPr lang="en-US" sz="2000" b="1" dirty="0" smtClean="0"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ea typeface="Roboto" pitchFamily="34" charset="-122"/>
                <a:cs typeface="Roboto" pitchFamily="34" charset="-120"/>
              </a:rPr>
              <a:t>предполагало как права, так и обязанности, включая военную службу.</a:t>
            </a:r>
            <a:endParaRPr lang="en-US" sz="2000" b="1" dirty="0"/>
          </a:p>
        </p:txBody>
      </p:sp>
      <p:sp>
        <p:nvSpPr>
          <p:cNvPr id="6" name="Text 4"/>
          <p:cNvSpPr/>
          <p:nvPr/>
        </p:nvSpPr>
        <p:spPr>
          <a:xfrm>
            <a:off x="336332" y="2874744"/>
            <a:ext cx="14375538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b="1" dirty="0" err="1" smtClean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Различия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.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Афины –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демократический полис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, Спарта –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олигархический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 с сильной военной организацией.</a:t>
            </a:r>
            <a:endParaRPr lang="en-US" sz="2000" b="1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336331" y="3399966"/>
            <a:ext cx="14136413" cy="998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Великая </a:t>
            </a:r>
            <a:r>
              <a:rPr lang="en-US" sz="2000" b="1" dirty="0" err="1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греческая</a:t>
            </a:r>
            <a:r>
              <a:rPr lang="en-US" sz="20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колонизация</a:t>
            </a:r>
            <a:r>
              <a:rPr lang="ru-RU" sz="20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.</a:t>
            </a:r>
            <a:r>
              <a:rPr lang="en-US" sz="20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ea typeface="Roboto" pitchFamily="34" charset="-122"/>
                <a:cs typeface="Roboto" pitchFamily="34" charset="-120"/>
              </a:rPr>
              <a:t>Расширение влияния греков по Средиземноморью и Черноморью для удовлетворения потребностей в ресурсах и рабочей силе.</a:t>
            </a:r>
            <a:endParaRPr lang="en-US" sz="2000" b="1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63" y="4332396"/>
            <a:ext cx="11866178" cy="344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737" y="1051034"/>
            <a:ext cx="1279634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  </a:t>
            </a:r>
            <a:r>
              <a:rPr lang="ru-RU" sz="3200" b="1" dirty="0"/>
              <a:t>гражданами являлись свободные мужчины из числа коренных жителей, которые имели в собственности земельный участок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 </a:t>
            </a:r>
            <a:r>
              <a:rPr lang="ru-RU" sz="3200" b="1" dirty="0" smtClean="0"/>
              <a:t>гражданин </a:t>
            </a:r>
            <a:r>
              <a:rPr lang="ru-RU" sz="3200" b="1" dirty="0"/>
              <a:t>древнегреческого полиса обладал правом участвовать в  государственном управлении  — избирать и  быть избранным в  органы власти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 должен </a:t>
            </a:r>
            <a:r>
              <a:rPr lang="ru-RU" sz="3200" b="1" dirty="0"/>
              <a:t>был неукоснительно выполнять и  свои обязанности, связанные с управлением и несением военной службы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 в </a:t>
            </a:r>
            <a:r>
              <a:rPr lang="ru-RU" sz="3200" b="1" dirty="0"/>
              <a:t>полисе проживали свободные жители (переселенцы с других территорий, </a:t>
            </a:r>
            <a:r>
              <a:rPr lang="ru-RU" sz="3200" b="1" dirty="0" smtClean="0"/>
              <a:t>женщины- не имели гражданства ), </a:t>
            </a:r>
            <a:r>
              <a:rPr lang="ru-RU" sz="3200" b="1" dirty="0"/>
              <a:t>а также </a:t>
            </a:r>
            <a:r>
              <a:rPr lang="ru-RU" sz="3200" b="1" dirty="0" smtClean="0"/>
              <a:t>рабы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( классическое рабство)</a:t>
            </a:r>
            <a:endParaRPr lang="ru-RU" sz="3200" b="1" dirty="0"/>
          </a:p>
          <a:p>
            <a:r>
              <a:rPr lang="ru-RU" sz="3200" b="1" dirty="0"/>
              <a:t> 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63917" y="382158"/>
            <a:ext cx="8156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Особенности греческого полиса</a:t>
            </a:r>
          </a:p>
        </p:txBody>
      </p:sp>
    </p:spTree>
    <p:extLst>
      <p:ext uri="{BB962C8B-B14F-4D97-AF65-F5344CB8AC3E}">
        <p14:creationId xmlns:p14="http://schemas.microsoft.com/office/powerpoint/2010/main" val="29243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916" y="462455"/>
            <a:ext cx="11081704" cy="70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0" y="115614"/>
            <a:ext cx="9262242" cy="7985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6262" y="1467286"/>
            <a:ext cx="3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753 г до </a:t>
            </a:r>
            <a:r>
              <a:rPr lang="ru-RU" sz="2800" b="1" dirty="0" err="1" smtClean="0"/>
              <a:t>н.э</a:t>
            </a:r>
            <a:r>
              <a:rPr lang="ru-RU" sz="2800" b="1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16662" y="2239154"/>
            <a:ext cx="47086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Ромул и Рем</a:t>
            </a:r>
          </a:p>
          <a:p>
            <a:r>
              <a:rPr lang="ru-RU" sz="2400" b="1" dirty="0" smtClean="0"/>
              <a:t>легендарные </a:t>
            </a:r>
            <a:r>
              <a:rPr lang="ru-RU" sz="2400" b="1" dirty="0"/>
              <a:t>братья-близнецы, основатели города Рима. По преданию, они принадлежали к роду царей Альба-Лонги и были детьми весталки Реи Сильвии и (по одной из версий) бога Марса. Родились в результате тайной и противозаконной связи, были брошены на берегу реки, где их выкормила волчица. </a:t>
            </a:r>
          </a:p>
        </p:txBody>
      </p:sp>
    </p:spTree>
    <p:extLst>
      <p:ext uri="{BB962C8B-B14F-4D97-AF65-F5344CB8AC3E}">
        <p14:creationId xmlns:p14="http://schemas.microsoft.com/office/powerpoint/2010/main" val="42480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8590" y="11194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36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Древнеримская община и государственная власть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2778562" y="785571"/>
            <a:ext cx="90731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Древний Рим продемонстрировал </a:t>
            </a:r>
            <a:r>
              <a:rPr lang="en-US" sz="2400" b="1" dirty="0" err="1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выдающиеся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успехи</a:t>
            </a:r>
            <a:endParaRPr lang="ru-RU" sz="2400" b="1" dirty="0" smtClean="0">
              <a:solidFill>
                <a:srgbClr val="002060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в военном деле, </a:t>
            </a:r>
            <a:r>
              <a:rPr lang="en-US" sz="24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праве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, </a:t>
            </a:r>
            <a:endParaRPr lang="ru-RU" sz="2400" b="1" dirty="0" smtClean="0">
              <a:solidFill>
                <a:srgbClr val="002060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строительстве</a:t>
            </a:r>
            <a:r>
              <a:rPr lang="en-US" sz="24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и 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государственном управлении, </a:t>
            </a:r>
            <a:endParaRPr lang="ru-RU" sz="2400" b="1" dirty="0" smtClean="0">
              <a:solidFill>
                <a:srgbClr val="002060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создав</a:t>
            </a:r>
            <a:r>
              <a:rPr lang="en-US" sz="24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одну из величайших империй в истории.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80383" y="255676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latin typeface="+mj-lt"/>
                <a:ea typeface="Raleway Light" pitchFamily="34" charset="-122"/>
                <a:cs typeface="Raleway Light" pitchFamily="34" charset="-120"/>
              </a:rPr>
              <a:t>01</a:t>
            </a:r>
            <a:endParaRPr lang="en-US" sz="2800" b="1" dirty="0">
              <a:latin typeface="+mj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80383" y="2942285"/>
            <a:ext cx="4196358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4"/>
          <p:cNvSpPr/>
          <p:nvPr/>
        </p:nvSpPr>
        <p:spPr>
          <a:xfrm>
            <a:off x="1203288" y="31229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Царский Рим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ru-RU" sz="2000" b="1" dirty="0" smtClean="0">
                <a:latin typeface="+mj-lt"/>
              </a:rPr>
              <a:t>753 г до н.э-510 г до </a:t>
            </a:r>
            <a:r>
              <a:rPr lang="ru-RU" sz="2000" b="1" dirty="0" err="1" smtClean="0">
                <a:latin typeface="+mj-lt"/>
              </a:rPr>
              <a:t>н.э</a:t>
            </a:r>
            <a:endParaRPr lang="en-US" sz="2000" b="1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591052" y="4104783"/>
            <a:ext cx="43750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latin typeface="+mj-lt"/>
                <a:ea typeface="Roboto" pitchFamily="34" charset="-122"/>
                <a:cs typeface="Roboto" pitchFamily="34" charset="-120"/>
              </a:rPr>
              <a:t>Первоначально власть принадлежала патрициям, но плебеи боролись за свои права, что привело к формированию сильной гражданской общины.</a:t>
            </a:r>
            <a:endParaRPr lang="en-US" sz="2800" b="1" dirty="0">
              <a:latin typeface="+mj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03555" y="255676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latin typeface="+mj-lt"/>
                <a:ea typeface="Raleway Light" pitchFamily="34" charset="-122"/>
                <a:cs typeface="Raleway Light" pitchFamily="34" charset="-120"/>
              </a:rPr>
              <a:t>02</a:t>
            </a:r>
            <a:endParaRPr lang="en-US" sz="2800" b="1" dirty="0">
              <a:latin typeface="+mj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103555" y="2911805"/>
            <a:ext cx="4196358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5202665" y="3122977"/>
            <a:ext cx="31599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Римская республика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202665" y="4236076"/>
            <a:ext cx="44374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latin typeface="+mj-lt"/>
                <a:ea typeface="Roboto" pitchFamily="34" charset="-122"/>
                <a:cs typeface="Roboto" pitchFamily="34" charset="-120"/>
              </a:rPr>
              <a:t>Рим прошел путь от республики к империи, где ключевую роль играли государственные институты и римское право.</a:t>
            </a:r>
            <a:endParaRPr lang="en-US" sz="2800" b="1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526726" y="255676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latin typeface="+mj-lt"/>
                <a:ea typeface="Raleway Light" pitchFamily="34" charset="-122"/>
                <a:cs typeface="Raleway Light" pitchFamily="34" charset="-120"/>
              </a:rPr>
              <a:t>03</a:t>
            </a:r>
            <a:endParaRPr lang="en-US" sz="2800" b="1" dirty="0">
              <a:latin typeface="+mj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640133" y="2966373"/>
            <a:ext cx="4196358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4" name="Text 12"/>
          <p:cNvSpPr/>
          <p:nvPr/>
        </p:nvSpPr>
        <p:spPr>
          <a:xfrm>
            <a:off x="10320694" y="31229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Римская Империя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76727" y="4231314"/>
            <a:ext cx="451718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latin typeface="+mj-lt"/>
                <a:ea typeface="Roboto" pitchFamily="34" charset="-122"/>
                <a:cs typeface="Roboto" pitchFamily="34" charset="-120"/>
              </a:rPr>
              <a:t>Несмотря на свою мощь, Римская империя пала в V в. н. э. под влиянием внутренних конфликтов и внешних вторжений.</a:t>
            </a:r>
            <a:endParaRPr lang="en-US" sz="28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0369" y="3516388"/>
            <a:ext cx="330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509 г до н.э-27 г до </a:t>
            </a:r>
            <a:r>
              <a:rPr lang="ru-RU" sz="2000" b="1" dirty="0" err="1" smtClean="0"/>
              <a:t>н.э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216055" y="3564567"/>
            <a:ext cx="2939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27 г до </a:t>
            </a:r>
            <a:r>
              <a:rPr lang="ru-RU" sz="2000" b="1" dirty="0" err="1" smtClean="0"/>
              <a:t>н.э</a:t>
            </a:r>
            <a:r>
              <a:rPr lang="ru-RU" sz="2000" b="1" dirty="0" smtClean="0"/>
              <a:t> -476 г </a:t>
            </a:r>
            <a:r>
              <a:rPr lang="ru-RU" sz="2000" b="1" dirty="0" err="1" smtClean="0"/>
              <a:t>н.э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387" y="298669"/>
            <a:ext cx="117085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 Римской республике все граждане сообща участвовали в управлении государством </a:t>
            </a:r>
          </a:p>
          <a:p>
            <a:r>
              <a:rPr lang="ru-RU" sz="2800" b="1" dirty="0"/>
              <a:t>•	Важнейшие дела республики </a:t>
            </a:r>
            <a:r>
              <a:rPr lang="ru-RU" sz="2800" b="1" dirty="0" smtClean="0"/>
              <a:t>  </a:t>
            </a:r>
            <a:r>
              <a:rPr lang="ru-RU" sz="2800" b="1" dirty="0"/>
              <a:t>решало Народное собрание </a:t>
            </a:r>
          </a:p>
          <a:p>
            <a:r>
              <a:rPr lang="ru-RU" sz="2800" b="1" dirty="0"/>
              <a:t>•	Оно принимало законы большинством голосов граждан </a:t>
            </a:r>
          </a:p>
          <a:p>
            <a:r>
              <a:rPr lang="ru-RU" sz="2800" b="1" dirty="0"/>
              <a:t>•	Для управления государственными делами избирало должностных лиц — магистратов </a:t>
            </a:r>
          </a:p>
          <a:p>
            <a:r>
              <a:rPr lang="ru-RU" sz="2800" b="1" dirty="0"/>
              <a:t>•	Магистраты избирались на один год и не получали оплату за свою работу 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283" y="4412627"/>
            <a:ext cx="5297214" cy="351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5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29" y="7156810"/>
            <a:ext cx="2443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Гай Юлий Цезарь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62875" y="6870825"/>
            <a:ext cx="2412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/>
              <a:t>Октавиан</a:t>
            </a:r>
            <a:r>
              <a:rPr lang="ru-RU" sz="2000" b="1" dirty="0"/>
              <a:t> Август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02" y="273270"/>
            <a:ext cx="4762500" cy="6467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137" y="273270"/>
            <a:ext cx="5005641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1690" y="713233"/>
            <a:ext cx="1070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476 г. – падение Рима. Конец Западной Римской империи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234" y="1653282"/>
            <a:ext cx="8996856" cy="54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076554" y="293888"/>
            <a:ext cx="65673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Рождение</a:t>
            </a:r>
            <a:r>
              <a:rPr lang="en-US" sz="445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44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ц</a:t>
            </a:r>
            <a:r>
              <a:rPr lang="en-US" sz="445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ивилизаций</a:t>
            </a:r>
            <a:endParaRPr lang="en-US" sz="445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46645" y="1570741"/>
            <a:ext cx="4242906" cy="4367603"/>
          </a:xfrm>
          <a:prstGeom prst="roundRect">
            <a:avLst>
              <a:gd name="adj" fmla="val 412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355718" y="1570742"/>
            <a:ext cx="117460" cy="436760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6" name="Text 4"/>
          <p:cNvSpPr/>
          <p:nvPr/>
        </p:nvSpPr>
        <p:spPr>
          <a:xfrm>
            <a:off x="1142524" y="16697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Накопление</a:t>
            </a:r>
            <a:r>
              <a:rPr lang="en-US" sz="2800" b="1" dirty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 </a:t>
            </a:r>
            <a:endParaRPr lang="ru-RU" sz="2800" b="1" dirty="0" smtClean="0">
              <a:solidFill>
                <a:srgbClr val="0070C0"/>
              </a:solidFill>
              <a:ea typeface="Raleway" pitchFamily="34" charset="-122"/>
              <a:cs typeface="Raleway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ru-RU" sz="2800" b="1" dirty="0" smtClean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о</a:t>
            </a:r>
            <a:r>
              <a:rPr lang="en-US" sz="2800" b="1" dirty="0" err="1" smtClean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пыта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888717" y="2475108"/>
            <a:ext cx="3836281" cy="3310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Совершенствование методов использования природных ресурсов и способов производства привело к появлению избытка продуктов и усложнению общественных отношений.</a:t>
            </a:r>
            <a:endParaRPr lang="en-US" sz="2400" b="1" dirty="0"/>
          </a:p>
        </p:txBody>
      </p:sp>
      <p:sp>
        <p:nvSpPr>
          <p:cNvPr id="8" name="Shape 6"/>
          <p:cNvSpPr/>
          <p:nvPr/>
        </p:nvSpPr>
        <p:spPr>
          <a:xfrm>
            <a:off x="5103641" y="1570742"/>
            <a:ext cx="4320390" cy="4367602"/>
          </a:xfrm>
          <a:prstGeom prst="roundRect">
            <a:avLst>
              <a:gd name="adj" fmla="val 412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955510" y="1641811"/>
            <a:ext cx="107508" cy="419142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5732364" y="1562095"/>
            <a:ext cx="3281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Появление</a:t>
            </a:r>
            <a:r>
              <a:rPr lang="en-US" sz="2400" b="1" dirty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 </a:t>
            </a:r>
            <a:endParaRPr lang="ru-RU" sz="2400" b="1" dirty="0" smtClean="0">
              <a:solidFill>
                <a:srgbClr val="0070C0"/>
              </a:solidFill>
              <a:ea typeface="Raleway" pitchFamily="34" charset="-122"/>
              <a:cs typeface="Raleway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ru-RU" sz="2400" b="1" dirty="0" smtClean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г</a:t>
            </a:r>
            <a:r>
              <a:rPr lang="en-US" sz="2400" b="1" dirty="0" err="1" smtClean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осударства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5344803" y="2315952"/>
            <a:ext cx="398313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Ключевой чертой стал переход к государственной форме устройства, когда верховная власть брала на себя задачи по управлению и развитию общества, устанавливая законы и налоги.</a:t>
            </a:r>
            <a:endParaRPr lang="en-US" sz="2400" b="1" dirty="0"/>
          </a:p>
        </p:txBody>
      </p:sp>
      <p:sp>
        <p:nvSpPr>
          <p:cNvPr id="12" name="Shape 10"/>
          <p:cNvSpPr/>
          <p:nvPr/>
        </p:nvSpPr>
        <p:spPr>
          <a:xfrm>
            <a:off x="9988868" y="1543288"/>
            <a:ext cx="4347242" cy="4500160"/>
          </a:xfrm>
          <a:prstGeom prst="roundRect">
            <a:avLst>
              <a:gd name="adj" fmla="val 412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93481" y="1641812"/>
            <a:ext cx="121920" cy="4296532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4" name="Text 12"/>
          <p:cNvSpPr/>
          <p:nvPr/>
        </p:nvSpPr>
        <p:spPr>
          <a:xfrm>
            <a:off x="10658214" y="17155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Очаговый</a:t>
            </a:r>
            <a:r>
              <a:rPr lang="en-US" sz="2400" b="1" dirty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х</a:t>
            </a:r>
            <a:r>
              <a:rPr lang="en-US" sz="2400" b="1" dirty="0" err="1" smtClean="0">
                <a:solidFill>
                  <a:srgbClr val="0070C0"/>
                </a:solidFill>
                <a:ea typeface="Raleway" pitchFamily="34" charset="-122"/>
                <a:cs typeface="Raleway" pitchFamily="34" charset="-120"/>
              </a:rPr>
              <a:t>арактер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380238" y="2315952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Переход от первобытности к цивилизации происходил неравномерно, формируя "очаги" вокруг крупных рек, что стало основой "речных" цивилизаций.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32082" y="6506418"/>
            <a:ext cx="1023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Цивилизация</a:t>
            </a:r>
          </a:p>
          <a:p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Локальная цивилизация</a:t>
            </a:r>
          </a:p>
          <a:p>
            <a:r>
              <a:rPr lang="ru-RU" sz="2800" b="1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Госудаство</a:t>
            </a:r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2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5" y="6890130"/>
            <a:ext cx="838071" cy="838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2517487" y="216537"/>
            <a:ext cx="110829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Белорусские земли в эпоху античности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220717" y="1169829"/>
            <a:ext cx="1440968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Несмотря на удаленность, белорусские земли имели контакты с античными цивилизациями в железном веке.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60984" y="2358380"/>
            <a:ext cx="84132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  <a:buSzPct val="100000"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«История»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Геродота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.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Возможно, одно из первых упоминаний населения белорусских земель в античных источниках, окруженное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мифами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Roboto" pitchFamily="34" charset="-122"/>
                <a:cs typeface="Roboto" pitchFamily="34" charset="-120"/>
              </a:rPr>
              <a:t>. 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655717"/>
            <a:ext cx="10336665" cy="454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err="1">
                <a:latin typeface="+mj-lt"/>
                <a:ea typeface="Roboto" pitchFamily="34" charset="-122"/>
                <a:cs typeface="Roboto" pitchFamily="34" charset="-120"/>
              </a:rPr>
              <a:t>Торговые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latin typeface="+mj-lt"/>
                <a:ea typeface="Roboto" pitchFamily="34" charset="-122"/>
                <a:cs typeface="Roboto" pitchFamily="34" charset="-120"/>
              </a:rPr>
              <a:t>связи</a:t>
            </a:r>
            <a:r>
              <a:rPr lang="ru-RU" sz="2000" b="1" dirty="0" smtClean="0">
                <a:latin typeface="+mj-lt"/>
                <a:ea typeface="Roboto" pitchFamily="34" charset="-122"/>
                <a:cs typeface="Roboto" pitchFamily="34" charset="-120"/>
              </a:rPr>
              <a:t>.</a:t>
            </a:r>
            <a:r>
              <a:rPr lang="en-US" sz="2000" b="1" dirty="0" smtClean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Устойчивые контакты с Причерноморьем, Прибалтикой и кельтским миром.</a:t>
            </a:r>
            <a:endParaRPr lang="en-US" sz="2000" b="1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6207171"/>
            <a:ext cx="923233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 err="1">
                <a:latin typeface="+mj-lt"/>
                <a:ea typeface="Roboto" pitchFamily="34" charset="-122"/>
                <a:cs typeface="Roboto" pitchFamily="34" charset="-120"/>
              </a:rPr>
              <a:t>Римские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err="1" smtClean="0">
                <a:latin typeface="+mj-lt"/>
                <a:ea typeface="Roboto" pitchFamily="34" charset="-122"/>
                <a:cs typeface="Roboto" pitchFamily="34" charset="-120"/>
              </a:rPr>
              <a:t>монеты</a:t>
            </a:r>
            <a:r>
              <a:rPr lang="ru-RU" sz="2000" b="1" dirty="0" smtClean="0">
                <a:latin typeface="+mj-lt"/>
                <a:ea typeface="Roboto" pitchFamily="34" charset="-122"/>
                <a:cs typeface="Roboto" pitchFamily="34" charset="-120"/>
              </a:rPr>
              <a:t>.</a:t>
            </a:r>
            <a:r>
              <a:rPr lang="en-US" sz="2000" b="1" dirty="0" smtClean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Находки римских монет (клады, </a:t>
            </a:r>
            <a:r>
              <a:rPr lang="ru-RU" sz="2000" b="1" dirty="0" smtClean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 smtClean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b="1" dirty="0">
                <a:latin typeface="+mj-lt"/>
                <a:ea typeface="Roboto" pitchFamily="34" charset="-122"/>
                <a:cs typeface="Roboto" pitchFamily="34" charset="-120"/>
              </a:rPr>
              <a:t>Олекшицкий) на территории Беларуси свидетельствуют о влиянии Римской империи в I тыс. н. э.</a:t>
            </a:r>
            <a:endParaRPr lang="en-US" sz="2000" b="1" dirty="0">
              <a:latin typeface="+mj-lt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748" y="2358380"/>
            <a:ext cx="3402642" cy="309245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878748" y="5854063"/>
            <a:ext cx="624470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Олекшицкий </a:t>
            </a: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монетно-вещевой</a:t>
            </a: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клад.</a:t>
            </a:r>
            <a:endParaRPr lang="en-US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9502" y="3626753"/>
            <a:ext cx="8424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«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Невры</a:t>
            </a:r>
            <a:r>
              <a:rPr lang="en-US" sz="2000" b="1" dirty="0" smtClean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»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b="1" dirty="0" smtClean="0">
                <a:latin typeface="+mj-lt"/>
                <a:ea typeface="Roboto" pitchFamily="34" charset="-122"/>
                <a:cs typeface="Roboto" pitchFamily="34" charset="-120"/>
              </a:rPr>
              <a:t>- и славяне, и </a:t>
            </a:r>
            <a:r>
              <a:rPr lang="ru-RU" sz="2000" b="1" dirty="0" err="1" smtClean="0">
                <a:latin typeface="+mj-lt"/>
                <a:ea typeface="Roboto" pitchFamily="34" charset="-122"/>
                <a:cs typeface="Roboto" pitchFamily="34" charset="-120"/>
              </a:rPr>
              <a:t>балты</a:t>
            </a:r>
            <a:r>
              <a:rPr lang="ru-RU" sz="2000" b="1" dirty="0" smtClean="0">
                <a:latin typeface="+mj-lt"/>
                <a:ea typeface="Roboto" pitchFamily="34" charset="-122"/>
                <a:cs typeface="Roboto" pitchFamily="34" charset="-120"/>
              </a:rPr>
              <a:t>, и кельты </a:t>
            </a:r>
            <a:r>
              <a:rPr lang="en-US" sz="2000" b="1" dirty="0" smtClean="0">
                <a:latin typeface="+mj-lt"/>
                <a:ea typeface="Roboto" pitchFamily="34" charset="-122"/>
                <a:cs typeface="Roboto" pitchFamily="34" charset="-120"/>
              </a:rPr>
              <a:t> 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4765" y="170438"/>
            <a:ext cx="122847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Культурное</a:t>
            </a:r>
            <a:r>
              <a:rPr lang="en-US" sz="3600" b="1" dirty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600" b="1" dirty="0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н</a:t>
            </a:r>
            <a:r>
              <a:rPr lang="en-US" sz="3600" b="1" dirty="0" err="1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аследие</a:t>
            </a:r>
            <a:r>
              <a:rPr lang="en-US" sz="3600" b="1" dirty="0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600" b="1" dirty="0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д</a:t>
            </a:r>
            <a:r>
              <a:rPr lang="en-US" sz="3600" b="1" dirty="0" err="1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ревних</a:t>
            </a:r>
            <a:r>
              <a:rPr lang="en-US" sz="3600" b="1" dirty="0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600" b="1" dirty="0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ц</a:t>
            </a:r>
            <a:r>
              <a:rPr lang="en-US" sz="3600" b="1" dirty="0" err="1" smtClean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ивилизаций</a:t>
            </a:r>
            <a:endParaRPr lang="en-US" sz="3600" b="1" dirty="0">
              <a:latin typeface="+mj-lt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24269" y="1521499"/>
            <a:ext cx="13042821" cy="4806553"/>
          </a:xfrm>
          <a:prstGeom prst="roundRect">
            <a:avLst>
              <a:gd name="adj" fmla="val 198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3468" y="1752362"/>
            <a:ext cx="4342448" cy="2758559"/>
          </a:xfrm>
          <a:prstGeom prst="roundRect">
            <a:avLst>
              <a:gd name="adj" fmla="val 3454"/>
            </a:avLst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1285522" y="1850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ea typeface="Raleway" pitchFamily="34" charset="-122"/>
                <a:cs typeface="Raleway" pitchFamily="34" charset="-120"/>
              </a:rPr>
              <a:t>Письменность</a:t>
            </a:r>
            <a:endParaRPr lang="en-US" sz="2800" b="1" dirty="0"/>
          </a:p>
        </p:txBody>
      </p:sp>
      <p:sp>
        <p:nvSpPr>
          <p:cNvPr id="6" name="Text 4"/>
          <p:cNvSpPr/>
          <p:nvPr/>
        </p:nvSpPr>
        <p:spPr>
          <a:xfrm>
            <a:off x="1084896" y="2428089"/>
            <a:ext cx="35486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От шумерской клинописи и египетских иероглифов до финикийского и греческого алфавитов – основы современных систем письма.</a:t>
            </a:r>
            <a:endParaRPr lang="en-US" sz="2000" b="1" dirty="0"/>
          </a:p>
        </p:txBody>
      </p:sp>
      <p:sp>
        <p:nvSpPr>
          <p:cNvPr id="7" name="Shape 5"/>
          <p:cNvSpPr/>
          <p:nvPr/>
        </p:nvSpPr>
        <p:spPr>
          <a:xfrm>
            <a:off x="5002113" y="1840023"/>
            <a:ext cx="4342567" cy="2758559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8" name="Shape 6"/>
          <p:cNvSpPr/>
          <p:nvPr/>
        </p:nvSpPr>
        <p:spPr>
          <a:xfrm>
            <a:off x="5143857" y="2300288"/>
            <a:ext cx="30480" cy="2758559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9" name="Text 7"/>
          <p:cNvSpPr/>
          <p:nvPr/>
        </p:nvSpPr>
        <p:spPr>
          <a:xfrm>
            <a:off x="5710833" y="18779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ea typeface="Raleway" pitchFamily="34" charset="-122"/>
                <a:cs typeface="Raleway" pitchFamily="34" charset="-120"/>
              </a:rPr>
              <a:t>Литература</a:t>
            </a:r>
            <a:endParaRPr lang="en-US" sz="2800" b="1" dirty="0"/>
          </a:p>
        </p:txBody>
      </p:sp>
      <p:sp>
        <p:nvSpPr>
          <p:cNvPr id="10" name="Text 8"/>
          <p:cNvSpPr/>
          <p:nvPr/>
        </p:nvSpPr>
        <p:spPr>
          <a:xfrm>
            <a:off x="5584269" y="2437518"/>
            <a:ext cx="320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"Эпос о Гильгамеше", Библия, "Илиада" и "Одиссея" – вечные шедевры, влияющие на мировую культуру.</a:t>
            </a:r>
            <a:endParaRPr lang="en-US" sz="2000" b="1" dirty="0"/>
          </a:p>
        </p:txBody>
      </p:sp>
      <p:sp>
        <p:nvSpPr>
          <p:cNvPr id="11" name="Shape 9"/>
          <p:cNvSpPr/>
          <p:nvPr/>
        </p:nvSpPr>
        <p:spPr>
          <a:xfrm>
            <a:off x="4860369" y="3396020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486424" y="1956065"/>
            <a:ext cx="4342567" cy="2758559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13" name="Shape 11"/>
          <p:cNvSpPr/>
          <p:nvPr/>
        </p:nvSpPr>
        <p:spPr>
          <a:xfrm>
            <a:off x="9486424" y="2300288"/>
            <a:ext cx="30480" cy="2758559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4" name="Text 12"/>
          <p:cNvSpPr/>
          <p:nvPr/>
        </p:nvSpPr>
        <p:spPr>
          <a:xfrm>
            <a:off x="10013544" y="18574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Научные</a:t>
            </a:r>
            <a:r>
              <a:rPr lang="en-US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2800" b="1" dirty="0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з</a:t>
            </a:r>
            <a:r>
              <a:rPr lang="en-US" sz="2800" b="1" dirty="0" err="1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нания</a:t>
            </a:r>
            <a:endParaRPr lang="en-US" sz="2800" b="1" dirty="0"/>
          </a:p>
        </p:txBody>
      </p:sp>
      <p:sp>
        <p:nvSpPr>
          <p:cNvPr id="15" name="Text 13"/>
          <p:cNvSpPr/>
          <p:nvPr/>
        </p:nvSpPr>
        <p:spPr>
          <a:xfrm>
            <a:off x="9902250" y="2347837"/>
            <a:ext cx="357175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Медицина (бальзамирование, иглоукалывание), математика (геометрия, десятичная система), астрономия – прорывные открытия.</a:t>
            </a:r>
            <a:endParaRPr lang="en-US" sz="2000" b="1" dirty="0"/>
          </a:p>
        </p:txBody>
      </p:sp>
      <p:sp>
        <p:nvSpPr>
          <p:cNvPr id="16" name="Shape 14"/>
          <p:cNvSpPr/>
          <p:nvPr/>
        </p:nvSpPr>
        <p:spPr>
          <a:xfrm>
            <a:off x="9202936" y="3396020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620" y="3502343"/>
            <a:ext cx="283488" cy="354330"/>
          </a:xfrm>
          <a:prstGeom prst="rect">
            <a:avLst/>
          </a:prstGeom>
        </p:spPr>
      </p:pic>
      <p:sp>
        <p:nvSpPr>
          <p:cNvPr id="18" name="Shape 15"/>
          <p:cNvSpPr/>
          <p:nvPr/>
        </p:nvSpPr>
        <p:spPr>
          <a:xfrm>
            <a:off x="801410" y="5508009"/>
            <a:ext cx="6513790" cy="2032754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19" name="Shape 16"/>
          <p:cNvSpPr/>
          <p:nvPr/>
        </p:nvSpPr>
        <p:spPr>
          <a:xfrm>
            <a:off x="801410" y="5058847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20" name="Text 17"/>
          <p:cNvSpPr/>
          <p:nvPr/>
        </p:nvSpPr>
        <p:spPr>
          <a:xfrm>
            <a:off x="1028224" y="5285661"/>
            <a:ext cx="34800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ea typeface="Raleway" pitchFamily="34" charset="-122"/>
                <a:cs typeface="Raleway" pitchFamily="34" charset="-120"/>
              </a:rPr>
              <a:t>Искусство и </a:t>
            </a:r>
            <a:r>
              <a:rPr lang="ru-RU" sz="2800" b="1" dirty="0" smtClean="0">
                <a:ea typeface="Raleway" pitchFamily="34" charset="-122"/>
                <a:cs typeface="Raleway" pitchFamily="34" charset="-120"/>
              </a:rPr>
              <a:t>а</a:t>
            </a:r>
            <a:r>
              <a:rPr lang="en-US" sz="2800" b="1" dirty="0" err="1" smtClean="0">
                <a:ea typeface="Raleway" pitchFamily="34" charset="-122"/>
                <a:cs typeface="Raleway" pitchFamily="34" charset="-120"/>
              </a:rPr>
              <a:t>рхитектура</a:t>
            </a:r>
            <a:endParaRPr lang="en-US" sz="2800" b="1" dirty="0"/>
          </a:p>
        </p:txBody>
      </p:sp>
      <p:sp>
        <p:nvSpPr>
          <p:cNvPr id="21" name="Text 18"/>
          <p:cNvSpPr/>
          <p:nvPr/>
        </p:nvSpPr>
        <p:spPr>
          <a:xfrm>
            <a:off x="1028224" y="5776079"/>
            <a:ext cx="572000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Пирамиды, зиккураты, Акрополь, Колизей – монументальные сооружения, вдохновляющие и по сей день.</a:t>
            </a:r>
            <a:endParaRPr lang="en-US" sz="2000" b="1" dirty="0"/>
          </a:p>
        </p:txBody>
      </p:sp>
      <p:sp>
        <p:nvSpPr>
          <p:cNvPr id="22" name="Shape 19"/>
          <p:cNvSpPr/>
          <p:nvPr/>
        </p:nvSpPr>
        <p:spPr>
          <a:xfrm>
            <a:off x="7315200" y="5058847"/>
            <a:ext cx="6513790" cy="2481916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23" name="Shape 20"/>
          <p:cNvSpPr/>
          <p:nvPr/>
        </p:nvSpPr>
        <p:spPr>
          <a:xfrm>
            <a:off x="7315200" y="5058847"/>
            <a:ext cx="30480" cy="2032754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24" name="Shape 21"/>
          <p:cNvSpPr/>
          <p:nvPr/>
        </p:nvSpPr>
        <p:spPr>
          <a:xfrm>
            <a:off x="7315200" y="5058847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25" name="Text 22"/>
          <p:cNvSpPr/>
          <p:nvPr/>
        </p:nvSpPr>
        <p:spPr>
          <a:xfrm>
            <a:off x="7882176" y="52856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Религия</a:t>
            </a:r>
            <a:endParaRPr lang="en-US" sz="2800" b="1" dirty="0"/>
          </a:p>
        </p:txBody>
      </p:sp>
      <p:sp>
        <p:nvSpPr>
          <p:cNvPr id="26" name="Text 23"/>
          <p:cNvSpPr/>
          <p:nvPr/>
        </p:nvSpPr>
        <p:spPr>
          <a:xfrm>
            <a:off x="7882176" y="5776079"/>
            <a:ext cx="572000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Зарождение христианства в Римской империи, монотеистической религии, которая стала одной из самых массовых в мире.</a:t>
            </a:r>
            <a:endParaRPr lang="en-US" sz="2000" b="1" dirty="0"/>
          </a:p>
        </p:txBody>
      </p:sp>
      <p:sp>
        <p:nvSpPr>
          <p:cNvPr id="27" name="Shape 24"/>
          <p:cNvSpPr/>
          <p:nvPr/>
        </p:nvSpPr>
        <p:spPr>
          <a:xfrm>
            <a:off x="7031712" y="5791676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397" y="5897999"/>
            <a:ext cx="283488" cy="354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983" y="685234"/>
            <a:ext cx="4762500" cy="2962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8180" y="419993"/>
            <a:ext cx="4618095" cy="3227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684" r="-2615"/>
          <a:stretch/>
        </p:blipFill>
        <p:spPr>
          <a:xfrm>
            <a:off x="1320034" y="4908331"/>
            <a:ext cx="4719730" cy="3030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903" y="4261945"/>
            <a:ext cx="5160580" cy="2987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636" y="802429"/>
            <a:ext cx="1669267" cy="16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893"/>
          <p:cNvGrpSpPr/>
          <p:nvPr/>
        </p:nvGrpSpPr>
        <p:grpSpPr>
          <a:xfrm>
            <a:off x="1864047" y="838201"/>
            <a:ext cx="10522702" cy="5951482"/>
            <a:chOff x="0" y="0"/>
            <a:chExt cx="4994806" cy="1778095"/>
          </a:xfrm>
        </p:grpSpPr>
        <p:sp>
          <p:nvSpPr>
            <p:cNvPr id="3" name="Shape 7089"/>
            <p:cNvSpPr/>
            <p:nvPr/>
          </p:nvSpPr>
          <p:spPr>
            <a:xfrm>
              <a:off x="246860" y="557975"/>
              <a:ext cx="1614323" cy="705739"/>
            </a:xfrm>
            <a:custGeom>
              <a:avLst/>
              <a:gdLst/>
              <a:ahLst/>
              <a:cxnLst/>
              <a:rect l="0" t="0" r="0" b="0"/>
              <a:pathLst>
                <a:path w="1614323" h="705739">
                  <a:moveTo>
                    <a:pt x="0" y="705739"/>
                  </a:moveTo>
                  <a:cubicBezTo>
                    <a:pt x="0" y="705739"/>
                    <a:pt x="378143" y="261963"/>
                    <a:pt x="630911" y="139345"/>
                  </a:cubicBezTo>
                  <a:cubicBezTo>
                    <a:pt x="883666" y="16739"/>
                    <a:pt x="1451496" y="60287"/>
                    <a:pt x="1614323" y="0"/>
                  </a:cubicBezTo>
                </a:path>
              </a:pathLst>
            </a:custGeom>
            <a:ln w="458305" cap="rnd">
              <a:round/>
            </a:ln>
          </p:spPr>
          <p:style>
            <a:lnRef idx="1">
              <a:srgbClr val="F4F5E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Shape 7090"/>
            <p:cNvSpPr/>
            <p:nvPr/>
          </p:nvSpPr>
          <p:spPr>
            <a:xfrm>
              <a:off x="3152037" y="625304"/>
              <a:ext cx="1322540" cy="733780"/>
            </a:xfrm>
            <a:custGeom>
              <a:avLst/>
              <a:gdLst/>
              <a:ahLst/>
              <a:cxnLst/>
              <a:rect l="0" t="0" r="0" b="0"/>
              <a:pathLst>
                <a:path w="1322540" h="733780">
                  <a:moveTo>
                    <a:pt x="1322540" y="0"/>
                  </a:moveTo>
                  <a:cubicBezTo>
                    <a:pt x="1322540" y="0"/>
                    <a:pt x="1169226" y="377990"/>
                    <a:pt x="968946" y="501840"/>
                  </a:cubicBezTo>
                  <a:cubicBezTo>
                    <a:pt x="768680" y="625704"/>
                    <a:pt x="139522" y="667829"/>
                    <a:pt x="0" y="733780"/>
                  </a:cubicBezTo>
                </a:path>
              </a:pathLst>
            </a:custGeom>
            <a:ln w="458305" cap="rnd">
              <a:round/>
            </a:ln>
          </p:spPr>
          <p:style>
            <a:lnRef idx="1">
              <a:srgbClr val="F4F5E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5" name="Picture 709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43036" y="496106"/>
              <a:ext cx="1265936" cy="1280160"/>
            </a:xfrm>
            <a:prstGeom prst="rect">
              <a:avLst/>
            </a:prstGeom>
          </p:spPr>
        </p:pic>
        <p:pic>
          <p:nvPicPr>
            <p:cNvPr id="6" name="Picture 709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67475" y="494277"/>
              <a:ext cx="1427653" cy="1283818"/>
            </a:xfrm>
            <a:prstGeom prst="rect">
              <a:avLst/>
            </a:prstGeom>
          </p:spPr>
        </p:pic>
        <p:sp>
          <p:nvSpPr>
            <p:cNvPr id="7" name="Shape 7097"/>
            <p:cNvSpPr/>
            <p:nvPr/>
          </p:nvSpPr>
          <p:spPr>
            <a:xfrm>
              <a:off x="0" y="0"/>
              <a:ext cx="2411997" cy="359994"/>
            </a:xfrm>
            <a:custGeom>
              <a:avLst/>
              <a:gdLst/>
              <a:ahLst/>
              <a:cxnLst/>
              <a:rect l="0" t="0" r="0" b="0"/>
              <a:pathLst>
                <a:path w="2411997" h="359994">
                  <a:moveTo>
                    <a:pt x="179997" y="0"/>
                  </a:moveTo>
                  <a:lnTo>
                    <a:pt x="2232000" y="0"/>
                  </a:lnTo>
                  <a:cubicBezTo>
                    <a:pt x="2331402" y="0"/>
                    <a:pt x="2411997" y="80594"/>
                    <a:pt x="2411997" y="179997"/>
                  </a:cubicBezTo>
                  <a:cubicBezTo>
                    <a:pt x="2411997" y="279413"/>
                    <a:pt x="2331402" y="359994"/>
                    <a:pt x="2232000" y="359994"/>
                  </a:cubicBezTo>
                  <a:lnTo>
                    <a:pt x="179997" y="359994"/>
                  </a:lnTo>
                  <a:cubicBezTo>
                    <a:pt x="80582" y="359994"/>
                    <a:pt x="0" y="279413"/>
                    <a:pt x="0" y="179997"/>
                  </a:cubicBezTo>
                  <a:cubicBezTo>
                    <a:pt x="0" y="80594"/>
                    <a:pt x="80582" y="0"/>
                    <a:pt x="17999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62C4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Rectangle 7098"/>
            <p:cNvSpPr/>
            <p:nvPr/>
          </p:nvSpPr>
          <p:spPr>
            <a:xfrm>
              <a:off x="274786" y="121291"/>
              <a:ext cx="2458932" cy="19669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150">
                  <a:solidFill>
                    <a:srgbClr val="FFFFFF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ФИНИКИЙСКИЙ АЛФАВИТ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Shape 7099"/>
            <p:cNvSpPr/>
            <p:nvPr/>
          </p:nvSpPr>
          <p:spPr>
            <a:xfrm>
              <a:off x="2645340" y="0"/>
              <a:ext cx="2123999" cy="359994"/>
            </a:xfrm>
            <a:custGeom>
              <a:avLst/>
              <a:gdLst/>
              <a:ahLst/>
              <a:cxnLst/>
              <a:rect l="0" t="0" r="0" b="0"/>
              <a:pathLst>
                <a:path w="2123999" h="359994">
                  <a:moveTo>
                    <a:pt x="179997" y="0"/>
                  </a:moveTo>
                  <a:lnTo>
                    <a:pt x="1944002" y="0"/>
                  </a:lnTo>
                  <a:cubicBezTo>
                    <a:pt x="2043405" y="0"/>
                    <a:pt x="2123999" y="80594"/>
                    <a:pt x="2123999" y="179997"/>
                  </a:cubicBezTo>
                  <a:cubicBezTo>
                    <a:pt x="2123999" y="279413"/>
                    <a:pt x="2043405" y="359994"/>
                    <a:pt x="1944002" y="359994"/>
                  </a:cubicBezTo>
                  <a:lnTo>
                    <a:pt x="179997" y="359994"/>
                  </a:lnTo>
                  <a:cubicBezTo>
                    <a:pt x="80582" y="359994"/>
                    <a:pt x="0" y="279413"/>
                    <a:pt x="0" y="179997"/>
                  </a:cubicBezTo>
                  <a:cubicBezTo>
                    <a:pt x="0" y="80594"/>
                    <a:pt x="80582" y="0"/>
                    <a:pt x="17999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8834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Rectangle 7100"/>
            <p:cNvSpPr/>
            <p:nvPr/>
          </p:nvSpPr>
          <p:spPr>
            <a:xfrm>
              <a:off x="2919037" y="121290"/>
              <a:ext cx="2075769" cy="19669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150">
                  <a:solidFill>
                    <a:srgbClr val="FFFFFF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ГРЕЧЕСКИЙ АЛФАВИТ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383" y="2498723"/>
            <a:ext cx="6667500" cy="43855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20324"/>
          <a:stretch/>
        </p:blipFill>
        <p:spPr>
          <a:xfrm>
            <a:off x="978258" y="2478716"/>
            <a:ext cx="5959307" cy="45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9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9806" y="1388718"/>
            <a:ext cx="6201103" cy="48936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О финикийском алфавите: </a:t>
            </a:r>
          </a:p>
          <a:p>
            <a:r>
              <a:rPr lang="ru-RU" sz="2400" b="1" dirty="0"/>
              <a:t>•	Финикийцы придумали более простую систему письма </a:t>
            </a:r>
          </a:p>
          <a:p>
            <a:r>
              <a:rPr lang="ru-RU" sz="2400" b="1" dirty="0"/>
              <a:t>•	В ней каждый значок был буквой и обозначал отдельный согласный звук, а не слово </a:t>
            </a:r>
          </a:p>
          <a:p>
            <a:r>
              <a:rPr lang="ru-RU" sz="2400" b="1" dirty="0"/>
              <a:t>•	Таких значков, или букв, было 22 </a:t>
            </a:r>
          </a:p>
          <a:p>
            <a:r>
              <a:rPr lang="ru-RU" sz="2400" b="1" dirty="0"/>
              <a:t>•	Буквы расставлялись в определенном порядке, в результате чего получился алфавит </a:t>
            </a:r>
          </a:p>
          <a:p>
            <a:r>
              <a:rPr lang="ru-RU" sz="2400" b="1" dirty="0"/>
              <a:t>•	Это слово образовалось от названия первых двух финикийских букв </a:t>
            </a:r>
            <a:r>
              <a:rPr lang="ru-RU" sz="2400" b="1" dirty="0" smtClean="0"/>
              <a:t>«</a:t>
            </a:r>
            <a:r>
              <a:rPr lang="ru-RU" sz="2400" b="1" dirty="0"/>
              <a:t>алеф» и «бет»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30205" y="774243"/>
            <a:ext cx="6369269" cy="7478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О греческой письменности: </a:t>
            </a:r>
          </a:p>
          <a:p>
            <a:r>
              <a:rPr lang="ru-RU" sz="2400" b="1" dirty="0"/>
              <a:t>•	Письменность на основе алфавита возникает в Греции только в VIII в. до н. э.  </a:t>
            </a:r>
          </a:p>
          <a:p>
            <a:r>
              <a:rPr lang="ru-RU" sz="2400" b="1" dirty="0"/>
              <a:t>•	Она состояла из букв, обозначавших отдельные звуки </a:t>
            </a:r>
          </a:p>
          <a:p>
            <a:r>
              <a:rPr lang="ru-RU" sz="2400" b="1" dirty="0"/>
              <a:t>•	Многие буквы и сам принцип записи живого языка были взяты у финикийцев </a:t>
            </a:r>
          </a:p>
          <a:p>
            <a:r>
              <a:rPr lang="ru-RU" sz="2400" b="1" dirty="0"/>
              <a:t>•	Главных отличий греческого алфавита и письма от финикийского было два </a:t>
            </a:r>
          </a:p>
          <a:p>
            <a:r>
              <a:rPr lang="ru-RU" sz="2400" b="1" dirty="0"/>
              <a:t>•	Во-первых, греки создали отдельные буквы для гласных, а у финикийцев для гласных на письме своих букв не было </a:t>
            </a:r>
          </a:p>
          <a:p>
            <a:r>
              <a:rPr lang="ru-RU" sz="2400" b="1" dirty="0"/>
              <a:t>•	Во-вторых, финикийцы писали справа налево, а греки — слева направо </a:t>
            </a:r>
          </a:p>
        </p:txBody>
      </p:sp>
    </p:spTree>
    <p:extLst>
      <p:ext uri="{BB962C8B-B14F-4D97-AF65-F5344CB8AC3E}">
        <p14:creationId xmlns:p14="http://schemas.microsoft.com/office/powerpoint/2010/main" val="28537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63" y="1434333"/>
            <a:ext cx="8284721" cy="6416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0661" y="360723"/>
            <a:ext cx="751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Римские цифры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063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512"/>
          <p:cNvGrpSpPr/>
          <p:nvPr/>
        </p:nvGrpSpPr>
        <p:grpSpPr>
          <a:xfrm>
            <a:off x="1791812" y="1006422"/>
            <a:ext cx="11256580" cy="6600497"/>
            <a:chOff x="0" y="0"/>
            <a:chExt cx="5847049" cy="2855985"/>
          </a:xfrm>
        </p:grpSpPr>
        <p:sp>
          <p:nvSpPr>
            <p:cNvPr id="3" name="Shape 7135"/>
            <p:cNvSpPr/>
            <p:nvPr/>
          </p:nvSpPr>
          <p:spPr>
            <a:xfrm>
              <a:off x="507473" y="483016"/>
              <a:ext cx="1417079" cy="549123"/>
            </a:xfrm>
            <a:custGeom>
              <a:avLst/>
              <a:gdLst/>
              <a:ahLst/>
              <a:cxnLst/>
              <a:rect l="0" t="0" r="0" b="0"/>
              <a:pathLst>
                <a:path w="1417079" h="549123">
                  <a:moveTo>
                    <a:pt x="0" y="549123"/>
                  </a:moveTo>
                  <a:cubicBezTo>
                    <a:pt x="105905" y="505816"/>
                    <a:pt x="243357" y="352374"/>
                    <a:pt x="342710" y="298857"/>
                  </a:cubicBezTo>
                  <a:cubicBezTo>
                    <a:pt x="460337" y="235484"/>
                    <a:pt x="539217" y="317665"/>
                    <a:pt x="662991" y="253124"/>
                  </a:cubicBezTo>
                  <a:cubicBezTo>
                    <a:pt x="735520" y="215303"/>
                    <a:pt x="787425" y="82855"/>
                    <a:pt x="855383" y="65748"/>
                  </a:cubicBezTo>
                  <a:cubicBezTo>
                    <a:pt x="920229" y="49428"/>
                    <a:pt x="942099" y="159487"/>
                    <a:pt x="1000112" y="159601"/>
                  </a:cubicBezTo>
                  <a:cubicBezTo>
                    <a:pt x="1157186" y="159931"/>
                    <a:pt x="1281163" y="0"/>
                    <a:pt x="1417079" y="63843"/>
                  </a:cubicBezTo>
                </a:path>
              </a:pathLst>
            </a:custGeom>
            <a:ln w="458305" cap="rnd">
              <a:round/>
            </a:ln>
          </p:spPr>
          <p:style>
            <a:lnRef idx="1">
              <a:srgbClr val="F4F5E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Shape 7136"/>
            <p:cNvSpPr/>
            <p:nvPr/>
          </p:nvSpPr>
          <p:spPr>
            <a:xfrm>
              <a:off x="2745750" y="762208"/>
              <a:ext cx="1069899" cy="689026"/>
            </a:xfrm>
            <a:custGeom>
              <a:avLst/>
              <a:gdLst/>
              <a:ahLst/>
              <a:cxnLst/>
              <a:rect l="0" t="0" r="0" b="0"/>
              <a:pathLst>
                <a:path w="1069899" h="689026">
                  <a:moveTo>
                    <a:pt x="0" y="0"/>
                  </a:moveTo>
                  <a:cubicBezTo>
                    <a:pt x="0" y="0"/>
                    <a:pt x="405612" y="27838"/>
                    <a:pt x="579869" y="129908"/>
                  </a:cubicBezTo>
                  <a:cubicBezTo>
                    <a:pt x="754126" y="231991"/>
                    <a:pt x="968045" y="614299"/>
                    <a:pt x="1069899" y="689026"/>
                  </a:cubicBezTo>
                </a:path>
              </a:pathLst>
            </a:custGeom>
            <a:ln w="458305" cap="rnd">
              <a:round/>
            </a:ln>
          </p:spPr>
          <p:style>
            <a:lnRef idx="1">
              <a:srgbClr val="F4F5E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" name="Shape 7137"/>
            <p:cNvSpPr/>
            <p:nvPr/>
          </p:nvSpPr>
          <p:spPr>
            <a:xfrm>
              <a:off x="1697655" y="1391660"/>
              <a:ext cx="1782801" cy="943039"/>
            </a:xfrm>
            <a:custGeom>
              <a:avLst/>
              <a:gdLst/>
              <a:ahLst/>
              <a:cxnLst/>
              <a:rect l="0" t="0" r="0" b="0"/>
              <a:pathLst>
                <a:path w="1782801" h="943039">
                  <a:moveTo>
                    <a:pt x="134277" y="21717"/>
                  </a:moveTo>
                  <a:cubicBezTo>
                    <a:pt x="130505" y="13729"/>
                    <a:pt x="152679" y="9576"/>
                    <a:pt x="162306" y="7429"/>
                  </a:cubicBezTo>
                  <a:cubicBezTo>
                    <a:pt x="176073" y="4369"/>
                    <a:pt x="196024" y="4635"/>
                    <a:pt x="210706" y="2730"/>
                  </a:cubicBezTo>
                  <a:cubicBezTo>
                    <a:pt x="222707" y="1181"/>
                    <a:pt x="231851" y="470"/>
                    <a:pt x="247497" y="1270"/>
                  </a:cubicBezTo>
                  <a:cubicBezTo>
                    <a:pt x="253162" y="1549"/>
                    <a:pt x="271920" y="3239"/>
                    <a:pt x="276301" y="2959"/>
                  </a:cubicBezTo>
                  <a:cubicBezTo>
                    <a:pt x="279946" y="2743"/>
                    <a:pt x="288125" y="0"/>
                    <a:pt x="289941" y="51"/>
                  </a:cubicBezTo>
                  <a:cubicBezTo>
                    <a:pt x="359270" y="1994"/>
                    <a:pt x="497345" y="43751"/>
                    <a:pt x="598983" y="79311"/>
                  </a:cubicBezTo>
                  <a:cubicBezTo>
                    <a:pt x="730593" y="125362"/>
                    <a:pt x="869747" y="179286"/>
                    <a:pt x="998703" y="232982"/>
                  </a:cubicBezTo>
                  <a:cubicBezTo>
                    <a:pt x="1026071" y="244386"/>
                    <a:pt x="1055548" y="253733"/>
                    <a:pt x="1082904" y="265087"/>
                  </a:cubicBezTo>
                  <a:cubicBezTo>
                    <a:pt x="1120407" y="280657"/>
                    <a:pt x="1159891" y="299021"/>
                    <a:pt x="1196277" y="315544"/>
                  </a:cubicBezTo>
                  <a:cubicBezTo>
                    <a:pt x="1219556" y="326098"/>
                    <a:pt x="1245794" y="339395"/>
                    <a:pt x="1264806" y="350723"/>
                  </a:cubicBezTo>
                  <a:cubicBezTo>
                    <a:pt x="1293482" y="367817"/>
                    <a:pt x="1315314" y="380441"/>
                    <a:pt x="1346886" y="397485"/>
                  </a:cubicBezTo>
                  <a:cubicBezTo>
                    <a:pt x="1408087" y="430517"/>
                    <a:pt x="1462164" y="466750"/>
                    <a:pt x="1516494" y="500202"/>
                  </a:cubicBezTo>
                  <a:cubicBezTo>
                    <a:pt x="1540472" y="514960"/>
                    <a:pt x="1554442" y="527736"/>
                    <a:pt x="1573454" y="541617"/>
                  </a:cubicBezTo>
                  <a:cubicBezTo>
                    <a:pt x="1608544" y="567258"/>
                    <a:pt x="1641005" y="592341"/>
                    <a:pt x="1671803" y="617169"/>
                  </a:cubicBezTo>
                  <a:cubicBezTo>
                    <a:pt x="1688160" y="630339"/>
                    <a:pt x="1697457" y="642442"/>
                    <a:pt x="1713535" y="655752"/>
                  </a:cubicBezTo>
                  <a:cubicBezTo>
                    <a:pt x="1732255" y="671233"/>
                    <a:pt x="1738275" y="683565"/>
                    <a:pt x="1738871" y="694144"/>
                  </a:cubicBezTo>
                  <a:cubicBezTo>
                    <a:pt x="1739633" y="707695"/>
                    <a:pt x="1746326" y="721411"/>
                    <a:pt x="1756194" y="738022"/>
                  </a:cubicBezTo>
                  <a:cubicBezTo>
                    <a:pt x="1765300" y="753339"/>
                    <a:pt x="1761375" y="763803"/>
                    <a:pt x="1763547" y="776960"/>
                  </a:cubicBezTo>
                  <a:cubicBezTo>
                    <a:pt x="1765224" y="787095"/>
                    <a:pt x="1758937" y="796214"/>
                    <a:pt x="1762710" y="806704"/>
                  </a:cubicBezTo>
                  <a:cubicBezTo>
                    <a:pt x="1764995" y="813117"/>
                    <a:pt x="1778368" y="820039"/>
                    <a:pt x="1780527" y="825970"/>
                  </a:cubicBezTo>
                  <a:cubicBezTo>
                    <a:pt x="1782801" y="832244"/>
                    <a:pt x="1775244" y="836917"/>
                    <a:pt x="1773276" y="841769"/>
                  </a:cubicBezTo>
                  <a:cubicBezTo>
                    <a:pt x="1765960" y="859841"/>
                    <a:pt x="1759306" y="878167"/>
                    <a:pt x="1752321" y="896366"/>
                  </a:cubicBezTo>
                  <a:cubicBezTo>
                    <a:pt x="1745653" y="913740"/>
                    <a:pt x="1743939" y="927824"/>
                    <a:pt x="1707071" y="931481"/>
                  </a:cubicBezTo>
                  <a:cubicBezTo>
                    <a:pt x="1684693" y="933691"/>
                    <a:pt x="1672818" y="941933"/>
                    <a:pt x="1646619" y="942340"/>
                  </a:cubicBezTo>
                  <a:cubicBezTo>
                    <a:pt x="1602207" y="943039"/>
                    <a:pt x="1530934" y="933806"/>
                    <a:pt x="1471079" y="923468"/>
                  </a:cubicBezTo>
                  <a:cubicBezTo>
                    <a:pt x="1430858" y="916508"/>
                    <a:pt x="1385595" y="903338"/>
                    <a:pt x="1345756" y="896683"/>
                  </a:cubicBezTo>
                  <a:cubicBezTo>
                    <a:pt x="1309307" y="890600"/>
                    <a:pt x="1285062" y="889267"/>
                    <a:pt x="1244333" y="879246"/>
                  </a:cubicBezTo>
                  <a:cubicBezTo>
                    <a:pt x="1219619" y="873163"/>
                    <a:pt x="1193178" y="870102"/>
                    <a:pt x="1167384" y="862114"/>
                  </a:cubicBezTo>
                  <a:cubicBezTo>
                    <a:pt x="1153579" y="857847"/>
                    <a:pt x="1134923" y="848525"/>
                    <a:pt x="1120674" y="843509"/>
                  </a:cubicBezTo>
                  <a:cubicBezTo>
                    <a:pt x="1024725" y="809625"/>
                    <a:pt x="918007" y="771982"/>
                    <a:pt x="821030" y="731952"/>
                  </a:cubicBezTo>
                  <a:cubicBezTo>
                    <a:pt x="766559" y="709460"/>
                    <a:pt x="709485" y="679386"/>
                    <a:pt x="657797" y="655257"/>
                  </a:cubicBezTo>
                  <a:cubicBezTo>
                    <a:pt x="628739" y="641693"/>
                    <a:pt x="604609" y="630339"/>
                    <a:pt x="578269" y="616014"/>
                  </a:cubicBezTo>
                  <a:cubicBezTo>
                    <a:pt x="501777" y="574370"/>
                    <a:pt x="430403" y="533070"/>
                    <a:pt x="360870" y="491833"/>
                  </a:cubicBezTo>
                  <a:cubicBezTo>
                    <a:pt x="335763" y="476936"/>
                    <a:pt x="311137" y="461137"/>
                    <a:pt x="284696" y="446316"/>
                  </a:cubicBezTo>
                  <a:cubicBezTo>
                    <a:pt x="266814" y="436283"/>
                    <a:pt x="241173" y="424700"/>
                    <a:pt x="225006" y="414833"/>
                  </a:cubicBezTo>
                  <a:cubicBezTo>
                    <a:pt x="210185" y="405790"/>
                    <a:pt x="205003" y="399326"/>
                    <a:pt x="190195" y="390512"/>
                  </a:cubicBezTo>
                  <a:cubicBezTo>
                    <a:pt x="179997" y="384442"/>
                    <a:pt x="163957" y="378625"/>
                    <a:pt x="153835" y="372504"/>
                  </a:cubicBezTo>
                  <a:cubicBezTo>
                    <a:pt x="132220" y="359423"/>
                    <a:pt x="110477" y="346253"/>
                    <a:pt x="94755" y="333883"/>
                  </a:cubicBezTo>
                  <a:cubicBezTo>
                    <a:pt x="72047" y="316027"/>
                    <a:pt x="62039" y="302070"/>
                    <a:pt x="45263" y="285547"/>
                  </a:cubicBezTo>
                  <a:cubicBezTo>
                    <a:pt x="33693" y="274142"/>
                    <a:pt x="15176" y="260197"/>
                    <a:pt x="7785" y="249822"/>
                  </a:cubicBezTo>
                  <a:cubicBezTo>
                    <a:pt x="0" y="238912"/>
                    <a:pt x="7722" y="234518"/>
                    <a:pt x="7620" y="226289"/>
                  </a:cubicBezTo>
                  <a:cubicBezTo>
                    <a:pt x="7480" y="214922"/>
                    <a:pt x="6909" y="204762"/>
                    <a:pt x="10732" y="194729"/>
                  </a:cubicBezTo>
                  <a:cubicBezTo>
                    <a:pt x="18529" y="174308"/>
                    <a:pt x="13398" y="142951"/>
                    <a:pt x="38062" y="129464"/>
                  </a:cubicBezTo>
                  <a:cubicBezTo>
                    <a:pt x="56299" y="119507"/>
                    <a:pt x="112967" y="123736"/>
                    <a:pt x="148539" y="123685"/>
                  </a:cubicBezTo>
                  <a:cubicBezTo>
                    <a:pt x="203517" y="123622"/>
                    <a:pt x="289547" y="141656"/>
                    <a:pt x="360617" y="153759"/>
                  </a:cubicBezTo>
                  <a:cubicBezTo>
                    <a:pt x="391655" y="159055"/>
                    <a:pt x="421958" y="168478"/>
                    <a:pt x="454470" y="176466"/>
                  </a:cubicBezTo>
                  <a:cubicBezTo>
                    <a:pt x="472808" y="180975"/>
                    <a:pt x="483591" y="181826"/>
                    <a:pt x="503961" y="188277"/>
                  </a:cubicBezTo>
                  <a:cubicBezTo>
                    <a:pt x="524510" y="194780"/>
                    <a:pt x="544398" y="203873"/>
                    <a:pt x="565048" y="210604"/>
                  </a:cubicBezTo>
                  <a:cubicBezTo>
                    <a:pt x="638848" y="234658"/>
                    <a:pt x="720331" y="260083"/>
                    <a:pt x="792709" y="293916"/>
                  </a:cubicBezTo>
                  <a:cubicBezTo>
                    <a:pt x="848601" y="320040"/>
                    <a:pt x="893140" y="347066"/>
                    <a:pt x="941565" y="374485"/>
                  </a:cubicBezTo>
                  <a:cubicBezTo>
                    <a:pt x="1008063" y="412140"/>
                    <a:pt x="1061771" y="447548"/>
                    <a:pt x="1105180" y="483908"/>
                  </a:cubicBezTo>
                  <a:cubicBezTo>
                    <a:pt x="1141349" y="514197"/>
                    <a:pt x="1190676" y="556082"/>
                    <a:pt x="1202334" y="580212"/>
                  </a:cubicBezTo>
                  <a:cubicBezTo>
                    <a:pt x="1213117" y="602552"/>
                    <a:pt x="1208545" y="616344"/>
                    <a:pt x="1202195" y="632879"/>
                  </a:cubicBezTo>
                  <a:cubicBezTo>
                    <a:pt x="1197864" y="644182"/>
                    <a:pt x="1197153" y="657466"/>
                    <a:pt x="1189469" y="667423"/>
                  </a:cubicBezTo>
                  <a:cubicBezTo>
                    <a:pt x="1182091" y="676973"/>
                    <a:pt x="1141019" y="672097"/>
                    <a:pt x="1108748" y="667233"/>
                  </a:cubicBezTo>
                  <a:cubicBezTo>
                    <a:pt x="1093965" y="665010"/>
                    <a:pt x="1094207" y="666394"/>
                    <a:pt x="1070039" y="659092"/>
                  </a:cubicBezTo>
                  <a:cubicBezTo>
                    <a:pt x="1043394" y="651040"/>
                    <a:pt x="1017905" y="641172"/>
                    <a:pt x="990130" y="631368"/>
                  </a:cubicBezTo>
                  <a:cubicBezTo>
                    <a:pt x="940587" y="613867"/>
                    <a:pt x="889102" y="595795"/>
                    <a:pt x="838175" y="575450"/>
                  </a:cubicBezTo>
                  <a:cubicBezTo>
                    <a:pt x="765632" y="546481"/>
                    <a:pt x="692645" y="513474"/>
                    <a:pt x="625666" y="480936"/>
                  </a:cubicBezTo>
                  <a:cubicBezTo>
                    <a:pt x="582625" y="460019"/>
                    <a:pt x="539991" y="443687"/>
                    <a:pt x="506120" y="421538"/>
                  </a:cubicBezTo>
                  <a:cubicBezTo>
                    <a:pt x="498234" y="416382"/>
                    <a:pt x="484746" y="408877"/>
                    <a:pt x="478993" y="404546"/>
                  </a:cubicBezTo>
                  <a:cubicBezTo>
                    <a:pt x="462890" y="392417"/>
                    <a:pt x="463791" y="389903"/>
                    <a:pt x="462305" y="380340"/>
                  </a:cubicBezTo>
                  <a:cubicBezTo>
                    <a:pt x="460273" y="367360"/>
                    <a:pt x="462775" y="356552"/>
                    <a:pt x="467030" y="345465"/>
                  </a:cubicBezTo>
                </a:path>
              </a:pathLst>
            </a:custGeom>
            <a:ln w="450101" cap="rnd">
              <a:round/>
            </a:ln>
          </p:spPr>
          <p:style>
            <a:lnRef idx="1">
              <a:srgbClr val="F4F5E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Rectangle 7138"/>
            <p:cNvSpPr/>
            <p:nvPr/>
          </p:nvSpPr>
          <p:spPr>
            <a:xfrm>
              <a:off x="883554" y="131657"/>
              <a:ext cx="4865590" cy="1858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E88341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АРХИТЕКТУРНОЕ НАСЛЕДИЕ ДРЕВНИХ ЦИВИЛИЗАЦИЙ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7" name="Picture 3549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22181" y="691791"/>
              <a:ext cx="1383792" cy="1621536"/>
            </a:xfrm>
            <a:prstGeom prst="rect">
              <a:avLst/>
            </a:prstGeom>
          </p:spPr>
        </p:pic>
        <p:pic>
          <p:nvPicPr>
            <p:cNvPr id="8" name="Picture 3549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7340" y="672487"/>
              <a:ext cx="1383792" cy="554736"/>
            </a:xfrm>
            <a:prstGeom prst="rect">
              <a:avLst/>
            </a:prstGeom>
          </p:spPr>
        </p:pic>
        <p:sp>
          <p:nvSpPr>
            <p:cNvPr id="9" name="Rectangle 7143"/>
            <p:cNvSpPr/>
            <p:nvPr/>
          </p:nvSpPr>
          <p:spPr>
            <a:xfrm>
              <a:off x="139657" y="385816"/>
              <a:ext cx="1736699" cy="1689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Великий зиккурат Ура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7144"/>
            <p:cNvSpPr/>
            <p:nvPr/>
          </p:nvSpPr>
          <p:spPr>
            <a:xfrm>
              <a:off x="247656" y="533059"/>
              <a:ext cx="904650" cy="1520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XXI в. до н. э.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Shape 7145"/>
            <p:cNvSpPr/>
            <p:nvPr/>
          </p:nvSpPr>
          <p:spPr>
            <a:xfrm>
              <a:off x="176557" y="610617"/>
              <a:ext cx="0" cy="143167"/>
            </a:xfrm>
            <a:custGeom>
              <a:avLst/>
              <a:gdLst/>
              <a:ahLst/>
              <a:cxnLst/>
              <a:rect l="0" t="0" r="0" b="0"/>
              <a:pathLst>
                <a:path h="143167">
                  <a:moveTo>
                    <a:pt x="0" y="0"/>
                  </a:moveTo>
                  <a:lnTo>
                    <a:pt x="0" y="143167"/>
                  </a:lnTo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7146"/>
            <p:cNvSpPr/>
            <p:nvPr/>
          </p:nvSpPr>
          <p:spPr>
            <a:xfrm>
              <a:off x="151157" y="559817"/>
              <a:ext cx="50800" cy="50800"/>
            </a:xfrm>
            <a:custGeom>
              <a:avLst/>
              <a:gdLst/>
              <a:ahLst/>
              <a:cxnLst/>
              <a:rect l="0" t="0" r="0" b="0"/>
              <a:pathLst>
                <a:path w="50800" h="50800">
                  <a:moveTo>
                    <a:pt x="25400" y="50800"/>
                  </a:moveTo>
                  <a:cubicBezTo>
                    <a:pt x="39433" y="50800"/>
                    <a:pt x="50800" y="39434"/>
                    <a:pt x="50800" y="25400"/>
                  </a:cubicBezTo>
                  <a:cubicBezTo>
                    <a:pt x="50800" y="11366"/>
                    <a:pt x="39433" y="0"/>
                    <a:pt x="25400" y="0"/>
                  </a:cubicBezTo>
                  <a:cubicBezTo>
                    <a:pt x="11367" y="0"/>
                    <a:pt x="0" y="11366"/>
                    <a:pt x="0" y="25400"/>
                  </a:cubicBezTo>
                  <a:cubicBezTo>
                    <a:pt x="0" y="39434"/>
                    <a:pt x="11367" y="50800"/>
                    <a:pt x="25400" y="50800"/>
                  </a:cubicBezTo>
                  <a:close/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3" name="Picture 3549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3436" y="1761639"/>
              <a:ext cx="1383792" cy="554736"/>
            </a:xfrm>
            <a:prstGeom prst="rect">
              <a:avLst/>
            </a:prstGeom>
          </p:spPr>
        </p:pic>
        <p:sp>
          <p:nvSpPr>
            <p:cNvPr id="14" name="Rectangle 7149"/>
            <p:cNvSpPr/>
            <p:nvPr/>
          </p:nvSpPr>
          <p:spPr>
            <a:xfrm>
              <a:off x="144807" y="1474816"/>
              <a:ext cx="1533281" cy="1689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Акрополь в Афинах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7150"/>
            <p:cNvSpPr/>
            <p:nvPr/>
          </p:nvSpPr>
          <p:spPr>
            <a:xfrm>
              <a:off x="252806" y="1622059"/>
              <a:ext cx="774947" cy="1520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V в. до н. э.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Shape 7151"/>
            <p:cNvSpPr/>
            <p:nvPr/>
          </p:nvSpPr>
          <p:spPr>
            <a:xfrm>
              <a:off x="181707" y="1699617"/>
              <a:ext cx="0" cy="143167"/>
            </a:xfrm>
            <a:custGeom>
              <a:avLst/>
              <a:gdLst/>
              <a:ahLst/>
              <a:cxnLst/>
              <a:rect l="0" t="0" r="0" b="0"/>
              <a:pathLst>
                <a:path h="143167">
                  <a:moveTo>
                    <a:pt x="0" y="0"/>
                  </a:moveTo>
                  <a:lnTo>
                    <a:pt x="0" y="143167"/>
                  </a:lnTo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Shape 7152"/>
            <p:cNvSpPr/>
            <p:nvPr/>
          </p:nvSpPr>
          <p:spPr>
            <a:xfrm>
              <a:off x="156307" y="1648817"/>
              <a:ext cx="50800" cy="50800"/>
            </a:xfrm>
            <a:custGeom>
              <a:avLst/>
              <a:gdLst/>
              <a:ahLst/>
              <a:cxnLst/>
              <a:rect l="0" t="0" r="0" b="0"/>
              <a:pathLst>
                <a:path w="50800" h="50800">
                  <a:moveTo>
                    <a:pt x="25400" y="50800"/>
                  </a:moveTo>
                  <a:cubicBezTo>
                    <a:pt x="39433" y="50800"/>
                    <a:pt x="50800" y="39434"/>
                    <a:pt x="50800" y="25400"/>
                  </a:cubicBezTo>
                  <a:cubicBezTo>
                    <a:pt x="50800" y="11366"/>
                    <a:pt x="39433" y="0"/>
                    <a:pt x="25400" y="0"/>
                  </a:cubicBezTo>
                  <a:cubicBezTo>
                    <a:pt x="11367" y="0"/>
                    <a:pt x="0" y="11366"/>
                    <a:pt x="0" y="25400"/>
                  </a:cubicBezTo>
                  <a:cubicBezTo>
                    <a:pt x="0" y="39434"/>
                    <a:pt x="11367" y="50800"/>
                    <a:pt x="25400" y="50800"/>
                  </a:cubicBezTo>
                  <a:close/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8" name="Picture 3549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898733" y="1761639"/>
              <a:ext cx="1383792" cy="554736"/>
            </a:xfrm>
            <a:prstGeom prst="rect">
              <a:avLst/>
            </a:prstGeom>
          </p:spPr>
        </p:pic>
        <p:sp>
          <p:nvSpPr>
            <p:cNvPr id="19" name="Rectangle 7155"/>
            <p:cNvSpPr/>
            <p:nvPr/>
          </p:nvSpPr>
          <p:spPr>
            <a:xfrm>
              <a:off x="3910657" y="1475250"/>
              <a:ext cx="1231421" cy="1689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Колизей в Риме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Rectangle 7156"/>
            <p:cNvSpPr/>
            <p:nvPr/>
          </p:nvSpPr>
          <p:spPr>
            <a:xfrm>
              <a:off x="4018656" y="1622494"/>
              <a:ext cx="510328" cy="1520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I в. н. э.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Shape 7157"/>
            <p:cNvSpPr/>
            <p:nvPr/>
          </p:nvSpPr>
          <p:spPr>
            <a:xfrm>
              <a:off x="3947558" y="1700051"/>
              <a:ext cx="0" cy="143167"/>
            </a:xfrm>
            <a:custGeom>
              <a:avLst/>
              <a:gdLst/>
              <a:ahLst/>
              <a:cxnLst/>
              <a:rect l="0" t="0" r="0" b="0"/>
              <a:pathLst>
                <a:path h="143167">
                  <a:moveTo>
                    <a:pt x="0" y="0"/>
                  </a:moveTo>
                  <a:lnTo>
                    <a:pt x="0" y="143167"/>
                  </a:lnTo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Shape 7158"/>
            <p:cNvSpPr/>
            <p:nvPr/>
          </p:nvSpPr>
          <p:spPr>
            <a:xfrm>
              <a:off x="3922158" y="1649251"/>
              <a:ext cx="50800" cy="50800"/>
            </a:xfrm>
            <a:custGeom>
              <a:avLst/>
              <a:gdLst/>
              <a:ahLst/>
              <a:cxnLst/>
              <a:rect l="0" t="0" r="0" b="0"/>
              <a:pathLst>
                <a:path w="50800" h="50800">
                  <a:moveTo>
                    <a:pt x="25400" y="50800"/>
                  </a:moveTo>
                  <a:cubicBezTo>
                    <a:pt x="39434" y="50800"/>
                    <a:pt x="50800" y="39434"/>
                    <a:pt x="50800" y="25400"/>
                  </a:cubicBezTo>
                  <a:cubicBezTo>
                    <a:pt x="50800" y="11366"/>
                    <a:pt x="39434" y="0"/>
                    <a:pt x="25400" y="0"/>
                  </a:cubicBezTo>
                  <a:cubicBezTo>
                    <a:pt x="11366" y="0"/>
                    <a:pt x="0" y="11366"/>
                    <a:pt x="0" y="25400"/>
                  </a:cubicBezTo>
                  <a:cubicBezTo>
                    <a:pt x="0" y="39434"/>
                    <a:pt x="11366" y="50800"/>
                    <a:pt x="25400" y="50800"/>
                  </a:cubicBezTo>
                  <a:close/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23" name="Picture 3549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901781" y="672487"/>
              <a:ext cx="1383792" cy="554736"/>
            </a:xfrm>
            <a:prstGeom prst="rect">
              <a:avLst/>
            </a:prstGeom>
          </p:spPr>
        </p:pic>
        <p:sp>
          <p:nvSpPr>
            <p:cNvPr id="24" name="Rectangle 7161"/>
            <p:cNvSpPr/>
            <p:nvPr/>
          </p:nvSpPr>
          <p:spPr>
            <a:xfrm>
              <a:off x="3913570" y="387478"/>
              <a:ext cx="1933479" cy="1689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Храм Амон-Ра в Луксоре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Rectangle 7162"/>
            <p:cNvSpPr/>
            <p:nvPr/>
          </p:nvSpPr>
          <p:spPr>
            <a:xfrm>
              <a:off x="4021571" y="534720"/>
              <a:ext cx="907599" cy="1520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XIV в. до н. э.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Shape 7163"/>
            <p:cNvSpPr/>
            <p:nvPr/>
          </p:nvSpPr>
          <p:spPr>
            <a:xfrm>
              <a:off x="3950471" y="592668"/>
              <a:ext cx="0" cy="143167"/>
            </a:xfrm>
            <a:custGeom>
              <a:avLst/>
              <a:gdLst/>
              <a:ahLst/>
              <a:cxnLst/>
              <a:rect l="0" t="0" r="0" b="0"/>
              <a:pathLst>
                <a:path h="143167">
                  <a:moveTo>
                    <a:pt x="0" y="0"/>
                  </a:moveTo>
                  <a:lnTo>
                    <a:pt x="0" y="143167"/>
                  </a:lnTo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Shape 7164"/>
            <p:cNvSpPr/>
            <p:nvPr/>
          </p:nvSpPr>
          <p:spPr>
            <a:xfrm>
              <a:off x="3925071" y="541868"/>
              <a:ext cx="50800" cy="50800"/>
            </a:xfrm>
            <a:custGeom>
              <a:avLst/>
              <a:gdLst/>
              <a:ahLst/>
              <a:cxnLst/>
              <a:rect l="0" t="0" r="0" b="0"/>
              <a:pathLst>
                <a:path w="50800" h="50800">
                  <a:moveTo>
                    <a:pt x="25400" y="50800"/>
                  </a:moveTo>
                  <a:cubicBezTo>
                    <a:pt x="39434" y="50800"/>
                    <a:pt x="50800" y="39434"/>
                    <a:pt x="50800" y="25400"/>
                  </a:cubicBezTo>
                  <a:cubicBezTo>
                    <a:pt x="50800" y="11366"/>
                    <a:pt x="39434" y="0"/>
                    <a:pt x="25400" y="0"/>
                  </a:cubicBezTo>
                  <a:cubicBezTo>
                    <a:pt x="11366" y="0"/>
                    <a:pt x="0" y="11366"/>
                    <a:pt x="0" y="25400"/>
                  </a:cubicBezTo>
                  <a:cubicBezTo>
                    <a:pt x="0" y="39434"/>
                    <a:pt x="11366" y="50800"/>
                    <a:pt x="25400" y="50800"/>
                  </a:cubicBezTo>
                  <a:close/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Rectangle 7165"/>
            <p:cNvSpPr/>
            <p:nvPr/>
          </p:nvSpPr>
          <p:spPr>
            <a:xfrm>
              <a:off x="2033184" y="387258"/>
              <a:ext cx="1980537" cy="1689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Великая китайская стена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Rectangle 7166"/>
            <p:cNvSpPr/>
            <p:nvPr/>
          </p:nvSpPr>
          <p:spPr>
            <a:xfrm>
              <a:off x="2141183" y="534501"/>
              <a:ext cx="811280" cy="1520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solidFill>
                    <a:srgbClr val="000000"/>
                  </a:solidFill>
                  <a:effectLst/>
                  <a:latin typeface="Bahnschrift" panose="020B0502040204020203" pitchFamily="34" charset="0"/>
                  <a:ea typeface="Bahnschrift" panose="020B0502040204020203" pitchFamily="34" charset="0"/>
                  <a:cs typeface="Bahnschrift" panose="020B0502040204020203" pitchFamily="34" charset="0"/>
                </a:rPr>
                <a:t>III в. до н. э.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0" name="Shape 7167"/>
            <p:cNvSpPr/>
            <p:nvPr/>
          </p:nvSpPr>
          <p:spPr>
            <a:xfrm>
              <a:off x="2070084" y="622569"/>
              <a:ext cx="0" cy="156121"/>
            </a:xfrm>
            <a:custGeom>
              <a:avLst/>
              <a:gdLst/>
              <a:ahLst/>
              <a:cxnLst/>
              <a:rect l="0" t="0" r="0" b="0"/>
              <a:pathLst>
                <a:path h="156121">
                  <a:moveTo>
                    <a:pt x="0" y="0"/>
                  </a:moveTo>
                  <a:lnTo>
                    <a:pt x="0" y="156121"/>
                  </a:lnTo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Shape 7168"/>
            <p:cNvSpPr/>
            <p:nvPr/>
          </p:nvSpPr>
          <p:spPr>
            <a:xfrm>
              <a:off x="2044684" y="571769"/>
              <a:ext cx="50800" cy="50800"/>
            </a:xfrm>
            <a:custGeom>
              <a:avLst/>
              <a:gdLst/>
              <a:ahLst/>
              <a:cxnLst/>
              <a:rect l="0" t="0" r="0" b="0"/>
              <a:pathLst>
                <a:path w="50800" h="50800">
                  <a:moveTo>
                    <a:pt x="25400" y="50800"/>
                  </a:moveTo>
                  <a:cubicBezTo>
                    <a:pt x="39433" y="50800"/>
                    <a:pt x="50800" y="39434"/>
                    <a:pt x="50800" y="25400"/>
                  </a:cubicBezTo>
                  <a:cubicBezTo>
                    <a:pt x="50800" y="11366"/>
                    <a:pt x="39433" y="0"/>
                    <a:pt x="25400" y="0"/>
                  </a:cubicBezTo>
                  <a:cubicBezTo>
                    <a:pt x="11367" y="0"/>
                    <a:pt x="0" y="11366"/>
                    <a:pt x="0" y="25400"/>
                  </a:cubicBezTo>
                  <a:cubicBezTo>
                    <a:pt x="0" y="39434"/>
                    <a:pt x="11367" y="50800"/>
                    <a:pt x="25400" y="50800"/>
                  </a:cubicBezTo>
                  <a:close/>
                </a:path>
              </a:pathLst>
            </a:custGeom>
            <a:ln w="12700" cap="rnd">
              <a:miter lim="100000"/>
            </a:ln>
          </p:spPr>
          <p:style>
            <a:lnRef idx="1">
              <a:srgbClr val="822B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Shape 7169"/>
            <p:cNvSpPr/>
            <p:nvPr/>
          </p:nvSpPr>
          <p:spPr>
            <a:xfrm>
              <a:off x="40841" y="2016146"/>
              <a:ext cx="187439" cy="399021"/>
            </a:xfrm>
            <a:custGeom>
              <a:avLst/>
              <a:gdLst/>
              <a:ahLst/>
              <a:cxnLst/>
              <a:rect l="0" t="0" r="0" b="0"/>
              <a:pathLst>
                <a:path w="187439" h="399021">
                  <a:moveTo>
                    <a:pt x="187439" y="399021"/>
                  </a:moveTo>
                  <a:lnTo>
                    <a:pt x="0" y="399021"/>
                  </a:ln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E883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Shape 7170"/>
            <p:cNvSpPr/>
            <p:nvPr/>
          </p:nvSpPr>
          <p:spPr>
            <a:xfrm>
              <a:off x="0" y="2233287"/>
              <a:ext cx="536359" cy="220853"/>
            </a:xfrm>
            <a:custGeom>
              <a:avLst/>
              <a:gdLst/>
              <a:ahLst/>
              <a:cxnLst/>
              <a:rect l="0" t="0" r="0" b="0"/>
              <a:pathLst>
                <a:path w="536359" h="220853">
                  <a:moveTo>
                    <a:pt x="536359" y="220853"/>
                  </a:moveTo>
                  <a:lnTo>
                    <a:pt x="0" y="220853"/>
                  </a:ln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E883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Shape 7171"/>
            <p:cNvSpPr/>
            <p:nvPr/>
          </p:nvSpPr>
          <p:spPr>
            <a:xfrm>
              <a:off x="5" y="0"/>
              <a:ext cx="217145" cy="535432"/>
            </a:xfrm>
            <a:custGeom>
              <a:avLst/>
              <a:gdLst/>
              <a:ahLst/>
              <a:cxnLst/>
              <a:rect l="0" t="0" r="0" b="0"/>
              <a:pathLst>
                <a:path w="217145" h="535432">
                  <a:moveTo>
                    <a:pt x="0" y="535432"/>
                  </a:moveTo>
                  <a:lnTo>
                    <a:pt x="0" y="0"/>
                  </a:lnTo>
                  <a:lnTo>
                    <a:pt x="217145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E883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Shape 7172"/>
            <p:cNvSpPr/>
            <p:nvPr/>
          </p:nvSpPr>
          <p:spPr>
            <a:xfrm>
              <a:off x="35264" y="38053"/>
              <a:ext cx="399948" cy="191160"/>
            </a:xfrm>
            <a:custGeom>
              <a:avLst/>
              <a:gdLst/>
              <a:ahLst/>
              <a:cxnLst/>
              <a:rect l="0" t="0" r="0" b="0"/>
              <a:pathLst>
                <a:path w="399948" h="191160">
                  <a:moveTo>
                    <a:pt x="399948" y="0"/>
                  </a:moveTo>
                  <a:lnTo>
                    <a:pt x="0" y="0"/>
                  </a:lnTo>
                  <a:lnTo>
                    <a:pt x="0" y="19116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E8834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Shape 36122"/>
            <p:cNvSpPr/>
            <p:nvPr/>
          </p:nvSpPr>
          <p:spPr>
            <a:xfrm>
              <a:off x="6500" y="2566984"/>
              <a:ext cx="5543995" cy="289001"/>
            </a:xfrm>
            <a:custGeom>
              <a:avLst/>
              <a:gdLst/>
              <a:ahLst/>
              <a:cxnLst/>
              <a:rect l="0" t="0" r="0" b="0"/>
              <a:pathLst>
                <a:path w="5543995" h="289001">
                  <a:moveTo>
                    <a:pt x="0" y="0"/>
                  </a:moveTo>
                  <a:lnTo>
                    <a:pt x="5543995" y="0"/>
                  </a:lnTo>
                  <a:lnTo>
                    <a:pt x="5543995" y="289001"/>
                  </a:lnTo>
                  <a:lnTo>
                    <a:pt x="0" y="289001"/>
                  </a:lnTo>
                  <a:lnTo>
                    <a:pt x="0" y="0"/>
                  </a:lnTo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EDD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Rectangle 7174"/>
            <p:cNvSpPr/>
            <p:nvPr/>
          </p:nvSpPr>
          <p:spPr>
            <a:xfrm>
              <a:off x="582501" y="2631328"/>
              <a:ext cx="4949553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R="33655" indent="245745" algn="l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Найдите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одному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интересному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факту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каждом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из</a:t>
              </a:r>
              <a:r>
                <a:rPr lang="ru-RU" sz="1000" spc="9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сооружений.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3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068" y="170198"/>
            <a:ext cx="1378957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Полис</a:t>
            </a:r>
            <a:r>
              <a:rPr lang="ru-RU" sz="2400" b="1" dirty="0" smtClean="0"/>
              <a:t> – представлял собой небольшой город-государство с  сельской округой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Великая Греческая колонизация </a:t>
            </a:r>
            <a:r>
              <a:rPr lang="ru-RU" sz="2400" b="1" dirty="0" smtClean="0"/>
              <a:t>– масштабное расселение древних греков по берегам Средиземного и Чёрного морей. Эпоха греческой колонизации охватывает VIII—VI века до нашей эры, время формирования полисного строя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8069" y="1734999"/>
            <a:ext cx="13789571" cy="6370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Ромул и Рем </a:t>
            </a:r>
            <a:r>
              <a:rPr lang="ru-RU" sz="2400" b="1" dirty="0" smtClean="0"/>
              <a:t>– легендарные братья-близнецы, основатели города Рима 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Патриции</a:t>
            </a:r>
            <a:r>
              <a:rPr lang="ru-RU" sz="2400" b="1" dirty="0" smtClean="0"/>
              <a:t> – лицо, которое принадлежало к исконным римским родам, составлявшим правящий класс и державшим в своих руках общественные земли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Плебеи</a:t>
            </a:r>
            <a:r>
              <a:rPr lang="ru-RU" sz="2400" b="1" dirty="0" smtClean="0"/>
              <a:t> – в Древнем Риме римские граждане, не принадлежавшие к знати (патрициям). У них были свои небольшие наделы земли. За неуплату долгов плебея могли продать в рабство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509 г. до н. э</a:t>
            </a:r>
            <a:r>
              <a:rPr lang="ru-RU" sz="2400" b="1" dirty="0" smtClean="0"/>
              <a:t>. – свержение Тарквиния Гордого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Республика </a:t>
            </a:r>
            <a:r>
              <a:rPr lang="ru-RU" sz="2400" b="1" dirty="0" smtClean="0"/>
              <a:t>– (от лат. </a:t>
            </a:r>
            <a:r>
              <a:rPr lang="ru-RU" sz="2400" b="1" dirty="0" err="1" smtClean="0"/>
              <a:t>res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publica</a:t>
            </a:r>
            <a:r>
              <a:rPr lang="ru-RU" sz="2400" b="1" dirty="0" smtClean="0"/>
              <a:t> — общественное дело) – форма государственного правления, при которой высшая власть принадлежит представительным органам, избираемым населением на определённый срок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Гай Юлий Цезарь </a:t>
            </a:r>
            <a:r>
              <a:rPr lang="ru-RU" sz="2400" b="1" dirty="0" smtClean="0"/>
              <a:t>– древнеримский государственный и политический деятель, полководец, писатель </a:t>
            </a:r>
          </a:p>
          <a:p>
            <a:r>
              <a:rPr lang="ru-RU" sz="2400" b="1" dirty="0" err="1" smtClean="0">
                <a:solidFill>
                  <a:srgbClr val="C00000"/>
                </a:solidFill>
              </a:rPr>
              <a:t>Октавиан</a:t>
            </a:r>
            <a:r>
              <a:rPr lang="ru-RU" sz="2400" b="1" dirty="0" smtClean="0">
                <a:solidFill>
                  <a:srgbClr val="C00000"/>
                </a:solidFill>
              </a:rPr>
              <a:t> Август </a:t>
            </a:r>
            <a:r>
              <a:rPr lang="ru-RU" sz="2400" b="1" dirty="0" smtClean="0"/>
              <a:t>– римский политический деятель. Первый римский император и основатель Римской империи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455 г. </a:t>
            </a:r>
            <a:r>
              <a:rPr lang="ru-RU" sz="2400" b="1" dirty="0" smtClean="0"/>
              <a:t>– Рим был захвачен германским племенем — вандалами 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Ромул</a:t>
            </a:r>
            <a:r>
              <a:rPr lang="ru-RU" sz="2400" b="1" dirty="0" smtClean="0"/>
              <a:t> – последний император Западной Римской империи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</a:rPr>
              <a:t>76 г. </a:t>
            </a:r>
            <a:r>
              <a:rPr lang="ru-RU" sz="2400" b="1" dirty="0" smtClean="0"/>
              <a:t>– падение Рима. Конец Западной Римской империи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528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474" y="44959"/>
            <a:ext cx="13894678" cy="82176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Ж.-Ф. Шампольон </a:t>
            </a:r>
            <a:r>
              <a:rPr lang="ru-RU" sz="2400" b="1" dirty="0" smtClean="0"/>
              <a:t>– расшифровал и перевел древнеегипетский язык - Клинопись – наиболее ранняя из известных систем письма. Изобретателями письменности считаются шумеры. Именно они в середине четвертого тысячелетия до н. э. создали клинопись.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Эпос о Гильгамеше </a:t>
            </a:r>
            <a:r>
              <a:rPr lang="ru-RU" sz="2400" b="1" dirty="0" smtClean="0"/>
              <a:t>– одно из старейших сохранившихся литературных произведений в мире, самое крупное произведение, написанное клинописью, одно из величайших произведений литературы Древнего Востока.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Конфуций</a:t>
            </a:r>
            <a:r>
              <a:rPr lang="ru-RU" sz="2400" b="1" dirty="0" smtClean="0"/>
              <a:t> – древний мыслитель и философ Китая. Его учение оказало глубокое влияние на жизнь Китая и Восточной Азии, став основой философской системы, известной как конфуцианство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Каллиграфия</a:t>
            </a:r>
            <a:r>
              <a:rPr lang="ru-RU" sz="2400" b="1" dirty="0" smtClean="0"/>
              <a:t> – написание иероглифов тушью с помощью кисточки. Китайцы создали свою письменность, которая использует иероглифы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Иисус Христос </a:t>
            </a:r>
            <a:r>
              <a:rPr lang="ru-RU" sz="2400" b="1" dirty="0" smtClean="0"/>
              <a:t>– он же Бог Сын в христианстве — центральная личность и предсказанный в Ветхом Завете Мессия, ставший искупительной жертвой за грехи людей.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Монотеизм</a:t>
            </a:r>
            <a:r>
              <a:rPr lang="ru-RU" sz="2400" b="1" dirty="0" smtClean="0"/>
              <a:t>- вера в существование одного Бога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Христианство</a:t>
            </a:r>
            <a:r>
              <a:rPr lang="ru-RU" sz="2400" b="1" dirty="0" smtClean="0"/>
              <a:t> –  мировая религия, возникшая около 33 года в Земле Израильской вокруг жизни и учения Иисуса Христа, описанных в Новом Завете, развитая в проповедях Его апостолов и учении отцов Церкви. - Император Константин – римский император с 306 по 337 год. В 313 г. он издал указ, по которому христианам разрешалось строить храмы и открыто молиться. К концу IV в. христианство стало единственной официальной религией империи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150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19807" y="2178549"/>
            <a:ext cx="549691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Когда в мире…</a:t>
            </a:r>
          </a:p>
          <a:p>
            <a:r>
              <a:rPr lang="ru-RU" sz="3600" b="1" dirty="0" smtClean="0"/>
              <a:t>4-2 </a:t>
            </a:r>
            <a:r>
              <a:rPr lang="ru-RU" sz="3600" b="1" dirty="0" err="1" smtClean="0"/>
              <a:t>тыс</a:t>
            </a:r>
            <a:r>
              <a:rPr lang="ru-RU" sz="3600" b="1" dirty="0" smtClean="0"/>
              <a:t> до </a:t>
            </a:r>
            <a:r>
              <a:rPr lang="ru-RU" sz="3600" b="1" dirty="0" err="1" smtClean="0"/>
              <a:t>н.э</a:t>
            </a:r>
            <a:r>
              <a:rPr lang="ru-RU" sz="3600" b="1" dirty="0" smtClean="0"/>
              <a:t> – возникновение первых цивилизаций</a:t>
            </a:r>
            <a:endParaRPr lang="ru-RU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451834" y="1624551"/>
            <a:ext cx="6957849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территории Беларуси …</a:t>
            </a:r>
          </a:p>
          <a:p>
            <a:r>
              <a:rPr lang="ru-RU" sz="3600" b="1" dirty="0" smtClean="0"/>
              <a:t>Середина 3-го </a:t>
            </a:r>
            <a:r>
              <a:rPr lang="ru-RU" sz="3600" b="1" dirty="0" err="1" smtClean="0"/>
              <a:t>тыс</a:t>
            </a:r>
            <a:r>
              <a:rPr lang="ru-RU" sz="3600" b="1" dirty="0" smtClean="0"/>
              <a:t> до </a:t>
            </a:r>
            <a:r>
              <a:rPr lang="ru-RU" sz="3600" b="1" dirty="0" err="1" smtClean="0"/>
              <a:t>н.э</a:t>
            </a:r>
            <a:r>
              <a:rPr lang="ru-RU" sz="3600" b="1" dirty="0" smtClean="0"/>
              <a:t>- расселение индоевропейцев </a:t>
            </a:r>
          </a:p>
          <a:p>
            <a:r>
              <a:rPr lang="ru-RU" sz="3600" b="1" dirty="0" smtClean="0"/>
              <a:t>( бронзовый век) </a:t>
            </a:r>
            <a:endParaRPr lang="ru-RU" sz="3600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9484" y="903889"/>
            <a:ext cx="1375556" cy="19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11972" y="201383"/>
            <a:ext cx="96568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Признаки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п</a:t>
            </a:r>
            <a:r>
              <a:rPr lang="en-US" sz="4000" b="1" dirty="0" err="1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ерехода</a:t>
            </a:r>
            <a:r>
              <a:rPr lang="en-US" sz="4000" b="1" dirty="0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к 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ц</a:t>
            </a:r>
            <a:r>
              <a:rPr lang="en-US" sz="4000" b="1" dirty="0" err="1" smtClean="0">
                <a:solidFill>
                  <a:srgbClr val="002060"/>
                </a:solidFill>
                <a:latin typeface="+mj-lt"/>
                <a:ea typeface="Raleway" pitchFamily="34" charset="-122"/>
                <a:cs typeface="Raleway" pitchFamily="34" charset="-120"/>
              </a:rPr>
              <a:t>ивилизации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302" y="1264108"/>
            <a:ext cx="850464" cy="8682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1521043"/>
            <a:ext cx="32683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Строительство</a:t>
            </a: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г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ородов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360766" y="1938822"/>
            <a:ext cx="5529143" cy="15005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chemeClr val="tx1"/>
                </a:solidFill>
                <a:ea typeface="Roboto" pitchFamily="34" charset="-122"/>
                <a:cs typeface="Roboto" pitchFamily="34" charset="-120"/>
              </a:rPr>
              <a:t>Центры торговли, ремесла и управления, объединяющие значительное население.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3397" y="1414720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898784" y="1521043"/>
            <a:ext cx="4103013" cy="41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Социальная</a:t>
            </a: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д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ифференциация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8191734" y="2136811"/>
            <a:ext cx="5529263" cy="15090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Разделение общества на различные слои с определенными правами и обязанностями.</a:t>
            </a:r>
            <a:endParaRPr lang="en-US" sz="2400" b="1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046" y="3844363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02011" y="4411339"/>
            <a:ext cx="3750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Возникновение</a:t>
            </a: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г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осударств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1360765" y="5157282"/>
            <a:ext cx="5529143" cy="140117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chemeClr val="tx1"/>
                </a:solidFill>
                <a:ea typeface="Roboto" pitchFamily="34" charset="-122"/>
                <a:cs typeface="Roboto" pitchFamily="34" charset="-120"/>
              </a:rPr>
              <a:t>Системы власти для управления обществом, создания законов и поддержания порядка.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24758" y="4198693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496773" y="4240474"/>
            <a:ext cx="58500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Изобретение</a:t>
            </a: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п</a:t>
            </a:r>
            <a:r>
              <a:rPr lang="en-US" sz="320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исьменности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8422962" y="5157282"/>
            <a:ext cx="5923897" cy="14263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chemeClr val="tx1"/>
                </a:solidFill>
                <a:ea typeface="Roboto" pitchFamily="34" charset="-122"/>
                <a:cs typeface="Roboto" pitchFamily="34" charset="-120"/>
              </a:rPr>
              <a:t>Инструмент для фиксации информации, развития науки, литературы и управления.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90" y="1267563"/>
            <a:ext cx="2072820" cy="2078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8899" y="2229031"/>
            <a:ext cx="453340" cy="4290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2239" y="2112240"/>
            <a:ext cx="7315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5-6, </a:t>
            </a:r>
            <a:r>
              <a:rPr lang="ru-RU" sz="2400" b="1" dirty="0" smtClean="0">
                <a:solidFill>
                  <a:prstClr val="black"/>
                </a:solidFill>
              </a:rPr>
              <a:t>стр.56-65. </a:t>
            </a:r>
            <a:r>
              <a:rPr lang="ru-RU" sz="2400" b="1" dirty="0">
                <a:solidFill>
                  <a:prstClr val="black"/>
                </a:solidFill>
              </a:rPr>
              <a:t>Пункт </a:t>
            </a:r>
            <a:r>
              <a:rPr lang="ru-RU" sz="2400" b="1" dirty="0" smtClean="0">
                <a:solidFill>
                  <a:prstClr val="black"/>
                </a:solidFill>
              </a:rPr>
              <a:t>5-8</a:t>
            </a:r>
            <a:endParaRPr lang="ru-RU" sz="2400" b="1" dirty="0">
              <a:solidFill>
                <a:prstClr val="black"/>
              </a:solidFill>
            </a:endParaRPr>
          </a:p>
          <a:p>
            <a:pPr lvl="0"/>
            <a:r>
              <a:rPr lang="ru-RU" sz="2400" b="1" dirty="0">
                <a:solidFill>
                  <a:prstClr val="black"/>
                </a:solidFill>
              </a:rPr>
              <a:t>Понятия. Даты</a:t>
            </a:r>
          </a:p>
        </p:txBody>
      </p:sp>
    </p:spTree>
    <p:extLst>
      <p:ext uri="{BB962C8B-B14F-4D97-AF65-F5344CB8AC3E}">
        <p14:creationId xmlns:p14="http://schemas.microsoft.com/office/powerpoint/2010/main" val="15678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23804" y="210072"/>
            <a:ext cx="111705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Колыбель</a:t>
            </a:r>
            <a:r>
              <a:rPr lang="en-US" sz="40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ц</a:t>
            </a:r>
            <a:r>
              <a:rPr lang="en-US" sz="40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ивилизации</a:t>
            </a:r>
            <a:r>
              <a:rPr lang="ru-RU" sz="40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Древний Восток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81" y="1099416"/>
            <a:ext cx="7609583" cy="49845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0804" y="6155463"/>
            <a:ext cx="624470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Карта цивилизаций 4–1-го тыс. до н. э.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8030443" y="131583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Первые цивилизации возникли вокруг крупных рек, что позволило развивать орошаемое земледелие.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683062" y="2716978"/>
            <a:ext cx="6739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Месопотамия и Египет (4-е тыс. </a:t>
            </a:r>
            <a:r>
              <a:rPr lang="en-US" sz="2400" b="1" dirty="0" err="1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до</a:t>
            </a: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н.э</a:t>
            </a: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.): 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Пионеры цивилизационного развития на Ближнем Востоке.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8030443" y="414879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Древняя Индия (середина 3-го тыс. до н. э.): 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Развитие вдоль реки Инд.</a:t>
            </a:r>
            <a:endParaRPr lang="en-US" sz="2400" b="1" dirty="0"/>
          </a:p>
        </p:txBody>
      </p:sp>
      <p:sp>
        <p:nvSpPr>
          <p:cNvPr id="8" name="Text 5"/>
          <p:cNvSpPr/>
          <p:nvPr/>
        </p:nvSpPr>
        <p:spPr>
          <a:xfrm>
            <a:off x="8177588" y="53031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Древний Китай (середина 2-го тыс. до н. э.): </a:t>
            </a:r>
            <a:r>
              <a:rPr lang="en-US" sz="24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Возникновение на берегах Хуанхэ.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5140100" y="6908706"/>
            <a:ext cx="91350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Высокопродуктивное земледелие обеспечивало избыток продуктов, необходимый для содержания армий, чиновников и правителей.</a:t>
            </a:r>
            <a:endParaRPr lang="en-US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" y="6908706"/>
            <a:ext cx="1021743" cy="10217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3804" y="7129894"/>
            <a:ext cx="28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Почему именно там?</a:t>
            </a:r>
            <a:endParaRPr lang="ru-RU" sz="2000" b="1" dirty="0"/>
          </a:p>
        </p:txBody>
      </p:sp>
      <p:sp>
        <p:nvSpPr>
          <p:cNvPr id="13" name="Пятно 1 12"/>
          <p:cNvSpPr/>
          <p:nvPr/>
        </p:nvSpPr>
        <p:spPr>
          <a:xfrm>
            <a:off x="3657600" y="2541426"/>
            <a:ext cx="620486" cy="35110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3054" y="213572"/>
            <a:ext cx="12738259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ru-RU" sz="36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Особенности организации власти , общества, экономики</a:t>
            </a:r>
          </a:p>
          <a:p>
            <a:pPr marL="0" indent="0" algn="ctr">
              <a:lnSpc>
                <a:spcPts val="4950"/>
              </a:lnSpc>
              <a:buNone/>
            </a:pPr>
            <a:r>
              <a:rPr lang="ru-RU" sz="360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Древнего Востока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98659" y="2222183"/>
            <a:ext cx="7455322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Ежегодные разливы Нила создавали уникальные условия для плодородия, но требовали организации сложных ирригационных работ. Это усиливало роль жрецов и чиновников.</a:t>
            </a:r>
            <a:endParaRPr lang="en-US" sz="2000" b="1" dirty="0"/>
          </a:p>
        </p:txBody>
      </p:sp>
      <p:sp>
        <p:nvSpPr>
          <p:cNvPr id="4" name="Text 2"/>
          <p:cNvSpPr/>
          <p:nvPr/>
        </p:nvSpPr>
        <p:spPr>
          <a:xfrm>
            <a:off x="698659" y="3837862"/>
            <a:ext cx="6358057" cy="648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b="1" dirty="0" err="1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Номы</a:t>
            </a:r>
            <a:r>
              <a:rPr lang="ru-RU" sz="2400" b="1" dirty="0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Административные области, сформировавшиеся вокруг храмов.</a:t>
            </a:r>
            <a:endParaRPr lang="en-US" sz="2400" b="1" dirty="0"/>
          </a:p>
        </p:txBody>
      </p:sp>
      <p:sp>
        <p:nvSpPr>
          <p:cNvPr id="5" name="Text 3"/>
          <p:cNvSpPr/>
          <p:nvPr/>
        </p:nvSpPr>
        <p:spPr>
          <a:xfrm>
            <a:off x="709732" y="4786789"/>
            <a:ext cx="6358057" cy="648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b="1" dirty="0" err="1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Объединение</a:t>
            </a:r>
            <a:r>
              <a:rPr lang="ru-RU" sz="2400" b="1" dirty="0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.</a:t>
            </a:r>
            <a:r>
              <a:rPr lang="en-US" sz="2400" b="1" dirty="0" smtClean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На рубеже IV–III тыс. до н. э. Верхний и Нижний Египет были объединены под властью Менеса.</a:t>
            </a:r>
            <a:endParaRPr lang="en-US" sz="2400" b="1" dirty="0"/>
          </a:p>
        </p:txBody>
      </p:sp>
      <p:sp>
        <p:nvSpPr>
          <p:cNvPr id="6" name="Text 4"/>
          <p:cNvSpPr/>
          <p:nvPr/>
        </p:nvSpPr>
        <p:spPr>
          <a:xfrm>
            <a:off x="709732" y="6318114"/>
            <a:ext cx="7122151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b="1" dirty="0" err="1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Деспотия</a:t>
            </a:r>
            <a:r>
              <a:rPr lang="ru-RU" sz="2400" b="1" dirty="0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Древний Египет стал первым примером древневосточной деспотии с неограниченной властью фараона и развитым бюрократическим аппаратом.</a:t>
            </a:r>
            <a:endParaRPr lang="en-US" sz="2400" b="1" dirty="0"/>
          </a:p>
        </p:txBody>
      </p:sp>
      <p:sp>
        <p:nvSpPr>
          <p:cNvPr id="7" name="Text 5"/>
          <p:cNvSpPr/>
          <p:nvPr/>
        </p:nvSpPr>
        <p:spPr>
          <a:xfrm>
            <a:off x="8390692" y="5400605"/>
            <a:ext cx="6358057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latin typeface="+mj-lt"/>
                <a:ea typeface="Roboto" pitchFamily="34" charset="-122"/>
                <a:cs typeface="Roboto" pitchFamily="34" charset="-120"/>
              </a:rPr>
              <a:t>Все произведенное считалось собственностью государства и фараона, что демонстрировалось грандиозными постройками, такими как пирамиды.</a:t>
            </a:r>
            <a:endParaRPr lang="en-US" b="1" dirty="0">
              <a:latin typeface="+mj-lt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4319" y="2042930"/>
            <a:ext cx="6070801" cy="256841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9772716" y="4718286"/>
            <a:ext cx="6358057" cy="259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Великие пирамиды в Гизе, одно из чудес света.</a:t>
            </a:r>
            <a:endParaRPr lang="en-US" sz="1250" dirty="0"/>
          </a:p>
        </p:txBody>
      </p:sp>
      <p:sp>
        <p:nvSpPr>
          <p:cNvPr id="10" name="TextBox 9"/>
          <p:cNvSpPr txBox="1"/>
          <p:nvPr/>
        </p:nvSpPr>
        <p:spPr>
          <a:xfrm>
            <a:off x="709732" y="1546237"/>
            <a:ext cx="495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ДРЕВНИЙ ЕГИПЕТ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81" y="6634540"/>
            <a:ext cx="1485338" cy="11140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39319" y="7291093"/>
            <a:ext cx="120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Стр</a:t>
            </a:r>
            <a:r>
              <a:rPr lang="ru-RU" b="1" dirty="0" smtClean="0"/>
              <a:t> 55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255" y="483247"/>
            <a:ext cx="8660524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Особенности власти в Древнем Египте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800" dirty="0"/>
              <a:t>	</a:t>
            </a:r>
            <a:r>
              <a:rPr lang="ru-RU" sz="2800" dirty="0" smtClean="0"/>
              <a:t> </a:t>
            </a:r>
            <a:r>
              <a:rPr lang="ru-RU" sz="3200" b="1" dirty="0" smtClean="0"/>
              <a:t>развитый </a:t>
            </a:r>
            <a:r>
              <a:rPr lang="ru-RU" sz="3200" b="1" dirty="0"/>
              <a:t>бюрократический аппарат и  неограниченная власть правителя  — фараона </a:t>
            </a:r>
          </a:p>
          <a:p>
            <a:r>
              <a:rPr lang="ru-RU" sz="3200" b="1" dirty="0"/>
              <a:t>•	</a:t>
            </a:r>
            <a:r>
              <a:rPr lang="ru-RU" sz="3200" b="1" dirty="0" smtClean="0"/>
              <a:t> первый </a:t>
            </a:r>
            <a:r>
              <a:rPr lang="ru-RU" sz="3200" b="1" dirty="0"/>
              <a:t>в истории </a:t>
            </a:r>
            <a:r>
              <a:rPr lang="ru-RU" sz="3200" b="1" dirty="0" smtClean="0"/>
              <a:t>пример  </a:t>
            </a:r>
            <a:r>
              <a:rPr lang="ru-RU" sz="3200" b="1" dirty="0"/>
              <a:t>древневосточной деспотии </a:t>
            </a:r>
          </a:p>
          <a:p>
            <a:r>
              <a:rPr lang="ru-RU" sz="3200" b="1" dirty="0"/>
              <a:t>•	</a:t>
            </a:r>
            <a:r>
              <a:rPr lang="ru-RU" sz="3200" b="1" dirty="0" smtClean="0"/>
              <a:t>вся </a:t>
            </a:r>
            <a:r>
              <a:rPr lang="ru-RU" sz="3200" b="1" dirty="0"/>
              <a:t>произведенная в  стране продукция считалась собственностью государства и  правителя, его олицетворявшего </a:t>
            </a:r>
          </a:p>
          <a:p>
            <a:r>
              <a:rPr lang="ru-RU" sz="3200" b="1" dirty="0"/>
              <a:t>•	</a:t>
            </a:r>
            <a:r>
              <a:rPr lang="ru-RU" sz="3200" b="1" dirty="0" smtClean="0"/>
              <a:t>от </a:t>
            </a:r>
            <a:r>
              <a:rPr lang="ru-RU" sz="3200" b="1" dirty="0"/>
              <a:t>имени фараона ее централизованно распределяли между населением в  соответствии со строжайшей системой норм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944" y="1534510"/>
            <a:ext cx="4375687" cy="54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5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31696" y="110672"/>
            <a:ext cx="11754594" cy="1172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65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Города</a:t>
            </a:r>
            <a:r>
              <a:rPr lang="en-US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-</a:t>
            </a:r>
            <a:r>
              <a:rPr lang="ru-RU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г</a:t>
            </a:r>
            <a:r>
              <a:rPr lang="en-US" sz="365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осударства</a:t>
            </a:r>
            <a:r>
              <a:rPr lang="en-US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65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и </a:t>
            </a:r>
            <a:r>
              <a:rPr lang="ru-RU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р</a:t>
            </a:r>
            <a:r>
              <a:rPr lang="en-US" sz="365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анние</a:t>
            </a:r>
            <a:r>
              <a:rPr lang="en-US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ru-RU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и</a:t>
            </a:r>
            <a:r>
              <a:rPr lang="en-US" sz="365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мперии</a:t>
            </a:r>
            <a:endParaRPr lang="en-US" sz="365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Shape 2"/>
          <p:cNvSpPr/>
          <p:nvPr/>
        </p:nvSpPr>
        <p:spPr>
          <a:xfrm>
            <a:off x="296038" y="1335016"/>
            <a:ext cx="750094" cy="1380649"/>
          </a:xfrm>
          <a:prstGeom prst="roundRect">
            <a:avLst>
              <a:gd name="adj" fmla="val 3600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ru-RU" b="1" dirty="0"/>
          </a:p>
        </p:txBody>
      </p:sp>
      <p:sp>
        <p:nvSpPr>
          <p:cNvPr id="6" name="Text 3"/>
          <p:cNvSpPr/>
          <p:nvPr/>
        </p:nvSpPr>
        <p:spPr>
          <a:xfrm>
            <a:off x="638986" y="1849545"/>
            <a:ext cx="281226" cy="351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600" b="1" dirty="0" smtClean="0">
                <a:ea typeface="Raleway" pitchFamily="34" charset="-122"/>
                <a:cs typeface="Raleway" pitchFamily="34" charset="-120"/>
              </a:rPr>
              <a:t>1</a:t>
            </a:r>
            <a:endParaRPr lang="en-US" sz="3600" b="1" dirty="0"/>
          </a:p>
        </p:txBody>
      </p:sp>
      <p:sp>
        <p:nvSpPr>
          <p:cNvPr id="7" name="Text 4"/>
          <p:cNvSpPr/>
          <p:nvPr/>
        </p:nvSpPr>
        <p:spPr>
          <a:xfrm>
            <a:off x="1299730" y="1425598"/>
            <a:ext cx="234422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Шумер и Аккад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1172052" y="1919329"/>
            <a:ext cx="13027424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В Междуречье (Тигр и Евфрат) </a:t>
            </a:r>
            <a:r>
              <a:rPr lang="en-US" sz="2400" b="1" dirty="0" err="1" smtClean="0">
                <a:ea typeface="Roboto" pitchFamily="34" charset="-122"/>
                <a:cs typeface="Roboto" pitchFamily="34" charset="-120"/>
              </a:rPr>
              <a:t>возникл</a:t>
            </a:r>
            <a:r>
              <a:rPr lang="ru-RU" sz="2400" b="1" dirty="0" smtClean="0">
                <a:ea typeface="Roboto" pitchFamily="34" charset="-122"/>
                <a:cs typeface="Roboto" pitchFamily="34" charset="-120"/>
              </a:rPr>
              <a:t>и </a:t>
            </a:r>
            <a:r>
              <a:rPr lang="en-US" sz="2400" b="1" dirty="0" err="1" smtClean="0">
                <a:ea typeface="Roboto" pitchFamily="34" charset="-122"/>
                <a:cs typeface="Roboto" pitchFamily="34" charset="-120"/>
              </a:rPr>
              <a:t>первые</a:t>
            </a:r>
            <a:r>
              <a:rPr lang="en-US" sz="2400" b="1" dirty="0" smtClean="0"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города-государства, а затем и более крупные царства.</a:t>
            </a:r>
            <a:endParaRPr lang="en-US" sz="2400" b="1" dirty="0"/>
          </a:p>
        </p:txBody>
      </p:sp>
      <p:sp>
        <p:nvSpPr>
          <p:cNvPr id="9" name="Shape 6"/>
          <p:cNvSpPr/>
          <p:nvPr/>
        </p:nvSpPr>
        <p:spPr>
          <a:xfrm>
            <a:off x="318892" y="2715665"/>
            <a:ext cx="750094" cy="1380649"/>
          </a:xfrm>
          <a:prstGeom prst="roundRect">
            <a:avLst>
              <a:gd name="adj" fmla="val 3600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75885" y="3171250"/>
            <a:ext cx="281226" cy="351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600" b="1" dirty="0">
                <a:ea typeface="Raleway" pitchFamily="34" charset="-122"/>
                <a:cs typeface="Raleway" pitchFamily="34" charset="-120"/>
              </a:rPr>
              <a:t>2</a:t>
            </a:r>
            <a:endParaRPr lang="en-US" sz="3600" b="1" dirty="0"/>
          </a:p>
        </p:txBody>
      </p:sp>
      <p:sp>
        <p:nvSpPr>
          <p:cNvPr id="11" name="Text 8"/>
          <p:cNvSpPr/>
          <p:nvPr/>
        </p:nvSpPr>
        <p:spPr>
          <a:xfrm>
            <a:off x="1441592" y="2878237"/>
            <a:ext cx="2424946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Вавилония и Ассирия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325979" y="3374334"/>
            <a:ext cx="12736862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Последующие великие царства, развивавшие </a:t>
            </a:r>
            <a:r>
              <a:rPr lang="en-US" sz="2400" b="1" dirty="0" err="1">
                <a:ea typeface="Roboto" pitchFamily="34" charset="-122"/>
                <a:cs typeface="Roboto" pitchFamily="34" charset="-120"/>
              </a:rPr>
              <a:t>законодательство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 </a:t>
            </a:r>
            <a:endParaRPr lang="ru-RU" sz="2400" b="1" dirty="0" smtClean="0"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ea typeface="Roboto" pitchFamily="34" charset="-122"/>
                <a:cs typeface="Roboto" pitchFamily="34" charset="-120"/>
              </a:rPr>
              <a:t>(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Кодекс Хаммурапи) и военное искусство.</a:t>
            </a:r>
            <a:endParaRPr lang="en-US" sz="2400" b="1" dirty="0"/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461648075"/>
              </p:ext>
            </p:extLst>
          </p:nvPr>
        </p:nvGraphicFramePr>
        <p:xfrm>
          <a:off x="318893" y="3725926"/>
          <a:ext cx="14216914" cy="436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0329" y="224125"/>
            <a:ext cx="95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Рабство в древних цивилизациях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Рисунок 2" descr="Рабство &lt;strong&gt;в&lt;/strong&gt; &lt;strong&gt;Древнем&lt;/strong&gt; &lt;strong&gt;Египте&lt;/strong&gt; — Википедия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8" y="516512"/>
            <a:ext cx="1966940" cy="2919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1" y="298028"/>
            <a:ext cx="826579" cy="8265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2843" y="3891583"/>
            <a:ext cx="36996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Источники рабства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</a:t>
            </a:r>
            <a:r>
              <a:rPr lang="ru-RU" sz="2400" b="1" dirty="0"/>
              <a:t>Плен</a:t>
            </a:r>
          </a:p>
          <a:p>
            <a:r>
              <a:rPr lang="ru-RU" sz="2400" b="1" dirty="0"/>
              <a:t>Пиратство и разбой</a:t>
            </a:r>
          </a:p>
          <a:p>
            <a:r>
              <a:rPr lang="ru-RU" sz="2400" b="1" dirty="0"/>
              <a:t>Долговая кабала</a:t>
            </a:r>
          </a:p>
          <a:p>
            <a:r>
              <a:rPr lang="ru-RU" sz="2400" b="1" dirty="0" err="1"/>
              <a:t>Самопродажа</a:t>
            </a:r>
            <a:endParaRPr lang="ru-RU" sz="2400" b="1" dirty="0"/>
          </a:p>
          <a:p>
            <a:r>
              <a:rPr lang="ru-RU" sz="2400" b="1" dirty="0"/>
              <a:t>Преступления</a:t>
            </a:r>
          </a:p>
          <a:p>
            <a:r>
              <a:rPr lang="ru-RU" sz="2400" b="1" dirty="0"/>
              <a:t>Рождение рабом</a:t>
            </a:r>
          </a:p>
          <a:p>
            <a:endParaRPr lang="ru-RU" sz="2400" b="1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710918774"/>
              </p:ext>
            </p:extLst>
          </p:nvPr>
        </p:nvGraphicFramePr>
        <p:xfrm>
          <a:off x="7420303" y="1610275"/>
          <a:ext cx="6663559" cy="557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9" y="3796246"/>
            <a:ext cx="1485338" cy="1114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65379" y="4929352"/>
            <a:ext cx="148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Стр. 53-54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877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3338262" y="110672"/>
            <a:ext cx="7831217" cy="1172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ru-RU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Первая  и</a:t>
            </a:r>
            <a:r>
              <a:rPr lang="en-US" sz="365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мпери</a:t>
            </a:r>
            <a:r>
              <a:rPr lang="ru-RU" sz="365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я</a:t>
            </a:r>
            <a:endParaRPr lang="en-US" sz="365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93" y="1785100"/>
            <a:ext cx="6961063" cy="5248032"/>
          </a:xfrm>
          <a:prstGeom prst="rect">
            <a:avLst/>
          </a:prstGeom>
        </p:spPr>
      </p:pic>
      <p:sp>
        <p:nvSpPr>
          <p:cNvPr id="4" name="Text 14"/>
          <p:cNvSpPr/>
          <p:nvPr/>
        </p:nvSpPr>
        <p:spPr>
          <a:xfrm rot="10800000" flipV="1">
            <a:off x="1383337" y="7030719"/>
            <a:ext cx="4787967" cy="29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 err="1">
                <a:ea typeface="Roboto" pitchFamily="34" charset="-122"/>
                <a:cs typeface="Roboto" pitchFamily="34" charset="-120"/>
              </a:rPr>
              <a:t>Персидское</a:t>
            </a:r>
            <a:r>
              <a:rPr lang="en-US" b="1" dirty="0">
                <a:ea typeface="Roboto" pitchFamily="34" charset="-122"/>
                <a:cs typeface="Roboto" pitchFamily="34" charset="-120"/>
              </a:rPr>
              <a:t> </a:t>
            </a:r>
            <a:r>
              <a:rPr lang="en-US" b="1" dirty="0" err="1" smtClean="0">
                <a:ea typeface="Roboto" pitchFamily="34" charset="-122"/>
                <a:cs typeface="Roboto" pitchFamily="34" charset="-120"/>
              </a:rPr>
              <a:t>государство</a:t>
            </a:r>
            <a:endParaRPr lang="ru-RU" b="1" dirty="0" smtClean="0"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b="1" dirty="0" smtClean="0">
                <a:ea typeface="Roboto" pitchFamily="34" charset="-122"/>
                <a:cs typeface="Roboto" pitchFamily="34" charset="-120"/>
              </a:rPr>
              <a:t> </a:t>
            </a:r>
            <a:r>
              <a:rPr lang="en-US" b="1" dirty="0">
                <a:ea typeface="Roboto" pitchFamily="34" charset="-122"/>
                <a:cs typeface="Roboto" pitchFamily="34" charset="-120"/>
              </a:rPr>
              <a:t>в конце VI – начале V в. до н. э.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774602" y="990335"/>
            <a:ext cx="2635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ИМПЕРИЯ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430" y="0"/>
            <a:ext cx="826579" cy="826579"/>
          </a:xfrm>
          <a:prstGeom prst="rect">
            <a:avLst/>
          </a:prstGeom>
        </p:spPr>
      </p:pic>
      <p:sp>
        <p:nvSpPr>
          <p:cNvPr id="7" name="Text 12"/>
          <p:cNvSpPr/>
          <p:nvPr/>
        </p:nvSpPr>
        <p:spPr>
          <a:xfrm>
            <a:off x="1250809" y="1348055"/>
            <a:ext cx="4605705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200" b="1" dirty="0" err="1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Персидская</a:t>
            </a: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и</a:t>
            </a:r>
            <a:r>
              <a:rPr lang="en-US" sz="3200" b="1" dirty="0" err="1" smtClean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мперия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 13"/>
          <p:cNvSpPr/>
          <p:nvPr/>
        </p:nvSpPr>
        <p:spPr>
          <a:xfrm>
            <a:off x="8020843" y="1885671"/>
            <a:ext cx="6893600" cy="18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В VI в. до н. э. Персия объединила под своей властью все ближневосточные цивилизации, создав первую в истории империю, выходящую за рамки одной цивилизации.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861368" y="4288222"/>
            <a:ext cx="4929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Кир Великий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Дарий Первый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Сатрапии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Сатрап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Царская дорога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272</TotalTime>
  <Words>1734</Words>
  <Application>Microsoft Office PowerPoint</Application>
  <PresentationFormat>Произвольный</PresentationFormat>
  <Paragraphs>224</Paragraphs>
  <Slides>30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Raleway</vt:lpstr>
      <vt:lpstr>Raleway Light</vt:lpstr>
      <vt:lpstr>Arial</vt:lpstr>
      <vt:lpstr>Times New Roman</vt:lpstr>
      <vt:lpstr>Calibri</vt:lpstr>
      <vt:lpstr>Century Gothic</vt:lpstr>
      <vt:lpstr>Comic Sans MS</vt:lpstr>
      <vt:lpstr>Bahnschrift</vt:lpstr>
      <vt:lpstr>Wingdings 3</vt:lpstr>
      <vt:lpstr>Roboto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33</cp:revision>
  <dcterms:created xsi:type="dcterms:W3CDTF">2025-09-16T14:39:56Z</dcterms:created>
  <dcterms:modified xsi:type="dcterms:W3CDTF">2025-09-20T15:17:28Z</dcterms:modified>
</cp:coreProperties>
</file>