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</p:sldIdLst>
  <p:sldSz cx="14630400" cy="8229600"/>
  <p:notesSz cx="8229600" cy="14630400"/>
  <p:embeddedFontLst>
    <p:embeddedFont>
      <p:font typeface="Bookman Old Style" panose="02050604050505020204" pitchFamily="18" charset="0"/>
      <p:regular r:id="rId13"/>
      <p:bold r:id="rId14"/>
      <p:italic r:id="rId15"/>
      <p:boldItalic r:id="rId16"/>
    </p:embeddedFont>
    <p:embeddedFont>
      <p:font typeface="Matura MT Script Capitals" panose="03020802060602070202" pitchFamily="66" charset="0"/>
      <p:regular r:id="rId17"/>
    </p:embeddedFont>
    <p:embeddedFont>
      <p:font typeface="Source Sans 3" panose="020B0604020202020204" charset="0"/>
      <p:regular r:id="rId18"/>
    </p:embeddedFont>
    <p:embeddedFont>
      <p:font typeface="Segoe Print" panose="02000600000000000000" pitchFamily="2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07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f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215" y="7049192"/>
            <a:ext cx="1767048" cy="1251066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f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34280" y="693695"/>
            <a:ext cx="7416403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Предпринимательство</a:t>
            </a:r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.</a:t>
            </a:r>
          </a:p>
          <a:p>
            <a:pPr marL="0" indent="0" algn="l">
              <a:lnSpc>
                <a:spcPts val="5500"/>
              </a:lnSpc>
              <a:buNone/>
            </a:pPr>
            <a:r>
              <a:rPr lang="en-US" sz="44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От</a:t>
            </a:r>
            <a:r>
              <a:rPr lang="en-US" sz="44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и</a:t>
            </a:r>
            <a:r>
              <a:rPr lang="en-US" sz="44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деи</a:t>
            </a:r>
            <a:r>
              <a:rPr lang="en-US" sz="44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к </a:t>
            </a:r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д</a:t>
            </a:r>
            <a:r>
              <a:rPr lang="en-US" sz="44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ействию</a:t>
            </a:r>
            <a:endParaRPr lang="en-US" sz="4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434280" y="2460069"/>
            <a:ext cx="7838769" cy="1480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Segoe Print" panose="02000600000000000000" pitchFamily="2" charset="0"/>
                <a:ea typeface="Source Sans 3" pitchFamily="34" charset="-122"/>
                <a:cs typeface="Source Sans 3" pitchFamily="34" charset="-120"/>
              </a:rPr>
              <a:t>Добро пожаловать в мир, где смелые идеи превращаются в реальность! </a:t>
            </a:r>
            <a:r>
              <a:rPr lang="ru-RU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Source Sans 3" pitchFamily="34" charset="-122"/>
                <a:cs typeface="Source Sans 3" pitchFamily="34" charset="-120"/>
              </a:rPr>
              <a:t>Сегодня мы </a:t>
            </a:r>
            <a:r>
              <a:rPr lang="en-US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Source Sans 3" pitchFamily="34" charset="-122"/>
                <a:cs typeface="Source Sans 3" pitchFamily="34" charset="-120"/>
              </a:rPr>
              <a:t>попробуем  </a:t>
            </a:r>
            <a:r>
              <a:rPr lang="en-US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Segoe Print" panose="02000600000000000000" pitchFamily="2" charset="0"/>
                <a:ea typeface="Source Sans 3" pitchFamily="34" charset="-122"/>
                <a:cs typeface="Source Sans 3" pitchFamily="34" charset="-120"/>
              </a:rPr>
              <a:t>понять, что такое предпринимательство, какую роль оно играет в нашей жизни и как каждый из нас может развить в себе предпринимательский дух.</a:t>
            </a:r>
            <a:endParaRPr lang="en-US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08907" y="556230"/>
            <a:ext cx="9911120" cy="560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Ключевые выводы и домашнее задание</a:t>
            </a:r>
            <a:endParaRPr lang="en-US" sz="35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89741" y="1816477"/>
            <a:ext cx="12532638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Segoe Print" panose="02000600000000000000" pitchFamily="2" charset="0"/>
                <a:ea typeface="Source Sans 3" pitchFamily="34" charset="-122"/>
                <a:cs typeface="Source Sans 3" pitchFamily="34" charset="-120"/>
              </a:rPr>
              <a:t>«Предпринимательство – это не только бизнес, это стиль мышления.»</a:t>
            </a:r>
            <a:endParaRPr lang="en-US" sz="28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349690" y="1496437"/>
            <a:ext cx="30480" cy="925473"/>
          </a:xfrm>
          <a:prstGeom prst="rect">
            <a:avLst/>
          </a:prstGeom>
          <a:solidFill>
            <a:srgbClr val="C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863798" y="3500557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6" name="Text 4"/>
          <p:cNvSpPr/>
          <p:nvPr/>
        </p:nvSpPr>
        <p:spPr>
          <a:xfrm>
            <a:off x="973217" y="3567886"/>
            <a:ext cx="336471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1665922" y="3585329"/>
            <a:ext cx="3711059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206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Определите признаки предпринимательства</a:t>
            </a:r>
            <a:endParaRPr lang="en-US" sz="2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665922" y="5135880"/>
            <a:ext cx="3711059" cy="185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Сформулируйте основные характеристики, которые отличают предпринимательскую деятельность.</a:t>
            </a:r>
            <a:endParaRPr lang="en-US" sz="1900" b="1" dirty="0">
              <a:latin typeface="Bookman Old Style" panose="020506040505050202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267563" y="3500557"/>
            <a:ext cx="62577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0" name="Text 8"/>
          <p:cNvSpPr/>
          <p:nvPr/>
        </p:nvSpPr>
        <p:spPr>
          <a:xfrm>
            <a:off x="5376982" y="3567886"/>
            <a:ext cx="379170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650" b="1" dirty="0">
              <a:latin typeface="Bookman Old Style" panose="020506040505050202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069686" y="3585329"/>
            <a:ext cx="3711059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206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Условия для развития</a:t>
            </a:r>
            <a:endParaRPr lang="en-US" sz="2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069686" y="4434602"/>
            <a:ext cx="3711059" cy="185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Подумайте, какие факторы способствуют или препятствуют развитию предпринимательства в обществе.</a:t>
            </a:r>
            <a:endParaRPr lang="en-US" sz="1900" b="1" dirty="0">
              <a:latin typeface="Bookman Old Style" panose="020506040505050202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9671328" y="3500557"/>
            <a:ext cx="62577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4" name="Text 12"/>
          <p:cNvSpPr/>
          <p:nvPr/>
        </p:nvSpPr>
        <p:spPr>
          <a:xfrm>
            <a:off x="9780746" y="3567886"/>
            <a:ext cx="379170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650" b="1" dirty="0">
              <a:latin typeface="Bookman Old Style" panose="020506040505050202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0473451" y="3585329"/>
            <a:ext cx="3711059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206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Подготовьтесь к дискуссии</a:t>
            </a:r>
            <a:endParaRPr lang="en-US" sz="2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0473451" y="4434602"/>
            <a:ext cx="3711059" cy="185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"Зачем мне все это предпринимательство?" – сформулируйте свои аргументы для следующего обсуждения.</a:t>
            </a:r>
            <a:endParaRPr lang="en-US" sz="1900" b="1" dirty="0">
              <a:latin typeface="Bookman Old Style" panose="020506040505050202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633434" y="6264408"/>
            <a:ext cx="1916496" cy="19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416433" y="497732"/>
            <a:ext cx="11839575" cy="967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600"/>
              </a:lnSpc>
              <a:buNone/>
            </a:pPr>
            <a:r>
              <a:rPr lang="en-US" sz="44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Суть</a:t>
            </a:r>
            <a:r>
              <a:rPr lang="en-US" sz="44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п</a:t>
            </a:r>
            <a:r>
              <a:rPr lang="en-US" sz="44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редпринимательства</a:t>
            </a:r>
            <a:endParaRPr lang="en-US" sz="4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75004" y="2352318"/>
            <a:ext cx="12532638" cy="1110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b="1" i="1" dirty="0">
                <a:solidFill>
                  <a:srgbClr val="C00000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Предпринимательство</a:t>
            </a:r>
            <a:r>
              <a:rPr lang="en-US" sz="2800" b="1" dirty="0">
                <a:solidFill>
                  <a:srgbClr val="C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– </a:t>
            </a:r>
            <a:r>
              <a:rPr lang="en-US" sz="28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это самостоятельная деятельность, направленная на систематическое получение прибыли от использования имущества, продажи товаров или оказания услуг, осуществляемая на свой риск и под свою имущественную ответственность.</a:t>
            </a:r>
            <a:endParaRPr lang="en-US" sz="2800" b="1" dirty="0">
              <a:latin typeface="Bookman Old Style" panose="020506040505050202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811246" y="2352318"/>
            <a:ext cx="30480" cy="1665803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6" name="Text 4"/>
          <p:cNvSpPr/>
          <p:nvPr/>
        </p:nvSpPr>
        <p:spPr>
          <a:xfrm>
            <a:off x="989921" y="5280430"/>
            <a:ext cx="1290280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Простыми словами, это умение превращать идеи в действия, брать на себя ответственность и создавать что-то новое, будь то бизнес, школьный проект или личная инициатива.</a:t>
            </a:r>
            <a:endParaRPr lang="en-US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1" y="192683"/>
            <a:ext cx="1425910" cy="14259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090" y="6827979"/>
            <a:ext cx="1771669" cy="1340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16761" y="289786"/>
            <a:ext cx="5668208" cy="4537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3600" b="1" dirty="0">
                <a:ln/>
                <a:solidFill>
                  <a:srgbClr val="C00000"/>
                </a:solidFill>
                <a:latin typeface="Matura MT Script Capitals" panose="03020802060602070202" pitchFamily="66" charset="0"/>
                <a:ea typeface="Montserrat Bold" pitchFamily="34" charset="-122"/>
                <a:cs typeface="Montserrat Bold" pitchFamily="34" charset="-120"/>
              </a:rPr>
              <a:t>ПЯТЬ КЛЮЧЕВЫХ ФУНКЦИЙ</a:t>
            </a:r>
            <a:endParaRPr lang="en-US" sz="3600" b="1" dirty="0">
              <a:ln/>
              <a:solidFill>
                <a:srgbClr val="C0000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98778" y="1552099"/>
            <a:ext cx="558181" cy="573880"/>
          </a:xfrm>
          <a:prstGeom prst="roundRect">
            <a:avLst>
              <a:gd name="adj" fmla="val 6668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958" y="893920"/>
            <a:ext cx="855283" cy="106882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87524" y="1366599"/>
            <a:ext cx="2269093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Экономическая</a:t>
            </a:r>
            <a:endParaRPr lang="en-US" sz="1750" dirty="0">
              <a:latin typeface="Bookman Old Style" panose="0205060405050502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50865" y="1446078"/>
            <a:ext cx="5844128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Создание</a:t>
            </a:r>
            <a:r>
              <a:rPr lang="en-US" sz="2400" b="1" dirty="0">
                <a:solidFill>
                  <a:srgbClr val="3D3838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товаров, услуг и рабочих мест.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22644" y="2472539"/>
            <a:ext cx="625024" cy="587189"/>
          </a:xfrm>
          <a:prstGeom prst="roundRect">
            <a:avLst>
              <a:gd name="adj" fmla="val 6668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9701" y="2125979"/>
            <a:ext cx="667258" cy="83385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936248" y="2381622"/>
            <a:ext cx="2269093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3D3838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Инновационная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6567750" y="2385953"/>
            <a:ext cx="6230291" cy="465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Внедрение</a:t>
            </a:r>
            <a:r>
              <a:rPr lang="en-US" sz="2400" b="1" dirty="0">
                <a:solidFill>
                  <a:srgbClr val="3D3838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новых идей и технологий.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753256" y="3483232"/>
            <a:ext cx="594412" cy="499585"/>
          </a:xfrm>
          <a:prstGeom prst="roundRect">
            <a:avLst>
              <a:gd name="adj" fmla="val 6668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3997" y="3066095"/>
            <a:ext cx="597023" cy="74608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936248" y="3485736"/>
            <a:ext cx="2269093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Социальная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6348499" y="3434908"/>
            <a:ext cx="5872939" cy="406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Решение</a:t>
            </a:r>
            <a:r>
              <a:rPr lang="en-US" sz="2400" b="1" dirty="0">
                <a:solidFill>
                  <a:srgbClr val="3D3838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общественных задач и </a:t>
            </a:r>
            <a:r>
              <a:rPr lang="en-US" sz="2400" b="1" dirty="0" err="1">
                <a:solidFill>
                  <a:srgbClr val="3D3838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улучшение</a:t>
            </a:r>
            <a:r>
              <a:rPr lang="en-US" sz="2400" b="1" dirty="0">
                <a:solidFill>
                  <a:srgbClr val="3D3838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endParaRPr lang="ru-RU" sz="2400" b="1" dirty="0" smtClean="0">
              <a:solidFill>
                <a:srgbClr val="3D3838"/>
              </a:solidFill>
              <a:latin typeface="Bookman Old Style" panose="02050604050505020204" pitchFamily="18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2400" b="1" dirty="0" err="1" smtClean="0">
                <a:solidFill>
                  <a:srgbClr val="3D3838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жизни</a:t>
            </a:r>
            <a:r>
              <a:rPr lang="en-US" sz="2400" b="1" dirty="0">
                <a:solidFill>
                  <a:srgbClr val="3D3838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751189" y="4479725"/>
            <a:ext cx="596479" cy="553283"/>
          </a:xfrm>
          <a:prstGeom prst="roundRect">
            <a:avLst>
              <a:gd name="adj" fmla="val 6668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6614" y="4125623"/>
            <a:ext cx="660345" cy="825216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936247" y="4695562"/>
            <a:ext cx="2269093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Ресурсная</a:t>
            </a:r>
            <a:endParaRPr lang="en-US" sz="1750" dirty="0">
              <a:latin typeface="Bookman Old Style" panose="02050604050505020204" pitchFamily="18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6567750" y="4470837"/>
            <a:ext cx="6826784" cy="229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Эффективное</a:t>
            </a: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использование</a:t>
            </a: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ресурсов</a:t>
            </a:r>
            <a:r>
              <a:rPr lang="en-US" sz="24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endParaRPr lang="ru-RU" sz="2400" b="1" dirty="0">
              <a:latin typeface="Bookman Old Style" panose="02050604050505020204" pitchFamily="18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2400" b="1" dirty="0" err="1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для</a:t>
            </a:r>
            <a:r>
              <a:rPr lang="en-US" sz="24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создания ценности.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19" name="Shape 13"/>
          <p:cNvSpPr/>
          <p:nvPr/>
        </p:nvSpPr>
        <p:spPr>
          <a:xfrm>
            <a:off x="777766" y="5680264"/>
            <a:ext cx="569901" cy="574541"/>
          </a:xfrm>
          <a:prstGeom prst="roundRect">
            <a:avLst>
              <a:gd name="adj" fmla="val 6668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668" y="5367836"/>
            <a:ext cx="537999" cy="672323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1610427" y="5704752"/>
            <a:ext cx="2269093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Организаторская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  <p:sp>
        <p:nvSpPr>
          <p:cNvPr id="22" name="Text 15"/>
          <p:cNvSpPr/>
          <p:nvPr/>
        </p:nvSpPr>
        <p:spPr>
          <a:xfrm>
            <a:off x="6567750" y="5640613"/>
            <a:ext cx="5505077" cy="39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Объединение</a:t>
            </a:r>
            <a:r>
              <a:rPr lang="en-US" sz="24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людей и </a:t>
            </a:r>
            <a:r>
              <a:rPr lang="en-US" sz="2400" b="1" dirty="0" err="1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ресурсов</a:t>
            </a:r>
            <a:endParaRPr lang="ru-RU" sz="2400" b="1" dirty="0" smtClean="0">
              <a:latin typeface="Bookman Old Style" panose="02050604050505020204" pitchFamily="18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24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для общей цели.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23" name="Text 16"/>
          <p:cNvSpPr/>
          <p:nvPr/>
        </p:nvSpPr>
        <p:spPr>
          <a:xfrm>
            <a:off x="666958" y="6530599"/>
            <a:ext cx="13232844" cy="299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Эти функции показывают,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как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предпринимательство</a:t>
            </a:r>
            <a:endParaRPr lang="ru-RU" sz="2800" b="1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buNone/>
            </a:pP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формирует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не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только</a:t>
            </a:r>
            <a:r>
              <a:rPr lang="ru-RU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экономику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но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и общество в целом, </a:t>
            </a:r>
            <a:endParaRPr lang="ru-RU" sz="2800" b="1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buNone/>
            </a:pPr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влияя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на каждый аспект нашей жизни.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5151521" y="1347623"/>
            <a:ext cx="870055" cy="340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ookman Old Style" panose="02050604050505020204" pitchFamily="18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5151521" y="2324806"/>
            <a:ext cx="870055" cy="340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ookman Old Style" panose="02050604050505020204" pitchFamily="18" charset="0"/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5151520" y="3372015"/>
            <a:ext cx="870055" cy="340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ookman Old Style" panose="02050604050505020204" pitchFamily="18" charset="0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5151519" y="4571901"/>
            <a:ext cx="870055" cy="340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ookman Old Style" panose="02050604050505020204" pitchFamily="18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5151518" y="5619110"/>
            <a:ext cx="870055" cy="340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ookman Old Style" panose="020506040505050202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805" y="6695090"/>
            <a:ext cx="2110595" cy="1550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b="12653"/>
          <a:stretch/>
        </p:blipFill>
        <p:spPr>
          <a:xfrm>
            <a:off x="9646632" y="1696862"/>
            <a:ext cx="4983768" cy="65297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2869" y="266549"/>
            <a:ext cx="13285076" cy="1029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Разница в </a:t>
            </a:r>
            <a:r>
              <a:rPr lang="en-US" sz="36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собственности</a:t>
            </a: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государственное</a:t>
            </a:r>
            <a:r>
              <a:rPr lang="en-US" sz="36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и </a:t>
            </a:r>
            <a:r>
              <a:rPr lang="en-US" sz="3600" b="1" dirty="0" err="1" smtClean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частное</a:t>
            </a:r>
            <a:endParaRPr lang="en-US" sz="36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64673" y="1480870"/>
            <a:ext cx="3743047" cy="643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Государственное предпринимательство: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66250" y="2494099"/>
            <a:ext cx="4373951" cy="467395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Осуществляется от имени государственных предприятий и учреждений. Собственность – это обособленная часть государственного имущества. </a:t>
            </a:r>
            <a:r>
              <a:rPr lang="ru-RU" sz="20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ru-RU" sz="20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Это</a:t>
            </a:r>
            <a:r>
              <a:rPr lang="en-US" sz="20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государственные корпорации и учреждения, которые предоставляют общественные услуги или управляют стратегическими активами.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512552" y="1480870"/>
            <a:ext cx="3503176" cy="643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Частное предпринимательство: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371105" y="2494099"/>
            <a:ext cx="3930549" cy="502079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Осуществляется от имени частного предприятия или индивидуального предпринимателя. Основано на частной собственности и инициативе, направлено на получение прибыли и удовлетворение потребностей рынка. Это большинство малых, средних и крупных компаний, которые мы видим вокруг.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8504" y="311969"/>
            <a:ext cx="7416165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Экономическая функция: создание ценности</a:t>
            </a:r>
            <a:endParaRPr lang="en-US" sz="32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73047" y="1153954"/>
            <a:ext cx="6899807" cy="491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24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b="1" dirty="0" err="1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Предприниматели</a:t>
            </a:r>
            <a:r>
              <a:rPr lang="en-US" sz="24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4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производят товары и услуги, создают рабочие места и способствуют экономическому росту. Это фундамент благополучия общества.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78151" y="2868438"/>
            <a:ext cx="1870353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Пример из жизни:</a:t>
            </a:r>
            <a:endParaRPr lang="en-US" sz="20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15768" y="3424613"/>
            <a:ext cx="6542484" cy="736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Открытие нового кафе в районе: владельцы закупают продукты у фермеров, нанимают поваров и официантов, платят налоги. Жители района получают новое место для обеда, а экономика региона развивается.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083" y="873873"/>
            <a:ext cx="6926317" cy="728305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23251" y="5558846"/>
            <a:ext cx="1903928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Пример из школы:</a:t>
            </a:r>
            <a:endParaRPr lang="en-US" sz="20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15768" y="6134692"/>
            <a:ext cx="6542484" cy="736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Школьная ярмарка выпечки или сувениров: кто-то готовит, кто-то оформляет, кто-то продаёт. Это мини-экономика, где каждый участник создает ценность и получает результат.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43401" y="247340"/>
            <a:ext cx="7004447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Инновационная функция: идеи и прогресс</a:t>
            </a:r>
            <a:endParaRPr lang="en-US" sz="32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48722" y="1153954"/>
            <a:ext cx="6542484" cy="491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2000" b="1" dirty="0" smtClean="0">
                <a:solidFill>
                  <a:srgbClr val="3D3838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err="1" smtClean="0">
                <a:solidFill>
                  <a:srgbClr val="3D3838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Предприниматели</a:t>
            </a:r>
            <a:r>
              <a:rPr lang="en-US" sz="2000" b="1" dirty="0" smtClean="0">
                <a:solidFill>
                  <a:srgbClr val="3D3838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>
                <a:solidFill>
                  <a:srgbClr val="3D3838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привносят в жизнь новые идеи, технологии и подходы, меняя привычные способы взаимодействия.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48722" y="2493259"/>
            <a:ext cx="1870353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Пример из жизни:</a:t>
            </a:r>
            <a:endParaRPr lang="en-US" sz="20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9473" y="3001153"/>
            <a:ext cx="6542484" cy="736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IT-стартапы, такие как Яндекс.Такси или Емол, изменили наши представления о транспорте и доставке продуктов. Они привнесли удобство и скорость, которых раньше не было.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916" y="1644968"/>
            <a:ext cx="6542484" cy="654248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39473" y="5203404"/>
            <a:ext cx="1903928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Пример из школы:</a:t>
            </a:r>
            <a:endParaRPr lang="en-US" sz="20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06984" y="5899316"/>
            <a:ext cx="6542484" cy="491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Школьник, создавший онлайн-дневник класса или Telegram-бота для расписания, выполняет инновационную функцию, упрощая жизнь одноклассников и учителей.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45764" y="229652"/>
            <a:ext cx="7969567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Ресурсная</a:t>
            </a:r>
            <a:r>
              <a:rPr lang="en-US" sz="2800" b="1" dirty="0">
                <a:solidFill>
                  <a:srgbClr val="0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функция: преобразование возможностей</a:t>
            </a:r>
            <a:endParaRPr lang="en-US" sz="28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44945" y="1016461"/>
            <a:ext cx="8414972" cy="456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20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err="1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Предприниматель</a:t>
            </a:r>
            <a:r>
              <a:rPr lang="en-US" sz="20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собирает и эффективно использует различные ресурсы – материальные, финансовые, трудовые, информационные – для создания нового дела или проекта.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46295" y="2701344"/>
            <a:ext cx="1736288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Пример из жизни:</a:t>
            </a:r>
            <a:endParaRPr lang="en-US" sz="20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88673" y="3227773"/>
            <a:ext cx="8604158" cy="912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Строительство бизнес-центра: предприниматель находит землю (природный ресурс), получает кредит (финансовый), нанимает рабочих и инженеров (трудовой), применяет новые технологии (информационный). Все это объединяется для создания объекта, приносящего доход и рабочие места.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01352" y="3091042"/>
            <a:ext cx="5129048" cy="512904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88673" y="5461995"/>
            <a:ext cx="1767364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Пример из школы:</a:t>
            </a:r>
            <a:endParaRPr lang="en-US" sz="20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88673" y="5945679"/>
            <a:ext cx="8005069" cy="684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Организация школьного концерта: сбор денег на костюмы (финансовый ресурс), использование колонок (материальный), таланты ребят (трудовой), создание афиш и постов в соцсетях (информационный). Все ресурсы объединены для успешного проведения мероприятия.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90308" y="252717"/>
            <a:ext cx="10047565" cy="560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Социальная и организаторская функции</a:t>
            </a:r>
            <a:endParaRPr lang="en-US" sz="35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89001" y="1592880"/>
            <a:ext cx="3349943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Социальная</a:t>
            </a:r>
            <a:r>
              <a:rPr lang="en-US" sz="2200" b="1" dirty="0">
                <a:solidFill>
                  <a:srgbClr val="C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функция:</a:t>
            </a:r>
            <a:endParaRPr lang="en-US" sz="22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317259" y="2322761"/>
            <a:ext cx="6150293" cy="1110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ru-RU" sz="20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err="1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Предприниматель</a:t>
            </a:r>
            <a:r>
              <a:rPr lang="ru-RU" sz="20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создает возможности для личного развития, создает рабочие места, снижает безработицу и улучшает социальное положение людей.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17260" y="4039891"/>
            <a:ext cx="6150293" cy="1406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9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Пример: </a:t>
            </a:r>
            <a:r>
              <a:rPr lang="ru-RU" sz="20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к</a:t>
            </a:r>
            <a:r>
              <a:rPr lang="en-US" sz="2000" b="1" dirty="0" err="1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омпания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, предлагающая бесплатные курсы для подростков или нанимающая людей с ограниченными возможностями, выполняет социальную миссию.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496287" y="1553951"/>
            <a:ext cx="4181237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Организаторская функция:</a:t>
            </a:r>
            <a:endParaRPr lang="en-US" sz="22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718522" y="2328029"/>
            <a:ext cx="6150293" cy="1110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ru-RU" sz="20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err="1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Предприниматель</a:t>
            </a:r>
            <a:r>
              <a:rPr lang="en-US" sz="2000" b="1" dirty="0" smtClean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принимает решения, формирует команды и структуры, объединяя людей и ресурсы для достижения общей цели.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834135" y="4212603"/>
            <a:ext cx="1488541" cy="404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В школе ? </a:t>
            </a:r>
            <a:endParaRPr lang="en-US" sz="20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48" y="5811220"/>
            <a:ext cx="2248720" cy="224872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136068" y="4733530"/>
            <a:ext cx="7315200" cy="15799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900"/>
              </a:lnSpc>
            </a:pPr>
            <a:r>
              <a:rPr lang="en-US" sz="20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Одноклассник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20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собравший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команду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для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школьного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театра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20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распределивший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роли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и </a:t>
            </a:r>
            <a:r>
              <a:rPr lang="en-US" sz="20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организовавший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процесс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20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демонстрирует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яркие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организаторские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err="1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способности</a:t>
            </a:r>
            <a:r>
              <a:rPr lang="en-US" sz="2000" b="1" dirty="0">
                <a:latin typeface="Bookman Old Style" panose="02050604050505020204" pitchFamily="18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137" y="6229367"/>
            <a:ext cx="2939037" cy="21006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4233" y="6052990"/>
            <a:ext cx="422231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10"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школе </a:t>
            </a:r>
            <a:r>
              <a:rPr lang="ru-RU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ребята запускают проект «Эко-сбор» (собирают батарейки, макулатуру, пластик) и помогают городу стать чище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798" y="7024878"/>
            <a:ext cx="2255716" cy="2261812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3216593" y="281230"/>
            <a:ext cx="8197215" cy="5235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000" b="1" dirty="0">
                <a:solidFill>
                  <a:srgbClr val="C00000"/>
                </a:solidFill>
                <a:latin typeface="Bookman Old Style" panose="02050604050505020204" pitchFamily="18" charset="0"/>
                <a:ea typeface="Montserrat Bold" pitchFamily="34" charset="-122"/>
                <a:cs typeface="Montserrat Bold" pitchFamily="34" charset="-120"/>
              </a:rPr>
              <a:t>Предпринимательство на практике</a:t>
            </a:r>
            <a:endParaRPr lang="en-US" sz="40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33591" y="1500549"/>
            <a:ext cx="6393537" cy="2758202"/>
            <a:chOff x="836890" y="1816537"/>
            <a:chExt cx="6393537" cy="2758202"/>
          </a:xfrm>
        </p:grpSpPr>
        <p:sp>
          <p:nvSpPr>
            <p:cNvPr id="3" name="Shape 1"/>
            <p:cNvSpPr/>
            <p:nvPr/>
          </p:nvSpPr>
          <p:spPr>
            <a:xfrm>
              <a:off x="836890" y="1878212"/>
              <a:ext cx="6393537" cy="2696527"/>
            </a:xfrm>
            <a:prstGeom prst="roundRect">
              <a:avLst>
                <a:gd name="adj" fmla="val 1282"/>
              </a:avLst>
            </a:prstGeom>
            <a:solidFill>
              <a:srgbClr val="FFFFFF"/>
            </a:solidFill>
            <a:ln w="30480">
              <a:solidFill>
                <a:srgbClr val="D8D4D4"/>
              </a:solidFill>
              <a:prstDash val="solid"/>
            </a:ln>
          </p:spPr>
        </p:sp>
        <p:sp>
          <p:nvSpPr>
            <p:cNvPr id="4" name="Shape 2"/>
            <p:cNvSpPr/>
            <p:nvPr/>
          </p:nvSpPr>
          <p:spPr>
            <a:xfrm>
              <a:off x="836890" y="1816537"/>
              <a:ext cx="6332577" cy="691158"/>
            </a:xfrm>
            <a:prstGeom prst="rect">
              <a:avLst/>
            </a:prstGeom>
            <a:solidFill>
              <a:srgbClr val="F2EEEE"/>
            </a:solidFill>
            <a:ln/>
          </p:spPr>
        </p:sp>
        <p:sp>
          <p:nvSpPr>
            <p:cNvPr id="5" name="Text 3"/>
            <p:cNvSpPr/>
            <p:nvPr/>
          </p:nvSpPr>
          <p:spPr>
            <a:xfrm>
              <a:off x="1097815" y="1878212"/>
              <a:ext cx="345519" cy="43195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2700" b="1" dirty="0">
                  <a:solidFill>
                    <a:srgbClr val="3D3838"/>
                  </a:solidFill>
                  <a:latin typeface="Montserrat Bold" pitchFamily="34" charset="0"/>
                  <a:ea typeface="Montserrat Bold" pitchFamily="34" charset="-122"/>
                  <a:cs typeface="Montserrat Bold" pitchFamily="34" charset="-120"/>
                </a:rPr>
                <a:t>1</a:t>
              </a:r>
              <a:endParaRPr lang="en-US" sz="2700" b="1" dirty="0"/>
            </a:p>
          </p:txBody>
        </p:sp>
        <p:sp>
          <p:nvSpPr>
            <p:cNvPr id="6" name="Text 4"/>
            <p:cNvSpPr/>
            <p:nvPr/>
          </p:nvSpPr>
          <p:spPr>
            <a:xfrm>
              <a:off x="1067276" y="2255340"/>
              <a:ext cx="5871805" cy="654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50"/>
                </a:lnSpc>
                <a:buNone/>
              </a:pPr>
              <a:r>
                <a:rPr lang="en-US" sz="2400" b="1" dirty="0">
                  <a:solidFill>
                    <a:srgbClr val="C00000"/>
                  </a:solidFill>
                  <a:latin typeface="Segoe Print" panose="02000600000000000000" pitchFamily="2" charset="0"/>
                  <a:ea typeface="Montserrat Bold" pitchFamily="34" charset="-122"/>
                  <a:cs typeface="Montserrat Bold" pitchFamily="34" charset="-120"/>
                </a:rPr>
                <a:t>Мозговой штурм: "Зачем учиться предпринимательству?"</a:t>
              </a:r>
              <a:endParaRPr lang="en-US" sz="2400" b="1" dirty="0">
                <a:solidFill>
                  <a:srgbClr val="C0000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7" name="Text 5"/>
            <p:cNvSpPr/>
            <p:nvPr/>
          </p:nvSpPr>
          <p:spPr>
            <a:xfrm>
              <a:off x="1040189" y="3316893"/>
              <a:ext cx="5871805" cy="69103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2000" b="1" dirty="0">
                  <a:latin typeface="Bookman Old Style" panose="02050604050505020204" pitchFamily="18" charset="0"/>
                  <a:ea typeface="Source Sans 3" pitchFamily="34" charset="-122"/>
                  <a:cs typeface="Source Sans 3" pitchFamily="34" charset="-120"/>
                </a:rPr>
                <a:t>Поделитесь своими идеями, почему важно развивать предпринимательские навыки уже сейчас.</a:t>
              </a:r>
              <a:endParaRPr lang="en-US" sz="2000" b="1" dirty="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894439" y="1852330"/>
            <a:ext cx="6393656" cy="2738506"/>
            <a:chOff x="7460813" y="1626563"/>
            <a:chExt cx="6393656" cy="2738506"/>
          </a:xfrm>
        </p:grpSpPr>
        <p:sp>
          <p:nvSpPr>
            <p:cNvPr id="8" name="Shape 6"/>
            <p:cNvSpPr/>
            <p:nvPr/>
          </p:nvSpPr>
          <p:spPr>
            <a:xfrm>
              <a:off x="7460813" y="1668542"/>
              <a:ext cx="6393656" cy="2696527"/>
            </a:xfrm>
            <a:prstGeom prst="roundRect">
              <a:avLst>
                <a:gd name="adj" fmla="val 1282"/>
              </a:avLst>
            </a:prstGeom>
            <a:solidFill>
              <a:srgbClr val="FFFFFF"/>
            </a:solidFill>
            <a:ln w="30480">
              <a:solidFill>
                <a:srgbClr val="D8D4D4"/>
              </a:solidFill>
              <a:prstDash val="solid"/>
            </a:ln>
          </p:spPr>
        </p:sp>
        <p:sp>
          <p:nvSpPr>
            <p:cNvPr id="9" name="Shape 7"/>
            <p:cNvSpPr/>
            <p:nvPr/>
          </p:nvSpPr>
          <p:spPr>
            <a:xfrm>
              <a:off x="7487631" y="1626563"/>
              <a:ext cx="6332696" cy="691158"/>
            </a:xfrm>
            <a:prstGeom prst="rect">
              <a:avLst/>
            </a:prstGeom>
            <a:solidFill>
              <a:srgbClr val="F2EEEE"/>
            </a:solidFill>
            <a:ln/>
          </p:spPr>
        </p:sp>
        <p:sp>
          <p:nvSpPr>
            <p:cNvPr id="10" name="Text 8"/>
            <p:cNvSpPr/>
            <p:nvPr/>
          </p:nvSpPr>
          <p:spPr>
            <a:xfrm>
              <a:off x="10484882" y="1650828"/>
              <a:ext cx="345519" cy="43195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2700" b="1" dirty="0">
                  <a:solidFill>
                    <a:srgbClr val="3D3838"/>
                  </a:solidFill>
                  <a:latin typeface="Montserrat Bold" pitchFamily="34" charset="0"/>
                  <a:ea typeface="Montserrat Bold" pitchFamily="34" charset="-122"/>
                  <a:cs typeface="Montserrat Bold" pitchFamily="34" charset="-120"/>
                </a:rPr>
                <a:t>2</a:t>
              </a:r>
              <a:endParaRPr lang="en-US" sz="2700" dirty="0"/>
            </a:p>
          </p:txBody>
        </p:sp>
        <p:sp>
          <p:nvSpPr>
            <p:cNvPr id="11" name="Text 9"/>
            <p:cNvSpPr/>
            <p:nvPr/>
          </p:nvSpPr>
          <p:spPr>
            <a:xfrm>
              <a:off x="7721679" y="2124220"/>
              <a:ext cx="5871924" cy="6543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50"/>
                </a:lnSpc>
                <a:buNone/>
              </a:pPr>
              <a:r>
                <a:rPr lang="en-US" sz="2400" b="1" dirty="0">
                  <a:solidFill>
                    <a:srgbClr val="C00000"/>
                  </a:solidFill>
                  <a:latin typeface="Segoe Print" panose="02000600000000000000" pitchFamily="2" charset="0"/>
                  <a:ea typeface="Montserrat Bold" pitchFamily="34" charset="-122"/>
                  <a:cs typeface="Montserrat Bold" pitchFamily="34" charset="-120"/>
                </a:rPr>
                <a:t>Мини-дискуссия: "Риск или стабильность?"</a:t>
              </a:r>
              <a:endParaRPr lang="en-US" sz="2400" b="1" dirty="0">
                <a:solidFill>
                  <a:srgbClr val="C0000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2" name="Text 10"/>
            <p:cNvSpPr/>
            <p:nvPr/>
          </p:nvSpPr>
          <p:spPr>
            <a:xfrm>
              <a:off x="7952065" y="2966900"/>
              <a:ext cx="5871924" cy="69103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2000" b="1" dirty="0">
                  <a:latin typeface="Bookman Old Style" panose="02050604050505020204" pitchFamily="18" charset="0"/>
                  <a:ea typeface="Source Sans 3" pitchFamily="34" charset="-122"/>
                  <a:cs typeface="Source Sans 3" pitchFamily="34" charset="-120"/>
                </a:rPr>
                <a:t>Разделимся на группы и обсудим преимущества и недостатки стабильной </a:t>
              </a:r>
              <a:r>
                <a:rPr lang="en-US" sz="2000" b="1" dirty="0" err="1">
                  <a:latin typeface="Bookman Old Style" panose="02050604050505020204" pitchFamily="18" charset="0"/>
                  <a:ea typeface="Source Sans 3" pitchFamily="34" charset="-122"/>
                  <a:cs typeface="Source Sans 3" pitchFamily="34" charset="-120"/>
                </a:rPr>
                <a:t>работы</a:t>
              </a:r>
              <a:r>
                <a:rPr lang="en-US" sz="2000" b="1" dirty="0">
                  <a:latin typeface="Bookman Old Style" panose="02050604050505020204" pitchFamily="18" charset="0"/>
                  <a:ea typeface="Source Sans 3" pitchFamily="34" charset="-122"/>
                  <a:cs typeface="Source Sans 3" pitchFamily="34" charset="-120"/>
                </a:rPr>
                <a:t> </a:t>
              </a:r>
              <a:r>
                <a:rPr lang="ru-RU" sz="2000" b="1" dirty="0" smtClean="0">
                  <a:latin typeface="Bookman Old Style" panose="02050604050505020204" pitchFamily="18" charset="0"/>
                  <a:ea typeface="Source Sans 3" pitchFamily="34" charset="-122"/>
                  <a:cs typeface="Source Sans 3" pitchFamily="34" charset="-120"/>
                </a:rPr>
                <a:t>и</a:t>
              </a:r>
              <a:r>
                <a:rPr lang="en-US" sz="2000" b="1" dirty="0" smtClean="0">
                  <a:latin typeface="Bookman Old Style" panose="02050604050505020204" pitchFamily="18" charset="0"/>
                  <a:ea typeface="Source Sans 3" pitchFamily="34" charset="-122"/>
                  <a:cs typeface="Source Sans 3" pitchFamily="34" charset="-120"/>
                </a:rPr>
                <a:t> </a:t>
              </a:r>
              <a:r>
                <a:rPr lang="en-US" sz="2000" b="1" dirty="0">
                  <a:latin typeface="Bookman Old Style" panose="02050604050505020204" pitchFamily="18" charset="0"/>
                  <a:ea typeface="Source Sans 3" pitchFamily="34" charset="-122"/>
                  <a:cs typeface="Source Sans 3" pitchFamily="34" charset="-120"/>
                </a:rPr>
                <a:t>предпринимательства.</a:t>
              </a:r>
              <a:endParaRPr lang="en-US" sz="2000" b="1" dirty="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819747" y="4867278"/>
            <a:ext cx="6424017" cy="2714863"/>
            <a:chOff x="775930" y="4712970"/>
            <a:chExt cx="6424017" cy="2714863"/>
          </a:xfrm>
        </p:grpSpPr>
        <p:sp>
          <p:nvSpPr>
            <p:cNvPr id="13" name="Shape 11"/>
            <p:cNvSpPr/>
            <p:nvPr/>
          </p:nvSpPr>
          <p:spPr>
            <a:xfrm>
              <a:off x="806410" y="4712970"/>
              <a:ext cx="6393537" cy="2714863"/>
            </a:xfrm>
            <a:prstGeom prst="roundRect">
              <a:avLst>
                <a:gd name="adj" fmla="val 1273"/>
              </a:avLst>
            </a:prstGeom>
            <a:solidFill>
              <a:srgbClr val="FFFFFF"/>
            </a:solidFill>
            <a:ln w="30480">
              <a:solidFill>
                <a:srgbClr val="D8D4D4"/>
              </a:solidFill>
              <a:prstDash val="solid"/>
            </a:ln>
          </p:spPr>
        </p:sp>
        <p:sp>
          <p:nvSpPr>
            <p:cNvPr id="14" name="Shape 12"/>
            <p:cNvSpPr/>
            <p:nvPr/>
          </p:nvSpPr>
          <p:spPr>
            <a:xfrm>
              <a:off x="775930" y="4715998"/>
              <a:ext cx="6332577" cy="691158"/>
            </a:xfrm>
            <a:prstGeom prst="rect">
              <a:avLst/>
            </a:prstGeom>
            <a:solidFill>
              <a:srgbClr val="F2EEEE"/>
            </a:solidFill>
            <a:ln/>
          </p:spPr>
        </p:sp>
        <p:sp>
          <p:nvSpPr>
            <p:cNvPr id="15" name="Text 13"/>
            <p:cNvSpPr/>
            <p:nvPr/>
          </p:nvSpPr>
          <p:spPr>
            <a:xfrm>
              <a:off x="992566" y="4855785"/>
              <a:ext cx="345519" cy="43195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2700" b="1" dirty="0">
                  <a:solidFill>
                    <a:srgbClr val="3D3838"/>
                  </a:solidFill>
                  <a:latin typeface="Montserrat Bold" pitchFamily="34" charset="0"/>
                  <a:ea typeface="Montserrat Bold" pitchFamily="34" charset="-122"/>
                  <a:cs typeface="Montserrat Bold" pitchFamily="34" charset="-120"/>
                </a:rPr>
                <a:t>3</a:t>
              </a:r>
              <a:endParaRPr lang="en-US" sz="2700" dirty="0"/>
            </a:p>
          </p:txBody>
        </p:sp>
        <p:sp>
          <p:nvSpPr>
            <p:cNvPr id="16" name="Text 14"/>
            <p:cNvSpPr/>
            <p:nvPr/>
          </p:nvSpPr>
          <p:spPr>
            <a:xfrm>
              <a:off x="1263669" y="5124152"/>
              <a:ext cx="5357098" cy="32718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50"/>
                </a:lnSpc>
                <a:buNone/>
              </a:pPr>
              <a:r>
                <a:rPr lang="en-US" sz="2400" b="1" dirty="0">
                  <a:solidFill>
                    <a:srgbClr val="C00000"/>
                  </a:solidFill>
                  <a:latin typeface="Segoe Print" panose="02000600000000000000" pitchFamily="2" charset="0"/>
                  <a:ea typeface="Montserrat Bold" pitchFamily="34" charset="-122"/>
                  <a:cs typeface="Montserrat Bold" pitchFamily="34" charset="-120"/>
                </a:rPr>
                <a:t>Кейсы: "Предприимчивость в школе"</a:t>
              </a:r>
              <a:endParaRPr lang="en-US" sz="2400" dirty="0">
                <a:solidFill>
                  <a:srgbClr val="C0000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7" name="Text 15"/>
            <p:cNvSpPr/>
            <p:nvPr/>
          </p:nvSpPr>
          <p:spPr>
            <a:xfrm>
              <a:off x="1094363" y="5741963"/>
              <a:ext cx="5871805" cy="10365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2000" b="1" dirty="0">
                  <a:latin typeface="Bookman Old Style" panose="02050604050505020204" pitchFamily="18" charset="0"/>
                  <a:ea typeface="Source Sans 3" pitchFamily="34" charset="-122"/>
                  <a:cs typeface="Source Sans 3" pitchFamily="34" charset="-120"/>
                </a:rPr>
                <a:t>Предложите решения для реальных школьных ситуаций: как организовать ярмарку, починить проектор или собрать средства для поездки.</a:t>
              </a:r>
              <a:endParaRPr lang="en-US" sz="2000" b="1" dirty="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894439" y="4960316"/>
            <a:ext cx="6393656" cy="2714863"/>
            <a:chOff x="7430333" y="4712970"/>
            <a:chExt cx="6393656" cy="2714863"/>
          </a:xfrm>
        </p:grpSpPr>
        <p:sp>
          <p:nvSpPr>
            <p:cNvPr id="18" name="Shape 16"/>
            <p:cNvSpPr/>
            <p:nvPr/>
          </p:nvSpPr>
          <p:spPr>
            <a:xfrm>
              <a:off x="7430333" y="4712970"/>
              <a:ext cx="6393656" cy="2714863"/>
            </a:xfrm>
            <a:prstGeom prst="roundRect">
              <a:avLst>
                <a:gd name="adj" fmla="val 1273"/>
              </a:avLst>
            </a:prstGeom>
            <a:solidFill>
              <a:srgbClr val="FFFFFF"/>
            </a:solidFill>
            <a:ln w="30480">
              <a:solidFill>
                <a:srgbClr val="D8D4D4"/>
              </a:solidFill>
              <a:prstDash val="solid"/>
            </a:ln>
          </p:spPr>
        </p:sp>
        <p:sp>
          <p:nvSpPr>
            <p:cNvPr id="19" name="Shape 17"/>
            <p:cNvSpPr/>
            <p:nvPr/>
          </p:nvSpPr>
          <p:spPr>
            <a:xfrm>
              <a:off x="7460813" y="4743450"/>
              <a:ext cx="6332696" cy="691158"/>
            </a:xfrm>
            <a:prstGeom prst="rect">
              <a:avLst/>
            </a:prstGeom>
            <a:solidFill>
              <a:srgbClr val="F2EEEE"/>
            </a:solidFill>
            <a:ln/>
          </p:spPr>
        </p:sp>
        <p:grpSp>
          <p:nvGrpSpPr>
            <p:cNvPr id="27" name="Группа 26"/>
            <p:cNvGrpSpPr/>
            <p:nvPr/>
          </p:nvGrpSpPr>
          <p:grpSpPr>
            <a:xfrm>
              <a:off x="7903779" y="4867794"/>
              <a:ext cx="5889730" cy="1798831"/>
              <a:chOff x="7903779" y="4867794"/>
              <a:chExt cx="5889730" cy="1798831"/>
            </a:xfrm>
          </p:grpSpPr>
          <p:sp>
            <p:nvSpPr>
              <p:cNvPr id="20" name="Text 18"/>
              <p:cNvSpPr/>
              <p:nvPr/>
            </p:nvSpPr>
            <p:spPr>
              <a:xfrm flipH="1">
                <a:off x="7903779" y="4867794"/>
                <a:ext cx="309152" cy="437156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700"/>
                  </a:lnSpc>
                  <a:buNone/>
                </a:pPr>
                <a:r>
                  <a:rPr lang="en-US" sz="2700" b="1" dirty="0">
                    <a:latin typeface="Montserrat Bold" pitchFamily="34" charset="0"/>
                    <a:ea typeface="Montserrat Bold" pitchFamily="34" charset="-122"/>
                    <a:cs typeface="Montserrat Bold" pitchFamily="34" charset="-120"/>
                  </a:rPr>
                  <a:t>4</a:t>
                </a:r>
                <a:endParaRPr lang="en-US" sz="2700" b="1" dirty="0"/>
              </a:p>
            </p:txBody>
          </p:sp>
          <p:sp>
            <p:nvSpPr>
              <p:cNvPr id="21" name="Text 19"/>
              <p:cNvSpPr/>
              <p:nvPr/>
            </p:nvSpPr>
            <p:spPr>
              <a:xfrm>
                <a:off x="8159590" y="5196840"/>
                <a:ext cx="4935141" cy="327184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550"/>
                  </a:lnSpc>
                  <a:buNone/>
                </a:pPr>
                <a:r>
                  <a:rPr lang="en-US" sz="2400" b="1" dirty="0">
                    <a:solidFill>
                      <a:srgbClr val="C00000"/>
                    </a:solidFill>
                    <a:latin typeface="Segoe Print" panose="02000600000000000000" pitchFamily="2" charset="0"/>
                    <a:ea typeface="Montserrat Bold" pitchFamily="34" charset="-122"/>
                    <a:cs typeface="Montserrat Bold" pitchFamily="34" charset="-120"/>
                  </a:rPr>
                  <a:t>"Мой плюс как предпринимателя"</a:t>
                </a:r>
                <a:endParaRPr lang="en-US" sz="2400" dirty="0">
                  <a:solidFill>
                    <a:srgbClr val="C00000"/>
                  </a:solidFill>
                  <a:latin typeface="Segoe Print" panose="02000600000000000000" pitchFamily="2" charset="0"/>
                </a:endParaRPr>
              </a:p>
            </p:txBody>
          </p:sp>
          <p:sp>
            <p:nvSpPr>
              <p:cNvPr id="22" name="Text 20"/>
              <p:cNvSpPr/>
              <p:nvPr/>
            </p:nvSpPr>
            <p:spPr>
              <a:xfrm>
                <a:off x="7921585" y="5975586"/>
                <a:ext cx="5871924" cy="69103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2700"/>
                  </a:lnSpc>
                  <a:buNone/>
                </a:pPr>
                <a:r>
                  <a:rPr lang="en-US" sz="2000" b="1" dirty="0">
                    <a:latin typeface="Bookman Old Style" panose="02050604050505020204" pitchFamily="18" charset="0"/>
                    <a:ea typeface="Source Sans 3" pitchFamily="34" charset="-122"/>
                    <a:cs typeface="Source Sans 3" pitchFamily="34" charset="-120"/>
                  </a:rPr>
                  <a:t>Назовите свою сильную сторону, которая могла бы помочь вам в предпринимательской деятельности.</a:t>
                </a:r>
                <a:endParaRPr lang="en-US" sz="2000" b="1" dirty="0">
                  <a:latin typeface="Bookman Old Style" panose="020506040505050202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835</Words>
  <Application>Microsoft Office PowerPoint</Application>
  <PresentationFormat>Произвольный</PresentationFormat>
  <Paragraphs>89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Bookman Old Style</vt:lpstr>
      <vt:lpstr>Arial</vt:lpstr>
      <vt:lpstr>Matura MT Script Capitals</vt:lpstr>
      <vt:lpstr>Source Sans 3</vt:lpstr>
      <vt:lpstr>Montserrat Bold</vt:lpstr>
      <vt:lpstr>Segoe Print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lastModifiedBy>Пользователь</cp:lastModifiedBy>
  <cp:revision>14</cp:revision>
  <dcterms:created xsi:type="dcterms:W3CDTF">2025-09-02T15:47:52Z</dcterms:created>
  <dcterms:modified xsi:type="dcterms:W3CDTF">2025-09-09T14:19:04Z</dcterms:modified>
</cp:coreProperties>
</file>