
<file path=[Content_Types].xml><?xml version="1.0" encoding="utf-8"?>
<Types xmlns="http://schemas.openxmlformats.org/package/2006/content-types">
  <Default Extension="png" ContentType="image/png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Roboto" panose="020B0604020202020204" charset="0"/>
      <p:regular r:id="rId14"/>
    </p:embeddedFont>
    <p:embeddedFont>
      <p:font typeface="Raleway" panose="020B0604020202020204" charset="-5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49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f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94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215" y="7049192"/>
            <a:ext cx="1767048" cy="1251066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67648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5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5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8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43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1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5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7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661221" y="6888364"/>
            <a:ext cx="196917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6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904" y="167283"/>
            <a:ext cx="5076496" cy="84512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5820" y="1209815"/>
            <a:ext cx="9017875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 err="1">
                <a:solidFill>
                  <a:srgbClr val="FF0000"/>
                </a:solidFill>
                <a:latin typeface="+mj-lt"/>
                <a:ea typeface="Raleway" pitchFamily="34" charset="-122"/>
                <a:cs typeface="Raleway" pitchFamily="34" charset="-120"/>
              </a:rPr>
              <a:t>Детектив</a:t>
            </a:r>
            <a:r>
              <a:rPr lang="en-US" sz="4000" b="1" dirty="0">
                <a:solidFill>
                  <a:srgbClr val="FF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endParaRPr lang="ru-RU" sz="4000" b="1" dirty="0" smtClean="0">
              <a:solidFill>
                <a:srgbClr val="FF0000"/>
              </a:solidFill>
              <a:latin typeface="+mj-lt"/>
              <a:ea typeface="Raleway" pitchFamily="34" charset="-122"/>
              <a:cs typeface="Raleway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+mj-lt"/>
                <a:ea typeface="Raleway" pitchFamily="34" charset="-122"/>
                <a:cs typeface="Raleway" pitchFamily="34" charset="-120"/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Raleway" pitchFamily="34" charset="-122"/>
                <a:cs typeface="Raleway" pitchFamily="34" charset="-120"/>
              </a:rPr>
              <a:t>Культура предпринимательства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Raleway" pitchFamily="34" charset="-122"/>
                <a:cs typeface="Raleway" pitchFamily="34" charset="-120"/>
              </a:rPr>
              <a:t>»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1224714" y="3508147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Сегодня мы </a:t>
            </a:r>
            <a:r>
              <a:rPr lang="en-US" sz="28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превратимся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в настоящих детективов и раскроем тайны корпоративных культур! </a:t>
            </a:r>
            <a:endParaRPr lang="ru-RU" sz="24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l">
              <a:buNone/>
            </a:pP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Научимся</a:t>
            </a:r>
            <a:r>
              <a:rPr lang="en-US" sz="24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различать виды предпринимательских культур по Рюттингеру и поймем, как они влияют на атмосферу компаний.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48941" y="2606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Презентация решений детективов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78860" y="180008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+mj-lt"/>
                <a:ea typeface="Roboto" pitchFamily="34" charset="-122"/>
                <a:cs typeface="Roboto" pitchFamily="34" charset="-120"/>
              </a:rPr>
              <a:t>Время раскрыть все тайны! Каждое агентство представляет свою версию и доказательства.</a:t>
            </a:r>
            <a:endParaRPr lang="en-US" sz="2400" b="1" dirty="0">
              <a:latin typeface="+mj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61319" y="295347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17880" y="3057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ea typeface="Raleway" pitchFamily="34" charset="-122"/>
                <a:cs typeface="Raleway" pitchFamily="34" charset="-120"/>
              </a:rPr>
              <a:t>1</a:t>
            </a:r>
            <a:endParaRPr lang="en-US" sz="2650" b="1" dirty="0"/>
          </a:p>
        </p:txBody>
      </p:sp>
      <p:sp>
        <p:nvSpPr>
          <p:cNvPr id="7" name="Text 4"/>
          <p:cNvSpPr/>
          <p:nvPr/>
        </p:nvSpPr>
        <p:spPr>
          <a:xfrm>
            <a:off x="1699072" y="3057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Назовите компанию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614313" y="357956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Какую культуру вы определили?</a:t>
            </a:r>
            <a:endParaRPr lang="en-US" sz="2000" b="1" dirty="0"/>
          </a:p>
        </p:txBody>
      </p:sp>
      <p:sp>
        <p:nvSpPr>
          <p:cNvPr id="9" name="Shape 6"/>
          <p:cNvSpPr/>
          <p:nvPr/>
        </p:nvSpPr>
        <p:spPr>
          <a:xfrm>
            <a:off x="747740" y="428459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61319" y="440506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ea typeface="Raleway" pitchFamily="34" charset="-122"/>
                <a:cs typeface="Raleway" pitchFamily="34" charset="-120"/>
              </a:rPr>
              <a:t>2</a:t>
            </a:r>
            <a:endParaRPr lang="en-US" sz="2650" b="1" dirty="0"/>
          </a:p>
        </p:txBody>
      </p:sp>
      <p:sp>
        <p:nvSpPr>
          <p:cNvPr id="11" name="Text 8"/>
          <p:cNvSpPr/>
          <p:nvPr/>
        </p:nvSpPr>
        <p:spPr>
          <a:xfrm>
            <a:off x="1530905" y="44760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Покажите улики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258042" y="5117702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3 конкретные фразы из досье как доказательства</a:t>
            </a:r>
            <a:endParaRPr lang="en-US" sz="2000" b="1" dirty="0"/>
          </a:p>
        </p:txBody>
      </p:sp>
      <p:sp>
        <p:nvSpPr>
          <p:cNvPr id="13" name="Shape 10"/>
          <p:cNvSpPr/>
          <p:nvPr/>
        </p:nvSpPr>
        <p:spPr>
          <a:xfrm>
            <a:off x="754122" y="58118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61319" y="589689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ea typeface="Raleway" pitchFamily="34" charset="-122"/>
                <a:cs typeface="Raleway" pitchFamily="34" charset="-120"/>
              </a:rPr>
              <a:t>3</a:t>
            </a:r>
            <a:endParaRPr lang="en-US" sz="2650" b="1" dirty="0"/>
          </a:p>
        </p:txBody>
      </p:sp>
      <p:sp>
        <p:nvSpPr>
          <p:cNvPr id="15" name="Text 12"/>
          <p:cNvSpPr/>
          <p:nvPr/>
        </p:nvSpPr>
        <p:spPr>
          <a:xfrm>
            <a:off x="1530904" y="598469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Объясните логику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1699072" y="66558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ea typeface="Roboto" pitchFamily="34" charset="-122"/>
                <a:cs typeface="Roboto" pitchFamily="34" charset="-120"/>
              </a:rPr>
              <a:t>Почему именно эта культура?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97376" y="2968584"/>
            <a:ext cx="81934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Домашнее задание детектива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536496" y="3933015"/>
            <a:ext cx="6407944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506016" y="3933015"/>
            <a:ext cx="121920" cy="2456617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885230" y="4190310"/>
            <a:ext cx="41868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Вариант</a:t>
            </a: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1</a:t>
            </a:r>
            <a:r>
              <a:rPr lang="ru-RU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.</a:t>
            </a:r>
            <a:r>
              <a:rPr lang="en-US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Семейный детектив</a:t>
            </a:r>
            <a:endParaRPr lang="en-US" sz="2800" b="1" dirty="0"/>
          </a:p>
        </p:txBody>
      </p:sp>
      <p:sp>
        <p:nvSpPr>
          <p:cNvPr id="7" name="Text 4"/>
          <p:cNvSpPr/>
          <p:nvPr/>
        </p:nvSpPr>
        <p:spPr>
          <a:xfrm>
            <a:off x="1000844" y="4579796"/>
            <a:ext cx="58019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Определи, какая предпринимательская культура царит в твоей семье при планировании крупной покупки или отпуска. Объясни свой выбор конкретными примерами.</a:t>
            </a:r>
            <a:endParaRPr lang="en-US" sz="2000" b="1" dirty="0"/>
          </a:p>
        </p:txBody>
      </p:sp>
      <p:sp>
        <p:nvSpPr>
          <p:cNvPr id="8" name="Shape 5"/>
          <p:cNvSpPr/>
          <p:nvPr/>
        </p:nvSpPr>
        <p:spPr>
          <a:xfrm>
            <a:off x="7171254" y="3933015"/>
            <a:ext cx="6408063" cy="2456617"/>
          </a:xfrm>
          <a:prstGeom prst="roundRect">
            <a:avLst>
              <a:gd name="adj" fmla="val 595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140773" y="3933015"/>
            <a:ext cx="121920" cy="2456617"/>
          </a:xfrm>
          <a:prstGeom prst="roundRect">
            <a:avLst>
              <a:gd name="adj" fmla="val 78139"/>
            </a:avLst>
          </a:prstGeom>
          <a:solidFill>
            <a:srgbClr val="1B1B27"/>
          </a:solidFill>
          <a:ln/>
        </p:spPr>
      </p:sp>
      <p:sp>
        <p:nvSpPr>
          <p:cNvPr id="10" name="Text 7"/>
          <p:cNvSpPr/>
          <p:nvPr/>
        </p:nvSpPr>
        <p:spPr>
          <a:xfrm>
            <a:off x="7593561" y="4021543"/>
            <a:ext cx="41921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 err="1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Вариант</a:t>
            </a: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2</a:t>
            </a:r>
            <a:r>
              <a:rPr lang="ru-RU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.</a:t>
            </a:r>
            <a:r>
              <a:rPr lang="en-US" sz="2800" b="1" dirty="0" err="1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Создатель</a:t>
            </a:r>
            <a:r>
              <a:rPr lang="en-US" sz="2800" b="1" dirty="0" smtClean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2800" b="1" dirty="0">
                <a:solidFill>
                  <a:srgbClr val="3C3939"/>
                </a:solidFill>
                <a:ea typeface="Raleway" pitchFamily="34" charset="-122"/>
                <a:cs typeface="Raleway" pitchFamily="34" charset="-120"/>
              </a:rPr>
              <a:t>стартапа</a:t>
            </a:r>
            <a:endParaRPr lang="en-US" sz="2800" b="1" dirty="0"/>
          </a:p>
        </p:txBody>
      </p:sp>
      <p:sp>
        <p:nvSpPr>
          <p:cNvPr id="11" name="Text 8"/>
          <p:cNvSpPr/>
          <p:nvPr/>
        </p:nvSpPr>
        <p:spPr>
          <a:xfrm>
            <a:off x="7519988" y="4558775"/>
            <a:ext cx="58020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3C3939"/>
                </a:solidFill>
                <a:ea typeface="Roboto" pitchFamily="34" charset="-122"/>
                <a:cs typeface="Roboto" pitchFamily="34" charset="-120"/>
              </a:rPr>
              <a:t>Придумай идею для стартапа и определи, в какой предпринимательской культуре он будет работать. Обоснуй свое решение.</a:t>
            </a:r>
            <a:endParaRPr lang="en-US" sz="2000" b="1" dirty="0"/>
          </a:p>
        </p:txBody>
      </p:sp>
      <p:sp>
        <p:nvSpPr>
          <p:cNvPr id="12" name="Text 9"/>
          <p:cNvSpPr/>
          <p:nvPr/>
        </p:nvSpPr>
        <p:spPr>
          <a:xfrm>
            <a:off x="536496" y="664478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a typeface="Roboto" pitchFamily="34" charset="-122"/>
                <a:cs typeface="Roboto" pitchFamily="34" charset="-120"/>
              </a:rPr>
              <a:t>Помните: разный бизнес — разная атмосфера, ценности и правила игры!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333" y="7015392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6617" y="2677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Разминка-загадка: </a:t>
            </a:r>
            <a:endParaRPr lang="ru-RU" sz="4000" b="1" dirty="0" smtClean="0">
              <a:solidFill>
                <a:srgbClr val="C00000"/>
              </a:solidFill>
              <a:latin typeface="+mj-lt"/>
              <a:ea typeface="Raleway" pitchFamily="34" charset="-122"/>
              <a:cs typeface="Raleway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Угадай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стиль!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2477452"/>
            <a:ext cx="7556421" cy="1957625"/>
          </a:xfrm>
          <a:prstGeom prst="roundRect">
            <a:avLst>
              <a:gd name="adj" fmla="val 5504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7484" y="27347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Стиль №1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537484" y="3225165"/>
            <a:ext cx="704183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Работа в быстром темпе, постоянное общение с клиентами. Главное — договориться и продать! Энергия бьет ключом.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6280190" y="4435078"/>
            <a:ext cx="7556421" cy="2093714"/>
          </a:xfrm>
          <a:prstGeom prst="roundRect">
            <a:avLst>
              <a:gd name="adj" fmla="val 455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537484" y="46923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Стиль №2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537484" y="5182791"/>
            <a:ext cx="704183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Работа с цифрами и долгосрочными проектами. Требует терпения, точности и стратегического мышления на годы вперед.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280190" y="678394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Какие профессии приходят в голову? Это не просто разные профессии — это целые культуры!</a:t>
            </a:r>
            <a:endParaRPr lang="en-US" sz="24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222" y="7114394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28224" y="2971323"/>
            <a:ext cx="112255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445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4 </a:t>
            </a:r>
            <a:r>
              <a:rPr lang="en-US" sz="4450" b="1" dirty="0" err="1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культуры</a:t>
            </a:r>
            <a:r>
              <a:rPr lang="en-US" sz="445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445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ru-RU" sz="445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Рольфа</a:t>
            </a:r>
            <a:r>
              <a:rPr lang="ru-RU" sz="4450" b="1" dirty="0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 </a:t>
            </a:r>
            <a:r>
              <a:rPr lang="en-US" sz="4450" b="1" dirty="0" err="1" smtClean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Рюттингера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559356" y="3832205"/>
            <a:ext cx="6407944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96689" y="3947578"/>
            <a:ext cx="406869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Культура торговли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460616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Быстро, общительно, </a:t>
            </a:r>
            <a:r>
              <a:rPr lang="en-US" sz="2400" b="1" dirty="0" err="1" smtClean="0">
                <a:ea typeface="Roboto" pitchFamily="34" charset="-122"/>
                <a:cs typeface="Roboto" pitchFamily="34" charset="-120"/>
              </a:rPr>
              <a:t>результат</a:t>
            </a:r>
            <a:endParaRPr lang="ru-RU" sz="2400" b="1" dirty="0" smtClean="0">
              <a:ea typeface="Roboto" pitchFamily="34" charset="-122"/>
              <a:cs typeface="Roboto" pitchFamily="34" charset="-120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2400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нужен сейчас!</a:t>
            </a:r>
            <a:endParaRPr lang="en-US" sz="2400" b="1" dirty="0"/>
          </a:p>
        </p:txBody>
      </p:sp>
      <p:sp>
        <p:nvSpPr>
          <p:cNvPr id="7" name="Shape 4"/>
          <p:cNvSpPr/>
          <p:nvPr/>
        </p:nvSpPr>
        <p:spPr>
          <a:xfrm>
            <a:off x="7662982" y="3832205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988802" y="3913807"/>
            <a:ext cx="36399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Культура выгодных сделок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7988802" y="4420240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Риск, азарт, бойцовский характер</a:t>
            </a:r>
            <a:endParaRPr lang="en-US" sz="2400" b="1" dirty="0"/>
          </a:p>
        </p:txBody>
      </p:sp>
      <p:sp>
        <p:nvSpPr>
          <p:cNvPr id="10" name="Shape 7"/>
          <p:cNvSpPr/>
          <p:nvPr/>
        </p:nvSpPr>
        <p:spPr>
          <a:xfrm>
            <a:off x="786170" y="5782805"/>
            <a:ext cx="6411754" cy="1847705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12911" y="6049448"/>
            <a:ext cx="35810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Инвестиционная культура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838124" y="6569768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Долго, осторожно, </a:t>
            </a:r>
            <a:endParaRPr lang="ru-RU" sz="2400" b="1" dirty="0" smtClean="0"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 smtClean="0">
                <a:ea typeface="Roboto" pitchFamily="34" charset="-122"/>
                <a:cs typeface="Roboto" pitchFamily="34" charset="-120"/>
              </a:rPr>
              <a:t>ориентация</a:t>
            </a:r>
            <a:r>
              <a:rPr lang="en-US" sz="2400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ea typeface="Roboto" pitchFamily="34" charset="-122"/>
                <a:cs typeface="Roboto" pitchFamily="34" charset="-120"/>
              </a:rPr>
              <a:t>на будущее</a:t>
            </a:r>
            <a:endParaRPr lang="en-US" sz="2400" b="1" dirty="0"/>
          </a:p>
        </p:txBody>
      </p:sp>
      <p:sp>
        <p:nvSpPr>
          <p:cNvPr id="13" name="Shape 10"/>
          <p:cNvSpPr/>
          <p:nvPr/>
        </p:nvSpPr>
        <p:spPr>
          <a:xfrm>
            <a:off x="7428548" y="5742429"/>
            <a:ext cx="6408063" cy="1750055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62982" y="5882604"/>
            <a:ext cx="38862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Административная культура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7576900" y="6462066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Порядок, иерархия, четкие процедуры</a:t>
            </a:r>
            <a:endParaRPr lang="en-US" sz="24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4805" y="7163792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5393" y="1866408"/>
            <a:ext cx="73152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dirty="0"/>
              <a:t> </a:t>
            </a:r>
            <a:r>
              <a:rPr lang="ru-RU" sz="2800" b="1" dirty="0" smtClean="0"/>
              <a:t>Известный </a:t>
            </a:r>
            <a:r>
              <a:rPr lang="ru-RU" sz="2800" b="1" dirty="0"/>
              <a:t>немецкий психолог </a:t>
            </a:r>
            <a:r>
              <a:rPr lang="ru-RU" sz="2800" b="1" dirty="0" err="1"/>
              <a:t>Рольф</a:t>
            </a:r>
            <a:r>
              <a:rPr lang="ru-RU" sz="2800" b="1" dirty="0"/>
              <a:t> </a:t>
            </a:r>
            <a:r>
              <a:rPr lang="ru-RU" sz="2800" b="1" dirty="0" err="1"/>
              <a:t>Рюттингер</a:t>
            </a:r>
            <a:r>
              <a:rPr lang="ru-RU" sz="2800" b="1" dirty="0"/>
              <a:t>, поднявший на ноги не один десяток малых и крупных фирм на Западе. Ни для кого на Западе давно не является секретом, что залог успеха фирмы на 85% зави­сит от психологической готовности каждого из сотрудников пожертвовать личными интересами ради процветания фирмы. 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172" y="1302297"/>
            <a:ext cx="4745967" cy="5529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32" y="1296473"/>
            <a:ext cx="1146216" cy="1136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221" y="7017700"/>
            <a:ext cx="1969179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337830" y="3013114"/>
            <a:ext cx="96658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Открываем детективное агентство!</a:t>
            </a:r>
            <a:endParaRPr lang="en-US" sz="445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235224" y="38856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Каждая группа — это детективное агентство. </a:t>
            </a:r>
            <a:endParaRPr lang="ru-RU" sz="2400" b="1" dirty="0" smtClean="0">
              <a:solidFill>
                <a:srgbClr val="002060"/>
              </a:solidFill>
              <a:ea typeface="Roboto" pitchFamily="34" charset="-122"/>
              <a:cs typeface="Roboto" pitchFamily="34" charset="-120"/>
            </a:endParaRPr>
          </a:p>
          <a:p>
            <a:pPr marL="0" indent="0" algn="just">
              <a:lnSpc>
                <a:spcPts val="2850"/>
              </a:lnSpc>
              <a:buNone/>
            </a:pPr>
            <a:r>
              <a:rPr lang="en-US" sz="2400" b="1" dirty="0" err="1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Ваша</a:t>
            </a:r>
            <a:r>
              <a:rPr lang="en-US" sz="2400" b="1" dirty="0" smtClean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миссия: изучить досье компаний и определить их предпринимательскую культуру.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907197" y="515627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725969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7" name="Text 4"/>
          <p:cNvSpPr/>
          <p:nvPr/>
        </p:nvSpPr>
        <p:spPr>
          <a:xfrm>
            <a:off x="793790" y="6118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Получите досье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93790" y="6609278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Каждое агентство получает секретные материалы о компании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216962" y="513623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5216962" y="5728355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1" name="Text 8"/>
          <p:cNvSpPr/>
          <p:nvPr/>
        </p:nvSpPr>
        <p:spPr>
          <a:xfrm>
            <a:off x="5216962" y="6118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Найдите улики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5216962" y="6609278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Найдите 3 конкретные улики в досье, которые укажут на тип культуры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9560405" y="5103911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Raleway Light" pitchFamily="34" charset="-122"/>
                <a:cs typeface="Raleway Light" pitchFamily="34" charset="-120"/>
              </a:rPr>
              <a:t>3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4" name="Shape 11"/>
          <p:cNvSpPr/>
          <p:nvPr/>
        </p:nvSpPr>
        <p:spPr>
          <a:xfrm>
            <a:off x="9673812" y="5723218"/>
            <a:ext cx="4196358" cy="30480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15" name="Text 12"/>
          <p:cNvSpPr/>
          <p:nvPr/>
        </p:nvSpPr>
        <p:spPr>
          <a:xfrm>
            <a:off x="9640133" y="611886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solidFill>
                  <a:srgbClr val="002060"/>
                </a:solidFill>
                <a:ea typeface="Raleway" pitchFamily="34" charset="-122"/>
                <a:cs typeface="Raleway" pitchFamily="34" charset="-120"/>
              </a:rPr>
              <a:t>Сделайте вывод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9640133" y="6609278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Roboto" pitchFamily="34" charset="-122"/>
                <a:cs typeface="Roboto" pitchFamily="34" charset="-120"/>
              </a:rPr>
              <a:t>Определите, какая именно культура царит в компании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221" y="7241891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62174" y="826063"/>
            <a:ext cx="63898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Досье №1: Сеть кофеен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20352" y="2139523"/>
            <a:ext cx="7216259" cy="2106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ea typeface="Roboto" pitchFamily="34" charset="-122"/>
                <a:cs typeface="Roboto" pitchFamily="34" charset="-120"/>
              </a:rPr>
              <a:t>Энергичные бариста работают в быстром темпе. Акции и новинки каждый день! Главное — улыбка клиенту и скорость обслуживания. Соцсети полны мемов и живого общения с гостями.</a:t>
            </a:r>
            <a:endParaRPr lang="en-US" sz="2800" b="1" dirty="0"/>
          </a:p>
        </p:txBody>
      </p:sp>
      <p:sp>
        <p:nvSpPr>
          <p:cNvPr id="5" name="Shape 2"/>
          <p:cNvSpPr/>
          <p:nvPr/>
        </p:nvSpPr>
        <p:spPr>
          <a:xfrm>
            <a:off x="6280190" y="2139524"/>
            <a:ext cx="30480" cy="1961912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620352" y="530598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i="1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Какие улики указывают на тип культуры? Ищите ключевые слова и характеристики!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2020" y="7091600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6107" y="33976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Досье №2: </a:t>
            </a:r>
            <a:r>
              <a:rPr lang="en-US" sz="3600" b="1" dirty="0" err="1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Венчурный</a:t>
            </a:r>
            <a:r>
              <a:rPr lang="en-US" sz="28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фонд</a:t>
            </a:r>
            <a:r>
              <a:rPr lang="ru-RU" sz="2800" b="1" dirty="0" smtClean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 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96107" y="3833638"/>
            <a:ext cx="81084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b="1" dirty="0">
                <a:ea typeface="Roboto" pitchFamily="34" charset="-122"/>
                <a:cs typeface="Roboto" pitchFamily="34" charset="-120"/>
              </a:rPr>
              <a:t>Инвестируют в перспективные стартапы. Из 10 проектов 9 могут провалиться, но один принесет миллионы! </a:t>
            </a:r>
            <a:endParaRPr lang="ru-RU" sz="2800" b="1" dirty="0" smtClean="0">
              <a:ea typeface="Roboto" pitchFamily="34" charset="-122"/>
              <a:cs typeface="Robo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b="1" dirty="0" err="1" smtClean="0">
                <a:ea typeface="Roboto" pitchFamily="34" charset="-122"/>
                <a:cs typeface="Roboto" pitchFamily="34" charset="-120"/>
              </a:rPr>
              <a:t>Решения</a:t>
            </a:r>
            <a:r>
              <a:rPr lang="en-US" sz="2800" b="1" dirty="0" smtClean="0">
                <a:ea typeface="Roboto" pitchFamily="34" charset="-122"/>
                <a:cs typeface="Roboto" pitchFamily="34" charset="-120"/>
              </a:rPr>
              <a:t> </a:t>
            </a:r>
            <a:r>
              <a:rPr lang="en-US" sz="2800" b="1" dirty="0">
                <a:ea typeface="Roboto" pitchFamily="34" charset="-122"/>
                <a:cs typeface="Roboto" pitchFamily="34" charset="-120"/>
              </a:rPr>
              <a:t>принимаются быстро, важны аналитика и готовность рискнуть всем.</a:t>
            </a:r>
            <a:endParaRPr lang="en-US" sz="2800" b="1" dirty="0"/>
          </a:p>
        </p:txBody>
      </p:sp>
      <p:sp>
        <p:nvSpPr>
          <p:cNvPr id="5" name="Shape 2"/>
          <p:cNvSpPr/>
          <p:nvPr/>
        </p:nvSpPr>
        <p:spPr>
          <a:xfrm>
            <a:off x="5989449" y="3947576"/>
            <a:ext cx="30480" cy="159900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6472132" y="6164819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i="1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Обратите внимание на отношение к риску и скорость принятия решений!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1221" y="7038720"/>
            <a:ext cx="1969179" cy="13412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96107" y="1045292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accent1"/>
                </a:solidFill>
              </a:rPr>
              <a:t>инвестиционная организация, которая собирает средства от разных инвесторов и вкладывает их в инновационные </a:t>
            </a:r>
            <a:r>
              <a:rPr lang="ru-RU" b="1" i="1" dirty="0" err="1">
                <a:solidFill>
                  <a:schemeClr val="accent1"/>
                </a:solidFill>
              </a:rPr>
              <a:t>стартапы</a:t>
            </a:r>
            <a:r>
              <a:rPr lang="ru-RU" b="1" i="1" dirty="0">
                <a:solidFill>
                  <a:schemeClr val="accent1"/>
                </a:solidFill>
              </a:rPr>
              <a:t> и молодые компании с высоким потенциалом роста, но и с высоким риском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01514" y="2294954"/>
            <a:ext cx="7315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Стартап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– это временная коммерческая организация, основанная на инновационной идее и нацеленная на разработку и выпуск уникального продукта или услуги.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313735" y="3273742"/>
            <a:ext cx="120029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ea typeface="Raleway" pitchFamily="34" charset="-122"/>
                <a:cs typeface="Raleway" pitchFamily="34" charset="-120"/>
              </a:rPr>
              <a:t>Досье №3: Производитель электромобилей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078649" y="443197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latin typeface="+mj-lt"/>
                <a:ea typeface="Roboto" pitchFamily="34" charset="-122"/>
                <a:cs typeface="Roboto" pitchFamily="34" charset="-120"/>
              </a:rPr>
              <a:t>Проекты длятся годами, требуют фундаментальной науки и терпения. Огромные первоначальные вложения окупаются через десятилетия. Ценятся инженерный гений и стратегическое видение.</a:t>
            </a:r>
            <a:endParaRPr lang="en-US" sz="2400" b="1" dirty="0">
              <a:latin typeface="+mj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4320387"/>
            <a:ext cx="30480" cy="1236107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1313735" y="62581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Ключ — в временных горизонтах и подходе к планированию!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6719" y="7080762"/>
            <a:ext cx="1969179" cy="1341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52983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200" b="1" dirty="0">
                <a:solidFill>
                  <a:srgbClr val="C00000"/>
                </a:solidFill>
                <a:latin typeface="+mj-lt"/>
                <a:ea typeface="Raleway" pitchFamily="34" charset="-122"/>
                <a:cs typeface="Raleway" pitchFamily="34" charset="-120"/>
              </a:rPr>
              <a:t>Досье №4: Государственный банк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3869" y="2301885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ea typeface="Roboto" pitchFamily="34" charset="-122"/>
                <a:cs typeface="Roboto" pitchFamily="34" charset="-120"/>
              </a:rPr>
              <a:t>Четкие инструкции и строгий дресс-код. Сложный документооборот, решения принимаются начальством отделов. Главные ценности — стабильность и надежность для клиентов.</a:t>
            </a:r>
            <a:endParaRPr lang="en-US" sz="2400" b="1" dirty="0"/>
          </a:p>
        </p:txBody>
      </p:sp>
      <p:sp>
        <p:nvSpPr>
          <p:cNvPr id="5" name="Shape 2"/>
          <p:cNvSpPr/>
          <p:nvPr/>
        </p:nvSpPr>
        <p:spPr>
          <a:xfrm>
            <a:off x="661619" y="2308147"/>
            <a:ext cx="30480" cy="1599009"/>
          </a:xfrm>
          <a:prstGeom prst="rect">
            <a:avLst/>
          </a:prstGeom>
          <a:solidFill>
            <a:srgbClr val="1B1B27"/>
          </a:solidFill>
          <a:ln/>
        </p:spPr>
      </p:sp>
      <p:sp>
        <p:nvSpPr>
          <p:cNvPr id="6" name="Text 3"/>
          <p:cNvSpPr/>
          <p:nvPr/>
        </p:nvSpPr>
        <p:spPr>
          <a:xfrm>
            <a:off x="312227" y="55578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ea typeface="Roboto" pitchFamily="34" charset="-122"/>
                <a:cs typeface="Roboto" pitchFamily="34" charset="-120"/>
              </a:rPr>
              <a:t>Что говорит о культуре: формальность, иерархия или процедуры?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. Предприимчивость. факультатив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</TotalTime>
  <Words>597</Words>
  <Application>Microsoft Office PowerPoint</Application>
  <PresentationFormat>Произвольный</PresentationFormat>
  <Paragraphs>77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Roboto</vt:lpstr>
      <vt:lpstr>Arial</vt:lpstr>
      <vt:lpstr>Raleway</vt:lpstr>
      <vt:lpstr>Raleway Light</vt:lpstr>
      <vt:lpstr>Calibri</vt:lpstr>
      <vt:lpstr>Century Gothic</vt:lpstr>
      <vt:lpstr>2. Предприимчивость. факультатив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8</cp:revision>
  <dcterms:created xsi:type="dcterms:W3CDTF">2025-09-29T16:06:11Z</dcterms:created>
  <dcterms:modified xsi:type="dcterms:W3CDTF">2025-09-30T13:41:44Z</dcterms:modified>
</cp:coreProperties>
</file>