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a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78" r:id="rId5"/>
    <p:sldId id="259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306" r:id="rId15"/>
    <p:sldId id="287" r:id="rId16"/>
    <p:sldId id="288" r:id="rId17"/>
    <p:sldId id="307" r:id="rId18"/>
    <p:sldId id="30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309" r:id="rId29"/>
    <p:sldId id="298" r:id="rId30"/>
    <p:sldId id="299" r:id="rId31"/>
    <p:sldId id="300" r:id="rId32"/>
    <p:sldId id="301" r:id="rId33"/>
    <p:sldId id="310" r:id="rId34"/>
    <p:sldId id="302" r:id="rId35"/>
    <p:sldId id="311" r:id="rId36"/>
    <p:sldId id="312" r:id="rId37"/>
    <p:sldId id="341" r:id="rId38"/>
    <p:sldId id="313" r:id="rId39"/>
    <p:sldId id="314" r:id="rId40"/>
    <p:sldId id="315" r:id="rId41"/>
    <p:sldId id="316" r:id="rId42"/>
    <p:sldId id="342" r:id="rId43"/>
    <p:sldId id="343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44" r:id="rId52"/>
    <p:sldId id="345" r:id="rId53"/>
    <p:sldId id="324" r:id="rId54"/>
    <p:sldId id="325" r:id="rId55"/>
    <p:sldId id="326" r:id="rId56"/>
    <p:sldId id="327" r:id="rId57"/>
    <p:sldId id="328" r:id="rId58"/>
    <p:sldId id="329" r:id="rId59"/>
    <p:sldId id="330" r:id="rId60"/>
    <p:sldId id="346" r:id="rId61"/>
    <p:sldId id="331" r:id="rId62"/>
    <p:sldId id="332" r:id="rId63"/>
    <p:sldId id="333" r:id="rId64"/>
    <p:sldId id="334" r:id="rId65"/>
    <p:sldId id="347" r:id="rId66"/>
    <p:sldId id="335" r:id="rId67"/>
    <p:sldId id="348" r:id="rId68"/>
    <p:sldId id="349" r:id="rId69"/>
    <p:sldId id="380" r:id="rId70"/>
    <p:sldId id="350" r:id="rId71"/>
    <p:sldId id="351" r:id="rId72"/>
    <p:sldId id="352" r:id="rId73"/>
    <p:sldId id="381" r:id="rId74"/>
    <p:sldId id="382" r:id="rId75"/>
    <p:sldId id="353" r:id="rId76"/>
    <p:sldId id="355" r:id="rId77"/>
    <p:sldId id="354" r:id="rId78"/>
    <p:sldId id="356" r:id="rId79"/>
    <p:sldId id="383" r:id="rId80"/>
    <p:sldId id="357" r:id="rId81"/>
    <p:sldId id="358" r:id="rId82"/>
    <p:sldId id="359" r:id="rId83"/>
    <p:sldId id="360" r:id="rId84"/>
    <p:sldId id="361" r:id="rId85"/>
    <p:sldId id="362" r:id="rId86"/>
    <p:sldId id="363" r:id="rId87"/>
    <p:sldId id="364" r:id="rId88"/>
    <p:sldId id="365" r:id="rId89"/>
    <p:sldId id="384" r:id="rId90"/>
    <p:sldId id="385" r:id="rId91"/>
    <p:sldId id="366" r:id="rId92"/>
    <p:sldId id="367" r:id="rId93"/>
    <p:sldId id="368" r:id="rId94"/>
    <p:sldId id="386" r:id="rId95"/>
    <p:sldId id="387" r:id="rId96"/>
    <p:sldId id="369" r:id="rId97"/>
    <p:sldId id="370" r:id="rId98"/>
    <p:sldId id="388" r:id="rId99"/>
    <p:sldId id="371" r:id="rId100"/>
    <p:sldId id="389" r:id="rId101"/>
    <p:sldId id="391" r:id="rId102"/>
    <p:sldId id="390" r:id="rId10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EC2D5-FCF6-4326-BCF6-D2D928D4FC9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DA44-B7AC-49EF-9DC0-CBC086D5BF8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EC2D5-FCF6-4326-BCF6-D2D928D4FC9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DA44-B7AC-49EF-9DC0-CBC086D5BF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EC2D5-FCF6-4326-BCF6-D2D928D4FC9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DA44-B7AC-49EF-9DC0-CBC086D5BF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EC2D5-FCF6-4326-BCF6-D2D928D4FC9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DA44-B7AC-49EF-9DC0-CBC086D5BF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EC2D5-FCF6-4326-BCF6-D2D928D4FC9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DA44-B7AC-49EF-9DC0-CBC086D5BF8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EC2D5-FCF6-4326-BCF6-D2D928D4FC9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DA44-B7AC-49EF-9DC0-CBC086D5BF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EC2D5-FCF6-4326-BCF6-D2D928D4FC9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DA44-B7AC-49EF-9DC0-CBC086D5BF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EC2D5-FCF6-4326-BCF6-D2D928D4FC9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2FDA44-B7AC-49EF-9DC0-CBC086D5BF8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EC2D5-FCF6-4326-BCF6-D2D928D4FC9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DA44-B7AC-49EF-9DC0-CBC086D5BF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EC2D5-FCF6-4326-BCF6-D2D928D4FC9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42FDA44-B7AC-49EF-9DC0-CBC086D5BF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FCEC2D5-FCF6-4326-BCF6-D2D928D4FC9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DA44-B7AC-49EF-9DC0-CBC086D5BF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 trans="8000" scaling="51"/>
                    </a14:imgEffect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FCEC2D5-FCF6-4326-BCF6-D2D928D4FC91}" type="datetimeFigureOut">
              <a:rPr lang="ru-RU" smtClean="0"/>
              <a:t>20.10.2018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42FDA44-B7AC-49EF-9DC0-CBC086D5BF8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23.xml"/><Relationship Id="rId26" Type="http://schemas.openxmlformats.org/officeDocument/2006/relationships/slide" Target="slide32.xml"/><Relationship Id="rId3" Type="http://schemas.openxmlformats.org/officeDocument/2006/relationships/slide" Target="slide6.xml"/><Relationship Id="rId21" Type="http://schemas.openxmlformats.org/officeDocument/2006/relationships/slide" Target="slide26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2.xml"/><Relationship Id="rId25" Type="http://schemas.openxmlformats.org/officeDocument/2006/relationships/slide" Target="slide31.xml"/><Relationship Id="rId2" Type="http://schemas.openxmlformats.org/officeDocument/2006/relationships/slide" Target="slide3.xml"/><Relationship Id="rId16" Type="http://schemas.openxmlformats.org/officeDocument/2006/relationships/slide" Target="slide21.xml"/><Relationship Id="rId20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24" Type="http://schemas.openxmlformats.org/officeDocument/2006/relationships/slide" Target="slide30.xml"/><Relationship Id="rId5" Type="http://schemas.openxmlformats.org/officeDocument/2006/relationships/slide" Target="slide8.xml"/><Relationship Id="rId15" Type="http://schemas.openxmlformats.org/officeDocument/2006/relationships/slide" Target="slide20.xml"/><Relationship Id="rId23" Type="http://schemas.openxmlformats.org/officeDocument/2006/relationships/slide" Target="slide28.xml"/><Relationship Id="rId10" Type="http://schemas.openxmlformats.org/officeDocument/2006/relationships/slide" Target="slide13.xml"/><Relationship Id="rId19" Type="http://schemas.openxmlformats.org/officeDocument/2006/relationships/slide" Target="slide24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7.xml"/><Relationship Id="rId22" Type="http://schemas.openxmlformats.org/officeDocument/2006/relationships/slide" Target="slide27.xml"/><Relationship Id="rId27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8.xml"/><Relationship Id="rId18" Type="http://schemas.openxmlformats.org/officeDocument/2006/relationships/slide" Target="slide55.xml"/><Relationship Id="rId26" Type="http://schemas.openxmlformats.org/officeDocument/2006/relationships/slide" Target="slide64.xml"/><Relationship Id="rId3" Type="http://schemas.openxmlformats.org/officeDocument/2006/relationships/slide" Target="slide35.xml"/><Relationship Id="rId21" Type="http://schemas.openxmlformats.org/officeDocument/2006/relationships/slide" Target="slide58.xml"/><Relationship Id="rId7" Type="http://schemas.openxmlformats.org/officeDocument/2006/relationships/slide" Target="slide40.xml"/><Relationship Id="rId12" Type="http://schemas.openxmlformats.org/officeDocument/2006/relationships/slide" Target="slide47.xml"/><Relationship Id="rId17" Type="http://schemas.openxmlformats.org/officeDocument/2006/relationships/slide" Target="slide54.xml"/><Relationship Id="rId25" Type="http://schemas.openxmlformats.org/officeDocument/2006/relationships/slide" Target="slide63.xml"/><Relationship Id="rId2" Type="http://schemas.openxmlformats.org/officeDocument/2006/relationships/slide" Target="slide34.xml"/><Relationship Id="rId16" Type="http://schemas.openxmlformats.org/officeDocument/2006/relationships/slide" Target="slide51.xml"/><Relationship Id="rId20" Type="http://schemas.openxmlformats.org/officeDocument/2006/relationships/slide" Target="slide5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9.xml"/><Relationship Id="rId11" Type="http://schemas.openxmlformats.org/officeDocument/2006/relationships/slide" Target="slide46.xml"/><Relationship Id="rId24" Type="http://schemas.openxmlformats.org/officeDocument/2006/relationships/slide" Target="slide62.xml"/><Relationship Id="rId5" Type="http://schemas.openxmlformats.org/officeDocument/2006/relationships/slide" Target="slide37.xml"/><Relationship Id="rId15" Type="http://schemas.openxmlformats.org/officeDocument/2006/relationships/slide" Target="slide50.xml"/><Relationship Id="rId23" Type="http://schemas.openxmlformats.org/officeDocument/2006/relationships/slide" Target="slide60.xml"/><Relationship Id="rId10" Type="http://schemas.openxmlformats.org/officeDocument/2006/relationships/slide" Target="slide45.xml"/><Relationship Id="rId19" Type="http://schemas.openxmlformats.org/officeDocument/2006/relationships/slide" Target="slide56.xml"/><Relationship Id="rId4" Type="http://schemas.openxmlformats.org/officeDocument/2006/relationships/slide" Target="slide36.xml"/><Relationship Id="rId9" Type="http://schemas.openxmlformats.org/officeDocument/2006/relationships/slide" Target="slide42.xml"/><Relationship Id="rId14" Type="http://schemas.openxmlformats.org/officeDocument/2006/relationships/slide" Target="slide49.xml"/><Relationship Id="rId22" Type="http://schemas.openxmlformats.org/officeDocument/2006/relationships/slide" Target="slide59.xml"/><Relationship Id="rId27" Type="http://schemas.openxmlformats.org/officeDocument/2006/relationships/slide" Target="slide6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13" Type="http://schemas.openxmlformats.org/officeDocument/2006/relationships/slide" Target="slide81.xml"/><Relationship Id="rId18" Type="http://schemas.openxmlformats.org/officeDocument/2006/relationships/slide" Target="slide86.xml"/><Relationship Id="rId26" Type="http://schemas.openxmlformats.org/officeDocument/2006/relationships/slide" Target="slide98.xml"/><Relationship Id="rId3" Type="http://schemas.openxmlformats.org/officeDocument/2006/relationships/slide" Target="slide67.xml"/><Relationship Id="rId21" Type="http://schemas.openxmlformats.org/officeDocument/2006/relationships/slide" Target="slide89.xml"/><Relationship Id="rId7" Type="http://schemas.openxmlformats.org/officeDocument/2006/relationships/slide" Target="slide72.xml"/><Relationship Id="rId12" Type="http://schemas.openxmlformats.org/officeDocument/2006/relationships/slide" Target="slide79.xml"/><Relationship Id="rId17" Type="http://schemas.openxmlformats.org/officeDocument/2006/relationships/slide" Target="slide85.xml"/><Relationship Id="rId25" Type="http://schemas.openxmlformats.org/officeDocument/2006/relationships/slide" Target="slide97.xml"/><Relationship Id="rId2" Type="http://schemas.openxmlformats.org/officeDocument/2006/relationships/slide" Target="slide66.xml"/><Relationship Id="rId16" Type="http://schemas.openxmlformats.org/officeDocument/2006/relationships/slide" Target="slide84.xml"/><Relationship Id="rId20" Type="http://schemas.openxmlformats.org/officeDocument/2006/relationships/slide" Target="slide8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1.xml"/><Relationship Id="rId11" Type="http://schemas.openxmlformats.org/officeDocument/2006/relationships/slide" Target="slide78.xml"/><Relationship Id="rId24" Type="http://schemas.openxmlformats.org/officeDocument/2006/relationships/slide" Target="slide94.xml"/><Relationship Id="rId5" Type="http://schemas.openxmlformats.org/officeDocument/2006/relationships/slide" Target="slide69.xml"/><Relationship Id="rId15" Type="http://schemas.openxmlformats.org/officeDocument/2006/relationships/slide" Target="slide83.xml"/><Relationship Id="rId23" Type="http://schemas.openxmlformats.org/officeDocument/2006/relationships/slide" Target="slide93.xml"/><Relationship Id="rId10" Type="http://schemas.openxmlformats.org/officeDocument/2006/relationships/slide" Target="slide76.xml"/><Relationship Id="rId19" Type="http://schemas.openxmlformats.org/officeDocument/2006/relationships/slide" Target="slide87.xml"/><Relationship Id="rId4" Type="http://schemas.openxmlformats.org/officeDocument/2006/relationships/slide" Target="slide68.xml"/><Relationship Id="rId9" Type="http://schemas.openxmlformats.org/officeDocument/2006/relationships/slide" Target="slide77.xml"/><Relationship Id="rId14" Type="http://schemas.openxmlformats.org/officeDocument/2006/relationships/slide" Target="slide82.xml"/><Relationship Id="rId22" Type="http://schemas.openxmlformats.org/officeDocument/2006/relationships/slide" Target="slide92.xml"/><Relationship Id="rId27" Type="http://schemas.openxmlformats.org/officeDocument/2006/relationships/slide" Target="slide10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259632" y="1700808"/>
            <a:ext cx="6480048" cy="2301240"/>
          </a:xfrm>
        </p:spPr>
        <p:txBody>
          <a:bodyPr>
            <a:noAutofit/>
          </a:bodyPr>
          <a:lstStyle/>
          <a:p>
            <a:pPr algn="ctr"/>
            <a:r>
              <a:rPr lang="ru-RU" sz="5400" cap="none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БЕЛАРУСЬ В ДРЕВНИЕ ВРЕМЕНА И РАННЕМ СРЕДНЕВЕКОВЬЕ</a:t>
            </a:r>
            <a:endParaRPr lang="ru-RU" sz="5400" cap="none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23928" y="6021288"/>
            <a:ext cx="5112568" cy="45645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Беларуси, 6 класс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03 Журавель 'Легенды Вялікага Княства- старажытная зямля' гі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0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1797" y="332656"/>
            <a:ext cx="8948732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СИМВОЛИЗИРОВАЛ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ОРНАМЕНТ В ВИДЕ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КРУГА, РОМБА,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КРЕСТООБРАЗНЫХ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ФИГУР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9642" y="2967335"/>
            <a:ext cx="648472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СОЛНЦЕ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3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68760"/>
            <a:ext cx="8496944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cap="all" spc="0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ФИНАЛ</a:t>
            </a:r>
            <a:endParaRPr lang="ru-RU" sz="16600" b="1" cap="all" spc="0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23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641" y="117693"/>
            <a:ext cx="9118201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ПРОЧИТАЙТЕ ОТРЫВОК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«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СТОРИИ ВОЙН 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ЮСТИНИАНА» ПРОКОПИЯ 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КЕСАРИЙСКОГО И 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ОТВЕТЬТЕ,О КАКОМ ОРГАНЕ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ВЛАСТИ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СЛАВЯН </a:t>
            </a: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СВИДЕТЕЛЬСТВУЕТ ЭТОТ 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ДОКУМЕНТ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93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964488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«а ПЛЕМЕНА ЭТИ, СЛАВЯНЕ И АНТЫ, НЕ УПРАВЛЯЮТСЯ ОДНИМ ЧЕЛОВЕКОМ, НО ИЗДАВНА ЖИВУТ В НАРОДОВЛАСТИИ…»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2792" y="1581328"/>
            <a:ext cx="8638903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39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ВЕЧЕ</a:t>
            </a:r>
            <a:endParaRPr lang="ru-RU" sz="23900" b="1" cap="all" spc="0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77943" y="6245946"/>
            <a:ext cx="609600" cy="609600"/>
          </a:xfrm>
          <a:prstGeom prst="rect">
            <a:avLst/>
          </a:prstGeom>
        </p:spPr>
      </p:pic>
      <p:sp>
        <p:nvSpPr>
          <p:cNvPr id="3" name="Управляющая кнопка: возврат 2">
            <a:hlinkClick r:id="" action="ppaction://hlinkshowjump?jump=firstslide" highlightClick="1"/>
          </p:cNvPr>
          <p:cNvSpPr/>
          <p:nvPr/>
        </p:nvSpPr>
        <p:spPr>
          <a:xfrm>
            <a:off x="8577943" y="5733256"/>
            <a:ext cx="609600" cy="1124744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58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02" y="920255"/>
            <a:ext cx="9358010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КАКОГО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МАТЕРИАЛА ДЕЛАЛИ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ГРЕБНИ, РУКОЯТКИ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НОЖЕЙ, ФИГУРКИ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ЖИВОТНЫХ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1290" y="2967335"/>
            <a:ext cx="522143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КОСТЬ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3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7350" y="692696"/>
            <a:ext cx="8682313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ЧЕМ БЫЛО 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СВЯЗАНО 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ПЕРВОБЫТНОЕ 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ИСКУССТВО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59605" y="2967335"/>
            <a:ext cx="966322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РЕЛИГИЕЙ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3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0482" y="188640"/>
            <a:ext cx="8543044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КАКОМУ ВИДУ 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ИСКУССТВА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ОТНОСЯТСЯ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СТАТУЭТКИ ЛЮДЕЙ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 СТОЯНКИ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дер. ОСОВЕЦ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62" y="2967335"/>
            <a:ext cx="9094284" cy="1708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СКУЛЬПТУРА</a:t>
            </a:r>
            <a:endParaRPr lang="ru-RU" sz="10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3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997531"/>
            <a:ext cx="67687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r>
              <a:rPr lang="ru-RU" sz="9600" b="1" cap="all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укцион</a:t>
            </a:r>
            <a:endParaRPr lang="ru-RU" sz="9600" b="1" cap="all" spc="0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47" y="404664"/>
            <a:ext cx="6123822" cy="4592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1216" y="188640"/>
            <a:ext cx="8040855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ЗАЧЕМ ЛЮДИ 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НОСИЛИ 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УКРАШЕНИЯ И 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НАШИВАЛИ ИХ</a:t>
            </a: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ОДЕЖДУ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4459" y="225668"/>
            <a:ext cx="9109160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ОНИ</a:t>
            </a:r>
          </a:p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ВЫПОЛНЯЛИ</a:t>
            </a:r>
          </a:p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РОЛЬ АМУЛЕТОВ</a:t>
            </a:r>
          </a:p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ОБЕРЕГАЛИ</a:t>
            </a:r>
          </a:p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ЧЕЛОВЕКА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868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548" y="920255"/>
            <a:ext cx="934390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ПЕРВОНАЧАЛЬНОЕ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ОБЩЕЕ ИМЯ ДЛЯ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СЛАВЯН В 1 в.  н.э.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3899" y="2967335"/>
            <a:ext cx="677621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ВЕНЕДЫ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3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584" y="188640"/>
            <a:ext cx="9304150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ОСНОВНОЙ ПУТЬ</a:t>
            </a: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ЗАСЕЛЕНИЯ </a:t>
            </a: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СЛАВЯНАМИ </a:t>
            </a: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ТЕРРИТОРИИ </a:t>
            </a: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БЕЛАРУСИ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7540" y="2967335"/>
            <a:ext cx="498893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ЮГА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3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35294" y="5066465"/>
            <a:ext cx="69012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КОТ В МЕШКЕ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2863" r="5200" b="4786"/>
          <a:stretch/>
        </p:blipFill>
        <p:spPr>
          <a:xfrm>
            <a:off x="559369" y="836712"/>
            <a:ext cx="8477128" cy="42297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c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5728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0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6277" y="310004"/>
            <a:ext cx="6659194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ПЕРВЫЙ </a:t>
            </a:r>
          </a:p>
          <a:p>
            <a:pPr algn="ctr"/>
            <a:r>
              <a:rPr lang="ru-RU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ЧЕЛОВЕК</a:t>
            </a:r>
            <a:endParaRPr lang="ru-RU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3356992"/>
            <a:ext cx="302198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ru-RU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357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2410" y="332656"/>
            <a:ext cx="9212201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ЧЕЛОВЕК ИМЕННО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ТАКОГО ТИПА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ПРОНИК ПЕРВЫМ 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</a:t>
            </a:r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ТЕРРИТОРРИЮ 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БЕЛАРУСИ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74614" y="2967335"/>
            <a:ext cx="949324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НЕАНДЕРТАЛЕЦ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3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726725"/>
              </p:ext>
            </p:extLst>
          </p:nvPr>
        </p:nvGraphicFramePr>
        <p:xfrm>
          <a:off x="107504" y="188640"/>
          <a:ext cx="9036497" cy="640871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3862372"/>
                <a:gridCol w="1034825"/>
                <a:gridCol w="1034825"/>
                <a:gridCol w="1034825"/>
                <a:gridCol w="1034825"/>
                <a:gridCol w="1034825"/>
              </a:tblGrid>
              <a:tr h="1281742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ИСТОРИЧЕСКАЯ</a:t>
                      </a:r>
                      <a:r>
                        <a:rPr lang="ru-RU" sz="32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ГЕОГРАФИЯ</a:t>
                      </a:r>
                      <a:endParaRPr lang="ru-RU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" action="ppaction://hlinksldjump"/>
                        </a:rPr>
                        <a:t>20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3" action="ppaction://hlinksldjump"/>
                        </a:rPr>
                        <a:t>40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4" action="ppaction://hlinksldjump"/>
                        </a:rPr>
                        <a:t>60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5" action="ppaction://hlinksldjump"/>
                        </a:rPr>
                        <a:t>80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6" action="ppaction://hlinksldjump"/>
                        </a:rPr>
                        <a:t>100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28174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b="1" i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+mn-ea"/>
                          <a:cs typeface="+mn-cs"/>
                        </a:rPr>
                        <a:t>КУЛЬТУРА НАШИХ ПРЕДКОВ</a:t>
                      </a:r>
                      <a:endParaRPr kumimoji="0" lang="ru-RU" sz="3200" b="1" i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7" action="ppaction://hlinksldjump"/>
                        </a:rPr>
                        <a:t>20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8" action="ppaction://hlinksldjump"/>
                        </a:rPr>
                        <a:t>40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9" action="ppaction://hlinksldjump"/>
                        </a:rPr>
                        <a:t>60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0" action="ppaction://hlinksldjump"/>
                        </a:rPr>
                        <a:t>80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1" action="ppaction://hlinksldjump"/>
                        </a:rPr>
                        <a:t>100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28174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b="1" i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+mn-ea"/>
                          <a:cs typeface="+mn-cs"/>
                        </a:rPr>
                        <a:t>ОТ СЛОВА «СЛОВО»</a:t>
                      </a:r>
                      <a:endParaRPr kumimoji="0" lang="ru-RU" sz="3200" b="1" i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2" action="ppaction://hlinksldjump"/>
                        </a:rPr>
                        <a:t>20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3" action="ppaction://hlinksldjump"/>
                        </a:rPr>
                        <a:t>40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4" action="ppaction://hlinksldjump"/>
                        </a:rPr>
                        <a:t>60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5" action="ppaction://hlinksldjump"/>
                        </a:rPr>
                        <a:t>80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6" action="ppaction://hlinksldjump"/>
                        </a:rPr>
                        <a:t>100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28174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b="1" i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+mn-ea"/>
                          <a:cs typeface="+mn-cs"/>
                        </a:rPr>
                        <a:t>ТЕРМИНЫ</a:t>
                      </a:r>
                      <a:endParaRPr kumimoji="0" lang="ru-RU" sz="3200" b="1" i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7" action="ppaction://hlinksldjump"/>
                        </a:rPr>
                        <a:t>20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8" action="ppaction://hlinksldjump"/>
                        </a:rPr>
                        <a:t>40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9" action="ppaction://hlinksldjump"/>
                        </a:rPr>
                        <a:t>60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0" action="ppaction://hlinksldjump"/>
                        </a:rPr>
                        <a:t>80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1" action="ppaction://hlinksldjump"/>
                        </a:rPr>
                        <a:t>100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28174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b="1" i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+mn-ea"/>
                          <a:cs typeface="+mn-cs"/>
                        </a:rPr>
                        <a:t>«СИСТЕМА ТРЁХ ВЕКОВ»</a:t>
                      </a:r>
                      <a:endParaRPr kumimoji="0" lang="ru-RU" sz="3200" b="1" i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2" action="ppaction://hlinksldjump"/>
                        </a:rPr>
                        <a:t>20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3" action="ppaction://hlinksldjump"/>
                        </a:rPr>
                        <a:t>40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4" action="ppaction://hlinksldjump"/>
                        </a:rPr>
                        <a:t>60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5" action="ppaction://hlinksldjump"/>
                        </a:rPr>
                        <a:t>80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6" action="ppaction://hlinksldjump"/>
                        </a:rPr>
                        <a:t>100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Управляющая кнопка: далее 2">
            <a:hlinkClick r:id="rId27" action="ppaction://hlinksldjump" highlightClick="1"/>
          </p:cNvPr>
          <p:cNvSpPr/>
          <p:nvPr/>
        </p:nvSpPr>
        <p:spPr>
          <a:xfrm>
            <a:off x="251520" y="6093296"/>
            <a:ext cx="648072" cy="504056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0113" y="920255"/>
            <a:ext cx="8816773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ОБЪЯСНИТЕ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ПРОИСХОЖДЕНИЕ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НАЗВАНИЯ 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СЛАВЯН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512" y="116632"/>
            <a:ext cx="8989382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ВЛАДЕЛИ</a:t>
            </a:r>
          </a:p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СЛОВОМ», ПОНИМАЛИ ДРУГ ДРУГА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3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7721" y="404664"/>
            <a:ext cx="8458149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ГДЕ ПОЛЬСКИЕ 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ИСТОРИКИ 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ОПРЕДЕЛЯЛИ</a:t>
            </a: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ПРАРОДИНУ </a:t>
            </a: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СЛАВЯН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2801" y="620688"/>
            <a:ext cx="8567987" cy="54014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МЕЖДУ </a:t>
            </a:r>
          </a:p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ОДЕРОМ И </a:t>
            </a:r>
          </a:p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ВИСЛОЙ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3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89548" y="920255"/>
            <a:ext cx="6397905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САМЫЙ </a:t>
            </a:r>
          </a:p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ОПЫТНЫЙ</a:t>
            </a:r>
          </a:p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ЧЕЛОВЕК </a:t>
            </a:r>
          </a:p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ПЛЕМЕНИ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166" y="2967335"/>
            <a:ext cx="90356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СТАРЕЙШИНА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3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2326" y="404664"/>
            <a:ext cx="8959953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ТЕРРИТОРИЯ, 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КОТОРУЮ 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ПЕРВОНАЧАЛЬНО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ЗАСЕЛЯЛ ТОТ ИЛИ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ИНОЙ НАРОД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75384" y="2967335"/>
            <a:ext cx="949478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ПРАРОДИНА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3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24730" y="920255"/>
            <a:ext cx="8127546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ПЕЧЬ ДЛЯ</a:t>
            </a:r>
          </a:p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ВЫПЛАВКИ </a:t>
            </a:r>
          </a:p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ЖЕЛЕЗА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4067" y="2967335"/>
            <a:ext cx="787587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ДОМНИЦА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3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180" y="920255"/>
            <a:ext cx="9379363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ПРОЦЕСС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УСВОЕНИЯ БАЛТАМИ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СЛАВЯНСКОГО 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ЯЗЫКА, КУЛЬТУРЫ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17351" y="1556792"/>
            <a:ext cx="976735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СЛАВЯНИЗАЦИЯ</a:t>
            </a:r>
          </a:p>
          <a:p>
            <a:pPr algn="ctr"/>
            <a:r>
              <a:rPr lang="ru-RU" sz="8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БАЛТОВ</a:t>
            </a:r>
            <a:endParaRPr lang="ru-RU" sz="8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3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8331" y="382012"/>
            <a:ext cx="9321014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СЛАВЯНСКИЕ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СОЮЗЫ ПЛЕМЁН, В 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КОТОРЫХ 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СУЩЕСТВОВАЛА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КНЯЖЕСКАЯ ВЛАСТЬ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622" y="1772816"/>
            <a:ext cx="9175910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ПЛЕМЕННЫЕ</a:t>
            </a:r>
          </a:p>
          <a:p>
            <a:pPr algn="ctr"/>
            <a:r>
              <a:rPr lang="ru-RU" sz="10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КНЯЖЕНИЯ</a:t>
            </a:r>
            <a:endParaRPr lang="ru-RU" sz="10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3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064896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ИМЕННО ЭТИ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ПЕРИОДЫ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СОСТАВЛЯЮТ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«СИСТЕМУ ТРЁХ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ВЕКОВ»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457593" y="548680"/>
            <a:ext cx="10005944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КАМЕННЫЙ</a:t>
            </a:r>
          </a:p>
          <a:p>
            <a:pPr algn="ctr"/>
            <a:r>
              <a:rPr lang="ru-RU" sz="1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БРОНЗОВЫЙ,</a:t>
            </a:r>
          </a:p>
          <a:p>
            <a:pPr algn="ctr"/>
            <a:r>
              <a:rPr lang="ru-RU" sz="1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ЖЕЛЕЗНЫЙ</a:t>
            </a:r>
            <a:endParaRPr lang="ru-RU" sz="11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3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997531"/>
            <a:ext cx="67687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r>
              <a:rPr lang="ru-RU" sz="9600" b="1" cap="all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укцион</a:t>
            </a:r>
            <a:endParaRPr lang="ru-RU" sz="9600" b="1" cap="all" spc="0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47" y="404664"/>
            <a:ext cx="6123822" cy="4592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904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123" y="920255"/>
            <a:ext cx="9226757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КОГДА ПОЯВЛЯЕТСЯ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ИМУЩЕСТВЕННОЕ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НЕРАВЕНСТВО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03" y="2967335"/>
            <a:ext cx="9014006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ЖЕЛЕЗНЫЙ</a:t>
            </a:r>
          </a:p>
          <a:p>
            <a:pPr algn="ctr"/>
            <a:r>
              <a:rPr lang="ru-RU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ВЕК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3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35294" y="5066465"/>
            <a:ext cx="69012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КОТ В МЕШКЕ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2863" r="5200" b="4786"/>
          <a:stretch/>
        </p:blipFill>
        <p:spPr>
          <a:xfrm>
            <a:off x="559369" y="836712"/>
            <a:ext cx="8477128" cy="42297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c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5728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3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86371" y="920255"/>
            <a:ext cx="9004260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КОГДА НАЧАЛСЯ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ПЕРЕХОД ОТ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ПРИСВАИВАЮЩЕГО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ПРОИЗВОДЯЩЕМУ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ХОЗЯЙСТВУ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29855" y="670669"/>
            <a:ext cx="9603719" cy="54014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КОНЦЕ</a:t>
            </a:r>
          </a:p>
          <a:p>
            <a:pPr algn="ctr"/>
            <a:r>
              <a:rPr lang="ru-RU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КАМЕННОГО</a:t>
            </a:r>
          </a:p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ВЕКА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3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433" y="634618"/>
            <a:ext cx="7948137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ПОЧЕМУ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БРОНЗОВЫЙ ВЕК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</a:t>
            </a: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ЕЛАРУСИ</a:t>
            </a:r>
            <a:b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НАЧАЛСЯ ПОЗЖЕ,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ЧЕМ В ЕВРОПЕ</a:t>
            </a:r>
            <a:endParaRPr lang="ru-RU" sz="6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22" y="1105287"/>
            <a:ext cx="9369360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БЫЛО</a:t>
            </a:r>
          </a:p>
          <a:p>
            <a:pPr algn="ctr"/>
            <a:r>
              <a:rPr lang="ru-RU" sz="7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СВОИХ</a:t>
            </a:r>
          </a:p>
          <a:p>
            <a:pPr algn="ctr"/>
            <a:r>
              <a:rPr lang="ru-RU" sz="7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МЕСТОРОЖДЕНИЙ</a:t>
            </a:r>
            <a:endParaRPr lang="ru-RU" sz="7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3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3645" y="920255"/>
            <a:ext cx="7149714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ЗНАЧЕНИЕ</a:t>
            </a:r>
          </a:p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ОТКРЫТИЯ</a:t>
            </a:r>
          </a:p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ВЫПЛАВКИ </a:t>
            </a:r>
          </a:p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ЖЕЛЕЗА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312" y="2902"/>
            <a:ext cx="7879080" cy="68634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ЖЕЛЕЗНЫМИ</a:t>
            </a:r>
          </a:p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ОРУДИЯМИ</a:t>
            </a:r>
          </a:p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ЛЕГЧЕ, </a:t>
            </a:r>
          </a:p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БЫСТРЕЕ</a:t>
            </a:r>
          </a:p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РАБОТАТЬ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3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974606"/>
              </p:ext>
            </p:extLst>
          </p:nvPr>
        </p:nvGraphicFramePr>
        <p:xfrm>
          <a:off x="107504" y="188640"/>
          <a:ext cx="9036497" cy="6408710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3862372"/>
                <a:gridCol w="1034825"/>
                <a:gridCol w="1034825"/>
                <a:gridCol w="1034825"/>
                <a:gridCol w="1034825"/>
                <a:gridCol w="1034825"/>
              </a:tblGrid>
              <a:tr h="1281742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ЗАНЯТИЯ ЖИТЕЛЕЙ</a:t>
                      </a:r>
                      <a:r>
                        <a:rPr lang="ru-RU" sz="32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БЕЛАРУСИ</a:t>
                      </a:r>
                      <a:endParaRPr lang="ru-RU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" action="ppaction://hlinksldjump"/>
                        </a:rPr>
                        <a:t>30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3" action="ppaction://hlinksldjump"/>
                        </a:rPr>
                        <a:t>60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4" action="ppaction://hlinksldjump"/>
                        </a:rPr>
                        <a:t>90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5" action="ppaction://hlinksldjump"/>
                        </a:rPr>
                        <a:t>120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6" action="ppaction://hlinksldjump"/>
                        </a:rPr>
                        <a:t>150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28174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i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+mn-ea"/>
                          <a:cs typeface="+mn-cs"/>
                        </a:rPr>
                        <a:t>ЛЕНТА ВРЕМЕНИ</a:t>
                      </a:r>
                      <a:endParaRPr kumimoji="0" lang="ru-RU" sz="3600" b="1" i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7" action="ppaction://hlinksldjump"/>
                        </a:rPr>
                        <a:t>30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8" action="ppaction://hlinksldjump"/>
                        </a:rPr>
                        <a:t>60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9" action="ppaction://hlinksldjump"/>
                        </a:rPr>
                        <a:t>90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0" action="ppaction://hlinksldjump"/>
                        </a:rPr>
                        <a:t>120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1" action="ppaction://hlinksldjump"/>
                        </a:rPr>
                        <a:t>150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28174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i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+mn-ea"/>
                          <a:cs typeface="+mn-cs"/>
                        </a:rPr>
                        <a:t>КРИВИЧИ</a:t>
                      </a:r>
                      <a:endParaRPr kumimoji="0" lang="ru-RU" sz="3600" b="1" i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2" action="ppaction://hlinksldjump"/>
                        </a:rPr>
                        <a:t>30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3" action="ppaction://hlinksldjump"/>
                        </a:rPr>
                        <a:t>60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4" action="ppaction://hlinksldjump"/>
                        </a:rPr>
                        <a:t>90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5" action="ppaction://hlinksldjump"/>
                        </a:rPr>
                        <a:t>120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6" action="ppaction://hlinksldjump"/>
                        </a:rPr>
                        <a:t>150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28174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i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+mn-ea"/>
                          <a:cs typeface="+mn-cs"/>
                        </a:rPr>
                        <a:t>ДРЕГОВИЧИ</a:t>
                      </a:r>
                      <a:endParaRPr kumimoji="0" lang="ru-RU" sz="3600" b="1" i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7" action="ppaction://hlinksldjump"/>
                        </a:rPr>
                        <a:t>30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8" action="ppaction://hlinksldjump"/>
                        </a:rPr>
                        <a:t>60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9" action="ppaction://hlinksldjump"/>
                        </a:rPr>
                        <a:t>90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0" action="ppaction://hlinksldjump"/>
                        </a:rPr>
                        <a:t>120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1" action="ppaction://hlinksldjump"/>
                        </a:rPr>
                        <a:t>150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281742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i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+mn-ea"/>
                          <a:cs typeface="+mn-cs"/>
                        </a:rPr>
                        <a:t>РАДИМИЧИ</a:t>
                      </a:r>
                      <a:endParaRPr kumimoji="0" lang="ru-RU" sz="3600" b="1" i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2" action="ppaction://hlinksldjump"/>
                        </a:rPr>
                        <a:t>30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3" action="ppaction://hlinksldjump"/>
                        </a:rPr>
                        <a:t>60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4" action="ppaction://hlinksldjump"/>
                        </a:rPr>
                        <a:t>90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5" action="ppaction://hlinksldjump"/>
                        </a:rPr>
                        <a:t>120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6" action="ppaction://hlinksldjump"/>
                        </a:rPr>
                        <a:t>150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Управляющая кнопка: далее 2">
            <a:hlinkClick r:id="rId27" action="ppaction://hlinksldjump" highlightClick="1"/>
          </p:cNvPr>
          <p:cNvSpPr/>
          <p:nvPr/>
        </p:nvSpPr>
        <p:spPr>
          <a:xfrm>
            <a:off x="251520" y="6093296"/>
            <a:ext cx="648072" cy="504056"/>
          </a:xfrm>
          <a:prstGeom prst="actionButtonForwardNex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44327" y="597610"/>
            <a:ext cx="9615454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ИМЕННО ЭТО </a:t>
            </a:r>
          </a:p>
          <a:p>
            <a:pPr algn="ctr"/>
            <a:r>
              <a:rPr lang="ru-RU" sz="6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ЗАНЯТИЕ</a:t>
            </a:r>
          </a:p>
          <a:p>
            <a:pPr algn="ctr"/>
            <a:r>
              <a:rPr lang="ru-RU" sz="6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ГОСПОДСТВОВАЛО</a:t>
            </a:r>
          </a:p>
          <a:p>
            <a:pPr algn="ctr"/>
            <a:r>
              <a:rPr lang="ru-RU" sz="6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ХОЗЯЙСТВЕ</a:t>
            </a:r>
          </a:p>
          <a:p>
            <a:pPr algn="ctr"/>
            <a:r>
              <a:rPr lang="ru-RU" sz="6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ВОСТОЧНЫХ СЛАВЯН</a:t>
            </a:r>
            <a:endParaRPr lang="ru-RU" sz="6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845" y="2967335"/>
            <a:ext cx="87543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ЗЕМЛЕДЕЛИЕ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3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1432" y="920255"/>
            <a:ext cx="8794139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НАЗЫВАЮТСЯ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ДОПОЛНИТЕЛЬНЫЕ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ЗАНЯТИЯ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96254" y="2967335"/>
            <a:ext cx="953652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ПРОМЫСЛЫ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563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71736" y="920255"/>
            <a:ext cx="9443932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КАКОМ ЗАНЯТИИ</a:t>
            </a:r>
          </a:p>
          <a:p>
            <a:pPr algn="ctr"/>
            <a:r>
              <a:rPr lang="ru-RU" sz="6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СВИДЕТЕЛЬСТВУЮТ</a:t>
            </a:r>
          </a:p>
          <a:p>
            <a:pPr algn="ctr"/>
            <a:r>
              <a:rPr lang="ru-RU" sz="6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НАХОДКИ ГЛИНЯНЫХ</a:t>
            </a:r>
          </a:p>
          <a:p>
            <a:pPr algn="ctr"/>
            <a:r>
              <a:rPr lang="ru-RU" sz="6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ПРЯСЛИЦ</a:t>
            </a:r>
            <a:endParaRPr lang="ru-RU" sz="6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63203" y="692696"/>
            <a:ext cx="9114995" cy="54014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 УМЕНИИ</a:t>
            </a:r>
          </a:p>
          <a:p>
            <a:pPr algn="ctr"/>
            <a:r>
              <a:rPr lang="ru-RU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ПРЯСТЬ И </a:t>
            </a:r>
          </a:p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ТКАТЬ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1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997531"/>
            <a:ext cx="67687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r>
              <a:rPr lang="ru-RU" sz="9600" b="1" cap="all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укцион</a:t>
            </a:r>
            <a:endParaRPr lang="ru-RU" sz="9600" b="1" cap="all" spc="0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47" y="404664"/>
            <a:ext cx="6123822" cy="4592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7899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70412" y="920255"/>
            <a:ext cx="8036175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СБОР МЁДА </a:t>
            </a:r>
          </a:p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ДИКИХ</a:t>
            </a:r>
          </a:p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ПЧЁЛ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35305" y="2967335"/>
            <a:ext cx="961462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БОРТНИЧЕСТВО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1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0686" y="-8433"/>
            <a:ext cx="9095631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ПОЯВЛЕНИЕ ТАКОГО</a:t>
            </a:r>
          </a:p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ВИДА ХОЗЯЙСТВА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СТАЛО </a:t>
            </a:r>
          </a:p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ЗНАЧИТЕЛЬНЫМ 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ШАГОМ ВПЕРЁД В</a:t>
            </a:r>
          </a:p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РАЗВИТИИ ОБЩЕСТВА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412" y="1340768"/>
            <a:ext cx="91537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ПРОИЗВОДЯЩЕЕ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1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3291" y="1268760"/>
            <a:ext cx="80121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земледелие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3356992"/>
            <a:ext cx="302198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55</a:t>
            </a:r>
            <a:endParaRPr lang="ru-RU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343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69708" y="920255"/>
            <a:ext cx="8037586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СТОЯНКА</a:t>
            </a:r>
          </a:p>
          <a:p>
            <a:pPr algn="ctr"/>
            <a:r>
              <a:rPr lang="ru-RU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ЮРОВИЧИ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437" y="2967335"/>
            <a:ext cx="897713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26 </a:t>
            </a:r>
            <a:r>
              <a:rPr lang="ru-RU" sz="115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Тыс.л.н</a:t>
            </a:r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1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3662" y="920255"/>
            <a:ext cx="912968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ПРОНИКНОВЕНИЕ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НЕАНДЕРТАЛЬЦЕВ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9360" y="1412697"/>
            <a:ext cx="6925293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100-35 </a:t>
            </a:r>
          </a:p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ТЫС.Л.Н.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1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35294" y="5066465"/>
            <a:ext cx="69012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КОТ В МЕШКЕ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2863" r="5200" b="4786"/>
          <a:stretch/>
        </p:blipFill>
        <p:spPr>
          <a:xfrm>
            <a:off x="559369" y="836712"/>
            <a:ext cx="8477128" cy="42297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c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5728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8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1547" y="310004"/>
            <a:ext cx="903484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УКРАШЕНИЯ</a:t>
            </a:r>
            <a:endParaRPr lang="ru-RU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2471" y="3356992"/>
            <a:ext cx="444063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105</a:t>
            </a:r>
            <a:endParaRPr lang="ru-RU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25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8194" y="920255"/>
            <a:ext cx="9040616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НАЗЫВАЮТСЯ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МЕТАЛЛИЧЕСКИЕ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ПОДВЕСКИ - </a:t>
            </a:r>
            <a:endParaRPr lang="ru-RU" sz="6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УКРАШЕНИЯ В ВИДЕ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ПОЛУМЕСЯЦА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8494" y="2967335"/>
            <a:ext cx="784702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ЛУННИЦЫ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1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0668" y="920255"/>
            <a:ext cx="8755667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ВРЕМЯ ЗАСЕЛЕНИЯ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СЛАВЯНАМИ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ТЕРРИТОРИИ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БЕЛАРУСИ 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8377" y="2967335"/>
            <a:ext cx="754725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5-8 в. Н.э.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1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76672"/>
            <a:ext cx="8712968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каком веке у </a:t>
            </a:r>
            <a:r>
              <a:rPr lang="ru-RU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полочан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правил князь </a:t>
            </a:r>
            <a:r>
              <a:rPr lang="ru-RU" sz="8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Рогволод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42679" y="2967335"/>
            <a:ext cx="465864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 </a:t>
            </a:r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век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1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57688" y="920255"/>
            <a:ext cx="945938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ГЛАВНЫЙ ГОРОД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КРИВИЧЕЙ-ПОЛОЧАН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3676" y="2967335"/>
            <a:ext cx="651665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ПОЛОЦК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1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38930" y="920255"/>
            <a:ext cx="8099140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ПРОИСХОЖДЕНИЕ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НАЗВАНИЯ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КРИВИЧЕЙ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476" y="-89423"/>
            <a:ext cx="8584594" cy="68634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1.РОДНЫЕ</a:t>
            </a:r>
          </a:p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КРОВИ.</a:t>
            </a:r>
          </a:p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2.ОТ </a:t>
            </a:r>
          </a:p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СТАРЕЙШИНЫ</a:t>
            </a:r>
          </a:p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РОДА КРИВА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1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5365" y="944136"/>
            <a:ext cx="8213275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КАКУЮ </a:t>
            </a:r>
          </a:p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ТЕРРИТОРИЮ</a:t>
            </a:r>
          </a:p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ЗАНИМАЛИ </a:t>
            </a:r>
          </a:p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КРИВИЧИ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35839" y="980728"/>
            <a:ext cx="9305560" cy="54014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ВЕРХОВЬЯ</a:t>
            </a:r>
          </a:p>
          <a:p>
            <a:pPr algn="ctr"/>
            <a:r>
              <a:rPr lang="ru-RU" sz="11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ЗАП.Двины</a:t>
            </a:r>
            <a:endParaRPr lang="ru-RU" sz="11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Днепра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1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80528" y="920255"/>
            <a:ext cx="9738050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 ЗЕМЛЕДЕЛИЯ,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КОТОРЫЙ ПРИНЕСЛИ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БЕЛАРУСЬ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СЛАВЯНЕ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581" y="2967335"/>
            <a:ext cx="903484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ПАШЕННОЕ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185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82083" y="920255"/>
            <a:ext cx="6612836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ОПИШИТЕ</a:t>
            </a: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ВИСОЧНЫЕ </a:t>
            </a: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КОЛЬЦА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КРИВИЧЕЙ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031" y="920255"/>
            <a:ext cx="8727325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БРАСЛЕТО-</a:t>
            </a:r>
          </a:p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ОБРАЗНЫЕ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1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35294" y="5066465"/>
            <a:ext cx="69012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КОТ В МЕШКЕ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2863" r="5200" b="4786"/>
          <a:stretch/>
        </p:blipFill>
        <p:spPr>
          <a:xfrm>
            <a:off x="559369" y="836712"/>
            <a:ext cx="8477128" cy="42297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c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5728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8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167" y="310004"/>
            <a:ext cx="870142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РЕМЕСЛО</a:t>
            </a:r>
            <a:endParaRPr lang="ru-RU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3356992"/>
            <a:ext cx="302198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25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63973" y="920255"/>
            <a:ext cx="9471953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ЭТИМ ВИДОМ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РЕМЕСЛА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ЗАНИМАЛИСЬ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КАЖДОЙ 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СЛАВЯНСКОЙ СЕМЬЕ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159" y="2036311"/>
            <a:ext cx="88456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ПЛОТНИЦКОЕ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1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0113" y="920255"/>
            <a:ext cx="881677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ПРОИСХОЖДЕНИЕ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НАЗВАНИЯ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ДРЕГОВИЧЕЙ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381" y="1844824"/>
            <a:ext cx="909761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«ДРЫГВА» -</a:t>
            </a:r>
          </a:p>
          <a:p>
            <a:pPr algn="ctr"/>
            <a:r>
              <a:rPr lang="ru-RU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БОЛОТО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1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52283" y="920255"/>
            <a:ext cx="7272440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САМЫЙ 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ДРЕВНИЙ</a:t>
            </a: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ДРЕГОВИЧЕЙ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2289" y="2967335"/>
            <a:ext cx="517943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ТУРОВ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1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8302" y="920255"/>
            <a:ext cx="8700395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ТЕРРИТОРИЯ</a:t>
            </a:r>
          </a:p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РАССЕЛЕНИЯ</a:t>
            </a:r>
          </a:p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ДРЕГОВИЧЕЙ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16196" y="2967335"/>
            <a:ext cx="957640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ЦЕНТРАЛЬНАЯ</a:t>
            </a:r>
          </a:p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БЕЛАРУСЬ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1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52281" y="920255"/>
            <a:ext cx="7272440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ОПИШИТЕ</a:t>
            </a: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ВИСОЧНЫЕ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КОЛЬЦА</a:t>
            </a: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ДРЕГОВИЧЕЙ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44487" y="2186154"/>
            <a:ext cx="9565567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</a:p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БУСИНКАМИ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1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8856984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</a:t>
            </a:r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НАЗЫВАЛИ </a:t>
            </a:r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СЛАВЯН В </a:t>
            </a:r>
          </a:p>
          <a:p>
            <a:pPr algn="ctr"/>
            <a:r>
              <a:rPr lang="en-US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</a:t>
            </a:r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ВЕКЕ?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0726" y="2574554"/>
            <a:ext cx="8882560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АНТЫ, </a:t>
            </a:r>
          </a:p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СКЛАВИНЫ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1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38930" y="920255"/>
            <a:ext cx="8099140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ОБЪЯСНИТЕ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ПРОИСХОЖДЕНИЕ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НАЗВАНИЯ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РАДИМИЧЕЙ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8930" y="620688"/>
            <a:ext cx="8039380" cy="54014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 ИМЕНИ</a:t>
            </a:r>
          </a:p>
          <a:p>
            <a:pPr algn="ctr"/>
            <a:r>
              <a:rPr lang="ru-RU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КНЯЗЯ </a:t>
            </a:r>
          </a:p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РАДИМА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1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0162" y="634618"/>
            <a:ext cx="8408904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МЕСТО, ГДЕ БЫЛА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НАЙДЕНА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ДРЕВНЕЙШАЯ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СТОЯНКА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КАМЕННОГО ВЕКА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3214" y="2967335"/>
            <a:ext cx="803758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юРОВИЧИ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358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997531"/>
            <a:ext cx="67687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r>
              <a:rPr lang="ru-RU" sz="9600" b="1" cap="all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укцион</a:t>
            </a:r>
            <a:endParaRPr lang="ru-RU" sz="9600" b="1" cap="all" spc="0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47" y="404664"/>
            <a:ext cx="6123822" cy="4592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2941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2209" y="920255"/>
            <a:ext cx="8492581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НАЗОВИТЕ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РЕКИ, В БАССЕИНЕ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КОТОРЫХ ЖИЛИ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РАДИМИЧИ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4677" y="1443476"/>
            <a:ext cx="5554661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СОЖ И </a:t>
            </a:r>
          </a:p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ДНЕПР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1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388932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ОТКУДА ПРИШЛИ БРАТЬЯ РАДИМ И ВЯТКО?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4028" y="2967335"/>
            <a:ext cx="699595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пОЛЬША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1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2100" y="920255"/>
            <a:ext cx="9072804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ОПИШИТЕ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ВИСОЧНЫЕ КОЛЬЦА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РАДИМИЧЕЙ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5987" y="2967335"/>
            <a:ext cx="92159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СЕМИЛУЧЕВЫЕ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1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8640"/>
            <a:ext cx="8172908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КАКОМ ПИСЬМЕННОМ ИСТОЧНИКЕ СОДЕРЖАТСЯ СВЕДЕНИЯ О ПРОИСХОЖДЕНИИ РАДИМИЧЕЙ?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270" y="476672"/>
            <a:ext cx="855543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ПОВЕСТЬ ВРЕМЕННЫХ ЛЕТ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1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493687"/>
              </p:ext>
            </p:extLst>
          </p:nvPr>
        </p:nvGraphicFramePr>
        <p:xfrm>
          <a:off x="107504" y="188640"/>
          <a:ext cx="9036497" cy="5688632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3862372"/>
                <a:gridCol w="1034825"/>
                <a:gridCol w="1034825"/>
                <a:gridCol w="1034825"/>
                <a:gridCol w="1034825"/>
                <a:gridCol w="1034825"/>
              </a:tblGrid>
              <a:tr h="1222918">
                <a:tc>
                  <a:txBody>
                    <a:bodyPr/>
                    <a:lstStyle/>
                    <a:p>
                      <a:pPr algn="ctr"/>
                      <a:r>
                        <a:rPr lang="ru-RU" sz="32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РЕЛИГИЯ</a:t>
                      </a:r>
                      <a:r>
                        <a:rPr lang="ru-RU" sz="32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И МИФОЛОГИЯ</a:t>
                      </a:r>
                      <a:endParaRPr lang="ru-RU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" action="ppaction://hlinksldjump"/>
                        </a:rPr>
                        <a:t>40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3" action="ppaction://hlinksldjump"/>
                        </a:rPr>
                        <a:t>80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4" action="ppaction://hlinksldjump"/>
                        </a:rPr>
                        <a:t>120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5" action="ppaction://hlinksldjump"/>
                        </a:rPr>
                        <a:t>160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6" action="ppaction://hlinksldjump"/>
                        </a:rPr>
                        <a:t>200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975587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i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+mn-ea"/>
                          <a:cs typeface="+mn-cs"/>
                        </a:rPr>
                        <a:t>БАЛТЫ</a:t>
                      </a:r>
                      <a:endParaRPr kumimoji="0" lang="ru-RU" sz="3600" b="1" i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7" action="ppaction://hlinksldjump"/>
                        </a:rPr>
                        <a:t>40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8" action="ppaction://hlinksldjump"/>
                        </a:rPr>
                        <a:t>80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9" action="ppaction://hlinksldjump"/>
                        </a:rPr>
                        <a:t>120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0" action="ppaction://hlinksldjump"/>
                        </a:rPr>
                        <a:t>160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1" action="ppaction://hlinksldjump"/>
                        </a:rPr>
                        <a:t>200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099253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i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+mn-ea"/>
                          <a:cs typeface="+mn-cs"/>
                        </a:rPr>
                        <a:t>ОРУДИЯ ТРУДА</a:t>
                      </a:r>
                      <a:endParaRPr kumimoji="0" lang="ru-RU" sz="3600" b="1" i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2" action="ppaction://hlinksldjump"/>
                        </a:rPr>
                        <a:t>40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3" action="ppaction://hlinksldjump"/>
                        </a:rPr>
                        <a:t>80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4" action="ppaction://hlinksldjump"/>
                        </a:rPr>
                        <a:t>120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5" action="ppaction://hlinksldjump"/>
                        </a:rPr>
                        <a:t>160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6" action="ppaction://hlinksldjump"/>
                        </a:rPr>
                        <a:t>200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167956">
                <a:tc>
                  <a:txBody>
                    <a:bodyPr/>
                    <a:lstStyle/>
                    <a:p>
                      <a:pPr algn="ctr"/>
                      <a:r>
                        <a:rPr kumimoji="0" lang="ru-RU" sz="3400" b="1" i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+mn-ea"/>
                          <a:cs typeface="+mn-cs"/>
                        </a:rPr>
                        <a:t>ПЛЕМЕНА БЫВАЮТ РАЗНЫЕ</a:t>
                      </a:r>
                      <a:endParaRPr kumimoji="0" lang="ru-RU" sz="3400" b="1" i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7" action="ppaction://hlinksldjump"/>
                        </a:rPr>
                        <a:t>40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8" action="ppaction://hlinksldjump"/>
                        </a:rPr>
                        <a:t>80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9" action="ppaction://hlinksldjump"/>
                        </a:rPr>
                        <a:t>120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0" action="ppaction://hlinksldjump"/>
                        </a:rPr>
                        <a:t>160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1" action="ppaction://hlinksldjump"/>
                        </a:rPr>
                        <a:t>200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222918">
                <a:tc>
                  <a:txBody>
                    <a:bodyPr/>
                    <a:lstStyle/>
                    <a:p>
                      <a:pPr algn="ctr"/>
                      <a:r>
                        <a:rPr kumimoji="0" lang="ru-RU" sz="3600" b="1" i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+mn-ea"/>
                          <a:cs typeface="+mn-cs"/>
                        </a:rPr>
                        <a:t>ГИДРОНИМИКА</a:t>
                      </a:r>
                      <a:endParaRPr kumimoji="0" lang="ru-RU" sz="3600" b="1" i="1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2" action="ppaction://hlinksldjump"/>
                        </a:rPr>
                        <a:t>40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3" action="ppaction://hlinksldjump"/>
                        </a:rPr>
                        <a:t>80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4" action="ppaction://hlinksldjump"/>
                        </a:rPr>
                        <a:t>120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5" action="ppaction://hlinksldjump"/>
                        </a:rPr>
                        <a:t>160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6" action="ppaction://hlinksldjump"/>
                        </a:rPr>
                        <a:t>200</a:t>
                      </a:r>
                      <a:endParaRPr lang="ru-RU" sz="3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Управляющая кнопка: справка 2">
            <a:hlinkClick r:id="rId27" action="ppaction://hlinksldjump" highlightClick="1"/>
          </p:cNvPr>
          <p:cNvSpPr/>
          <p:nvPr/>
        </p:nvSpPr>
        <p:spPr>
          <a:xfrm>
            <a:off x="4211960" y="6021288"/>
            <a:ext cx="648072" cy="692696"/>
          </a:xfrm>
          <a:prstGeom prst="actionButtonHelp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00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4128" y="920255"/>
            <a:ext cx="8768747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ОБЩЕЕ НАЗВАНИЕ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ВСЕХ ВЕРОВАНИЙ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ДРЕВНИХ ЖИТЕЛЕЙ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БЕЛАРУСИ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9377" y="2967335"/>
            <a:ext cx="8905258" cy="1708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0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ЯЗЫЧЕСТВО</a:t>
            </a:r>
            <a:endParaRPr lang="ru-RU" sz="10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1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6047" y="920255"/>
            <a:ext cx="8564909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НАСЫПЬ ИЗ ПЕСКА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ИЛИ ГРУНТА НАД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МОГИЛАМИ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23954" y="2967335"/>
            <a:ext cx="589610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КУРГАН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160" y="920255"/>
            <a:ext cx="9154686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НАРОДНОЕ 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ПРЕДАНИЕ О БОГАХ,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ПРОИСХОЖДЕНИИ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ЯВЛЕНИЙ ПРИРОДЫ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ДР.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06750" y="2967335"/>
            <a:ext cx="373050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МИФ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997531"/>
            <a:ext cx="67687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r>
              <a:rPr lang="ru-RU" sz="9600" b="1" cap="all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укцион</a:t>
            </a:r>
            <a:endParaRPr lang="ru-RU" sz="9600" b="1" cap="all" spc="0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47" y="404664"/>
            <a:ext cx="6123822" cy="4592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50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304" y="920255"/>
            <a:ext cx="9358396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ГДЕ БЫЛИ НАЙДЕНЫ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КРЕМНИЕВЫЕ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ШАХТЫ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02" y="2967335"/>
            <a:ext cx="910800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Посёлок</a:t>
            </a:r>
          </a:p>
          <a:p>
            <a:pPr algn="ctr"/>
            <a:r>
              <a:rPr lang="ru-RU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красносельский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3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5521" y="920255"/>
            <a:ext cx="866596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БОГ ГРОМА И</a:t>
            </a:r>
          </a:p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МОЛНИЙ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4694" y="2967335"/>
            <a:ext cx="517462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ПЕРУН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842493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БОГИНЯ, ПОКРОВИ-ТЕЛЬНИЦА ЖЕНЩИН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7149" y="2967335"/>
            <a:ext cx="714971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МОКОШЬ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5164" y="920255"/>
            <a:ext cx="8006679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ПОЧЕМУ БАЛТЫ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ПОЛУЧИЛИ ТАКОЕ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НАЗВАНИЕ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6672"/>
            <a:ext cx="8907888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ИЗ-ЗА</a:t>
            </a:r>
          </a:p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БЛИЗОСТИ К</a:t>
            </a:r>
          </a:p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БАЛТИЙСКОМУ</a:t>
            </a:r>
          </a:p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МОРЮ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35294" y="5066465"/>
            <a:ext cx="69012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КОТ В МЕШКЕ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2863" r="5200" b="4786"/>
          <a:stretch/>
        </p:blipFill>
        <p:spPr>
          <a:xfrm>
            <a:off x="559369" y="836712"/>
            <a:ext cx="8477128" cy="42297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c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5728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1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2614" y="260648"/>
            <a:ext cx="6173486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Боги </a:t>
            </a:r>
          </a:p>
          <a:p>
            <a:pPr algn="ctr"/>
            <a:r>
              <a:rPr lang="ru-RU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славян</a:t>
            </a:r>
            <a:endParaRPr lang="ru-RU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3356992"/>
            <a:ext cx="302198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70</a:t>
            </a:r>
            <a:endParaRPr lang="ru-RU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64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29" y="920255"/>
            <a:ext cx="937474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БОГ – ПОКРОВИТЕЛЬ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ЖИВОТНОВОДСТВА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3264" y="2967335"/>
            <a:ext cx="531748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ВЕЛЕС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2274" y="920255"/>
            <a:ext cx="8952451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КЕМ БЫЛИ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АССИМИЛИРОВАНЫ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БАЛТЫ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30693" y="2967335"/>
            <a:ext cx="940539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СЛАВЯНАМИ</a:t>
            </a:r>
            <a:endParaRPr lang="ru-RU" sz="11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17137" y="632572"/>
            <a:ext cx="7142725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ПЕРЕЧИСЛИТЕ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БАЛТСКИЕ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ПЛЕМЕНА НА 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ТЕРРИТОРИИ</a:t>
            </a:r>
          </a:p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БЕЛАРУСИ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87291" y="632572"/>
            <a:ext cx="8824723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ЛИТВА,</a:t>
            </a:r>
          </a:p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ЯТВЯГИ,</a:t>
            </a:r>
          </a:p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ДНЕПРОВСКИЕ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209914" y="404664"/>
            <a:ext cx="9563837" cy="49398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НАЗЫВАЛСЯ</a:t>
            </a:r>
          </a:p>
          <a:p>
            <a:pPr algn="ctr"/>
            <a:r>
              <a:rPr lang="ru-RU" sz="6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ТОРГОВЫЙ ПУТЬ,</a:t>
            </a:r>
          </a:p>
          <a:p>
            <a:pPr algn="ctr"/>
            <a:r>
              <a:rPr lang="ru-RU" sz="6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СВЯЗАВШИЙ</a:t>
            </a:r>
          </a:p>
          <a:p>
            <a:pPr algn="ctr"/>
            <a:r>
              <a:rPr lang="ru-RU" sz="6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ПРИБАЛТИКУ СО</a:t>
            </a:r>
          </a:p>
          <a:p>
            <a:pPr algn="ctr"/>
            <a:r>
              <a:rPr lang="ru-RU" sz="6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СРЕДИЗЕМНОМОРЬЕМ</a:t>
            </a:r>
            <a:endParaRPr lang="ru-RU" sz="63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05136" y="1772816"/>
            <a:ext cx="9554282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«ЯНТАРНЫЙ</a:t>
            </a:r>
          </a:p>
          <a:p>
            <a:pPr algn="ctr"/>
            <a:r>
              <a:rPr lang="ru-RU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ПУТЬ</a:t>
            </a:r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997531"/>
            <a:ext cx="67687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r>
              <a:rPr lang="ru-RU" sz="9600" b="1" cap="all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укцион</a:t>
            </a:r>
            <a:endParaRPr lang="ru-RU" sz="9600" b="1" cap="all" spc="0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47" y="404664"/>
            <a:ext cx="6123822" cy="4592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50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062" y="920255"/>
            <a:ext cx="9352880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ОТКУДА В БЕЛАРУСЬ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ПОПАДАЛА МЕДЬ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БРОНЗА 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37978" y="1916832"/>
            <a:ext cx="940796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Кавказ и </a:t>
            </a:r>
          </a:p>
          <a:p>
            <a:pPr algn="ctr"/>
            <a:r>
              <a:rPr lang="ru-RU" sz="9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прикарпатье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3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9710" y="920255"/>
            <a:ext cx="7537576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ОРУДИЕ ДЛЯ</a:t>
            </a:r>
          </a:p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ОБРАБОТКИ</a:t>
            </a:r>
          </a:p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ШКУР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8675" y="2967335"/>
            <a:ext cx="722665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СКРЕБОК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6518" y="920255"/>
            <a:ext cx="8623964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ПРИСПОСОБЛЕНИЕ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ОХОТЫ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БОЛЕЕ МЕЛКИХ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ЖИВОТНЫХ И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ПТИЦ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7730" y="1556792"/>
            <a:ext cx="6561540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ЛУК И </a:t>
            </a:r>
          </a:p>
          <a:p>
            <a:pPr algn="ctr"/>
            <a:r>
              <a:rPr lang="ru-RU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СТРЕЛЫ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203598" y="920255"/>
            <a:ext cx="9551204" cy="49398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ОРУДИЕ ТРУДА,</a:t>
            </a:r>
          </a:p>
          <a:p>
            <a:pPr algn="ctr"/>
            <a:r>
              <a:rPr lang="ru-RU" sz="6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ИСПОЛЬЗОВАВШЕЕСЯ</a:t>
            </a:r>
          </a:p>
          <a:p>
            <a:pPr algn="ctr"/>
            <a:r>
              <a:rPr lang="ru-RU" sz="6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ПОДСЕЧНО-</a:t>
            </a:r>
          </a:p>
          <a:p>
            <a:pPr algn="ctr"/>
            <a:r>
              <a:rPr lang="ru-RU" sz="6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ОГНЕВОМ</a:t>
            </a:r>
          </a:p>
          <a:p>
            <a:pPr algn="ctr"/>
            <a:r>
              <a:rPr lang="ru-RU" sz="6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ЗЕМЛЕДЕЛИИ</a:t>
            </a:r>
            <a:endParaRPr lang="ru-RU" sz="63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32" y="1700808"/>
            <a:ext cx="9043181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БОРОНА-</a:t>
            </a:r>
          </a:p>
          <a:p>
            <a:pPr algn="ctr"/>
            <a:r>
              <a:rPr lang="ru-RU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СУКОВАТКА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3079" y="920255"/>
            <a:ext cx="9170844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ОРУДИЕ ОБРАБОТКИ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ЗЕМЛИ ПРИ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ПАШЕННОМ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ЗЕМЛЕДЕЛИИ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9492" y="2967335"/>
            <a:ext cx="430502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РАЛО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7524" y="382012"/>
            <a:ext cx="8085996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КАКОЕ 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ИЗОБРЕТЕНИЕ</a:t>
            </a: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ПОЗВОЛИЛО </a:t>
            </a:r>
          </a:p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УЛУЧШИТЬ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ОРУДИЯ ТРУДА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242" y="1340768"/>
            <a:ext cx="8882560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ВЫПЛАВКА</a:t>
            </a:r>
          </a:p>
          <a:p>
            <a:pPr algn="ctr"/>
            <a:r>
              <a:rPr lang="ru-RU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МЕТАЛЛОВ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42782" y="920255"/>
            <a:ext cx="6891438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ОБЪЕДИНЕНИЕ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НЕСКОЛЬКИХ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РОДОВ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6243" y="2967335"/>
            <a:ext cx="555152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ПЛЕМЯ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32888" y="920255"/>
            <a:ext cx="9442777" cy="49398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ЭТИ ПЛЕМЕНА</a:t>
            </a:r>
          </a:p>
          <a:p>
            <a:pPr algn="ctr"/>
            <a:r>
              <a:rPr lang="ru-RU" sz="6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СТАЛИ</a:t>
            </a:r>
          </a:p>
          <a:p>
            <a:pPr algn="ctr"/>
            <a:r>
              <a:rPr lang="ru-RU" sz="6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РОДОНАЧАЛЬНИКАМИ</a:t>
            </a:r>
          </a:p>
          <a:p>
            <a:pPr algn="ctr"/>
            <a:r>
              <a:rPr lang="ru-RU" sz="63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БАЛТОВ, СЛАВЯН,</a:t>
            </a:r>
          </a:p>
          <a:p>
            <a:pPr algn="ctr"/>
            <a:r>
              <a:rPr lang="ru-RU" sz="6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ГЕРМАНЦЕВ</a:t>
            </a:r>
            <a:endParaRPr lang="ru-RU" sz="63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882" y="2967335"/>
            <a:ext cx="90162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ИНДОЕВРОПЕЙЦЫ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8177" y="920255"/>
            <a:ext cx="8680646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ЭТИ ПЛЕМЕНА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СТОЛКНУЛИСЬ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ТЕРРИТОРИИ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БЕЛАРУСИ В 5-8 вв.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4435" y="1700808"/>
            <a:ext cx="744812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БАЛТЫ И</a:t>
            </a:r>
          </a:p>
          <a:p>
            <a:pPr algn="ctr"/>
            <a:r>
              <a:rPr lang="ru-RU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СЛАВЯНЕ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7073" y="920255"/>
            <a:ext cx="8782853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КОГДА 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ОБРАЗОВЫВАЛИСЬ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ПЛЕМЕНА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00721" y="1340768"/>
            <a:ext cx="7367723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10-5 тыс.</a:t>
            </a:r>
          </a:p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н.э.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35294" y="5066465"/>
            <a:ext cx="69012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КОТ В МЕШКЕ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2863" r="5200" b="4786"/>
          <a:stretch/>
        </p:blipFill>
        <p:spPr>
          <a:xfrm>
            <a:off x="559369" y="836712"/>
            <a:ext cx="8477128" cy="42297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c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5728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1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9273" y="920255"/>
            <a:ext cx="8438464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СЛАВЯНСКОЕ </a:t>
            </a:r>
          </a:p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ПОСЕЛЕНИЕ </a:t>
            </a:r>
          </a:p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</a:t>
            </a:r>
            <a:r>
              <a:rPr lang="ru-RU" sz="8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р.ГОРЫНЬ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3168" y="2967335"/>
            <a:ext cx="859767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хотомель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39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6503" y="1268760"/>
            <a:ext cx="586570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термины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3356992"/>
            <a:ext cx="302198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9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64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76108" y="920255"/>
            <a:ext cx="6224781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МЕСТО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ПОКЛОНЕНИЯ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БОГАМ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36423" y="1700808"/>
            <a:ext cx="910037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КАПИЩЕ</a:t>
            </a:r>
          </a:p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(СВЯТИЛИЩЕ)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1762" y="404664"/>
            <a:ext cx="7553478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ВДОЛЬ ИМЕННО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ЭТИХ ОБЪЕКТОВ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ПРОИСХОДИЛО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ЗАСЕЛЕНИЕ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ТЕРРИТОРИИ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БЕЛАРУСИ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9267" y="2967335"/>
            <a:ext cx="876547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ВДОЛЬ РЕК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37862" y="920255"/>
            <a:ext cx="7701275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РЕКА, ДАВШАЯ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НАЗВАНИЕ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ОДНОЙ ИЗ ГРУПП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КРИВИЧЕЙ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6544" y="2967335"/>
            <a:ext cx="641092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ПОЛОТА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35294" y="5066465"/>
            <a:ext cx="69012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КОТ В МЕШКЕ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2863" r="5200" b="4786"/>
          <a:stretch/>
        </p:blipFill>
        <p:spPr>
          <a:xfrm>
            <a:off x="559369" y="836712"/>
            <a:ext cx="8477128" cy="42297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c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5728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1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3583" y="1268760"/>
            <a:ext cx="471154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БОГИ</a:t>
            </a:r>
            <a:endParaRPr lang="ru-RU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2875" y="3356992"/>
            <a:ext cx="4299831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110</a:t>
            </a:r>
            <a:endParaRPr lang="ru-RU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64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326" y="920255"/>
            <a:ext cx="8154348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БОГ СОЛНЕЧНОГО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СВЕТА, УРОЖАЯ,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ВЕСЕННЕГО 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ПЛОДОРОДИЯ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6320" y="2967335"/>
            <a:ext cx="547137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ЯРИЛО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1407" y="920255"/>
            <a:ext cx="8494184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РЕКА, В БАССЕИНЕ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КОТОРОЙ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РАССЕЛИЛИСЬ</a:t>
            </a: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ДРЕГОВИЧИ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8145" y="2967335"/>
            <a:ext cx="736772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ПРИПЯТЬ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997531"/>
            <a:ext cx="67687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а</a:t>
            </a:r>
            <a:r>
              <a:rPr lang="ru-RU" sz="9600" b="1" cap="all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укцион</a:t>
            </a:r>
            <a:endParaRPr lang="ru-RU" sz="9600" b="1" cap="all" spc="0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47" y="404664"/>
            <a:ext cx="6123822" cy="4592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50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100392" y="5805264"/>
            <a:ext cx="936104" cy="936104"/>
          </a:xfrm>
          <a:prstGeom prst="actionButtonHo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3488" y="20142"/>
            <a:ext cx="8763008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КАКОЙ РЕКЕ РАСПОЛОЖЕН ГОРОД ТУРОВ?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8146" y="3645024"/>
            <a:ext cx="736772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ПРИПЯТЬ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569</TotalTime>
  <Words>868</Words>
  <Application>Microsoft Office PowerPoint</Application>
  <PresentationFormat>Экран (4:3)</PresentationFormat>
  <Paragraphs>541</Paragraphs>
  <Slides>102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102</vt:i4>
      </vt:variant>
    </vt:vector>
  </HeadingPairs>
  <TitlesOfParts>
    <vt:vector size="103" baseType="lpstr">
      <vt:lpstr>Техническая</vt:lpstr>
      <vt:lpstr>БЕЛАРУСЬ В ДРЕВНИЕ ВРЕМЕНА И РАННЕМ СРЕДНЕВЕКОВЬЕ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Gala</dc:creator>
  <cp:lastModifiedBy>User</cp:lastModifiedBy>
  <cp:revision>129</cp:revision>
  <dcterms:created xsi:type="dcterms:W3CDTF">2011-03-19T21:11:43Z</dcterms:created>
  <dcterms:modified xsi:type="dcterms:W3CDTF">2018-10-20T20:32:39Z</dcterms:modified>
</cp:coreProperties>
</file>