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sldIdLst>
    <p:sldId id="292" r:id="rId2"/>
    <p:sldId id="287" r:id="rId3"/>
    <p:sldId id="439" r:id="rId4"/>
    <p:sldId id="365" r:id="rId5"/>
    <p:sldId id="359" r:id="rId6"/>
    <p:sldId id="364" r:id="rId7"/>
    <p:sldId id="384" r:id="rId8"/>
    <p:sldId id="260" r:id="rId9"/>
    <p:sldId id="448" r:id="rId10"/>
    <p:sldId id="332" r:id="rId11"/>
    <p:sldId id="342" r:id="rId12"/>
    <p:sldId id="451" r:id="rId13"/>
    <p:sldId id="452" r:id="rId14"/>
    <p:sldId id="45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56164"/>
  </p:normalViewPr>
  <p:slideViewPr>
    <p:cSldViewPr snapToGrid="0" snapToObjects="1">
      <p:cViewPr varScale="1">
        <p:scale>
          <a:sx n="68" d="100"/>
          <a:sy n="68" d="100"/>
        </p:scale>
        <p:origin x="1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EF393-0EB4-4BA9-9E28-5EFAB006FC7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C8B761-63EA-4E87-8A2E-FB83F12C0E7A}">
      <dgm:prSet/>
      <dgm:spPr>
        <a:xfrm>
          <a:off x="206560" y="62993"/>
          <a:ext cx="3084611" cy="1850767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À réfléchir sur ma pratique </a:t>
          </a:r>
          <a:endParaRPr lang="en-US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D4879F9-B2AB-46CA-8932-3B4B20667C8F}" type="parTrans" cxnId="{8BFB92CE-D65A-4EF9-A176-79DE087CF141}">
      <dgm:prSet/>
      <dgm:spPr/>
      <dgm:t>
        <a:bodyPr/>
        <a:lstStyle/>
        <a:p>
          <a:endParaRPr lang="en-US" b="1"/>
        </a:p>
      </dgm:t>
    </dgm:pt>
    <dgm:pt modelId="{0543F9E0-9CA4-442F-A554-5570BBFBDE08}" type="sibTrans" cxnId="{8BFB92CE-D65A-4EF9-A176-79DE087CF141}">
      <dgm:prSet/>
      <dgm:spPr/>
      <dgm:t>
        <a:bodyPr/>
        <a:lstStyle/>
        <a:p>
          <a:endParaRPr lang="en-US" b="1"/>
        </a:p>
      </dgm:t>
    </dgm:pt>
    <dgm:pt modelId="{8EE13E40-A783-4B10-9EC0-7BEDCC91C71B}">
      <dgm:prSet/>
      <dgm:spPr>
        <a:xfrm>
          <a:off x="3659938" y="3361"/>
          <a:ext cx="3084611" cy="1850767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À renforcer mon identité professionnelle</a:t>
          </a:r>
          <a:endParaRPr lang="en-US" b="1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6AD4B74-51BF-402A-BC1B-5419D0678BEC}" type="parTrans" cxnId="{9CB42D19-DCD7-472C-9078-CEB06D649D87}">
      <dgm:prSet/>
      <dgm:spPr/>
      <dgm:t>
        <a:bodyPr/>
        <a:lstStyle/>
        <a:p>
          <a:endParaRPr lang="en-US" b="1"/>
        </a:p>
      </dgm:t>
    </dgm:pt>
    <dgm:pt modelId="{C6530EF5-8419-4EC4-9EAE-6CAACE9B6DD1}" type="sibTrans" cxnId="{9CB42D19-DCD7-472C-9078-CEB06D649D87}">
      <dgm:prSet/>
      <dgm:spPr/>
      <dgm:t>
        <a:bodyPr/>
        <a:lstStyle/>
        <a:p>
          <a:endParaRPr lang="en-US" b="1"/>
        </a:p>
      </dgm:t>
    </dgm:pt>
    <dgm:pt modelId="{FE71E294-B2FC-4C25-A3DB-989A553700C5}">
      <dgm:prSet/>
      <dgm:spPr>
        <a:xfrm>
          <a:off x="266865" y="2162589"/>
          <a:ext cx="3084611" cy="1850767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À établir des liens entre la théorie et la pratique</a:t>
          </a:r>
          <a:endParaRPr lang="en-US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0AC1BD85-5C4B-41C7-B05A-6BDB92EC74F1}" type="parTrans" cxnId="{194B2180-51AC-41E8-AED0-46C80F8B0520}">
      <dgm:prSet/>
      <dgm:spPr/>
      <dgm:t>
        <a:bodyPr/>
        <a:lstStyle/>
        <a:p>
          <a:endParaRPr lang="en-US" b="1"/>
        </a:p>
      </dgm:t>
    </dgm:pt>
    <dgm:pt modelId="{0041BE93-D7AF-4B42-9B33-63CEF49F0F76}" type="sibTrans" cxnId="{194B2180-51AC-41E8-AED0-46C80F8B0520}">
      <dgm:prSet/>
      <dgm:spPr/>
      <dgm:t>
        <a:bodyPr/>
        <a:lstStyle/>
        <a:p>
          <a:endParaRPr lang="en-US" b="1"/>
        </a:p>
      </dgm:t>
    </dgm:pt>
    <dgm:pt modelId="{7D60EE9E-2C32-4117-8CC5-E7156FAA6A49}">
      <dgm:prSet/>
      <dgm:spPr>
        <a:xfrm>
          <a:off x="3659938" y="2162589"/>
          <a:ext cx="3084611" cy="1850767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À mieux comprendre les situations</a:t>
          </a:r>
          <a:endParaRPr lang="en-US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310C3F4-D136-4D9B-A266-E21162C6E604}" type="parTrans" cxnId="{C44EDF8E-5E90-42C3-89BE-9489BE3729FE}">
      <dgm:prSet/>
      <dgm:spPr/>
      <dgm:t>
        <a:bodyPr/>
        <a:lstStyle/>
        <a:p>
          <a:endParaRPr lang="en-US" b="1"/>
        </a:p>
      </dgm:t>
    </dgm:pt>
    <dgm:pt modelId="{5F1F1E09-5B37-4072-B804-327D0A5602DC}" type="sibTrans" cxnId="{C44EDF8E-5E90-42C3-89BE-9489BE3729FE}">
      <dgm:prSet/>
      <dgm:spPr/>
      <dgm:t>
        <a:bodyPr/>
        <a:lstStyle/>
        <a:p>
          <a:endParaRPr lang="en-US" b="1"/>
        </a:p>
      </dgm:t>
    </dgm:pt>
    <dgm:pt modelId="{CC8AC801-092E-4038-8CC7-1FD774BC4A97}">
      <dgm:prSet/>
      <dgm:spPr>
        <a:xfrm>
          <a:off x="266865" y="4321818"/>
          <a:ext cx="3084611" cy="1850767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À identifier ce que j’ai mobilisé comme compétences et savoirs</a:t>
          </a:r>
          <a:endParaRPr lang="en-US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E624F70-0C5D-4EC3-BB0F-2A6383698A10}" type="parTrans" cxnId="{6E387828-EDE8-4136-9486-1EF488A4A70A}">
      <dgm:prSet/>
      <dgm:spPr/>
      <dgm:t>
        <a:bodyPr/>
        <a:lstStyle/>
        <a:p>
          <a:endParaRPr lang="en-US" b="1"/>
        </a:p>
      </dgm:t>
    </dgm:pt>
    <dgm:pt modelId="{215730B5-89F0-403B-AD56-B49894A580D1}" type="sibTrans" cxnId="{6E387828-EDE8-4136-9486-1EF488A4A70A}">
      <dgm:prSet/>
      <dgm:spPr/>
      <dgm:t>
        <a:bodyPr/>
        <a:lstStyle/>
        <a:p>
          <a:endParaRPr lang="en-US" b="1"/>
        </a:p>
      </dgm:t>
    </dgm:pt>
    <dgm:pt modelId="{6979F495-34EF-4D41-A6DD-5108404A4169}">
      <dgm:prSet/>
      <dgm:spPr>
        <a:xfrm>
          <a:off x="3659938" y="4321818"/>
          <a:ext cx="3084611" cy="1850767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À valoriser mon expérience et affiner mon action</a:t>
          </a:r>
          <a:endParaRPr lang="en-US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98577A2-B105-4DEC-B1EA-5568EE20C086}" type="parTrans" cxnId="{3CEC801A-889C-4FEE-B287-8A6C61E36113}">
      <dgm:prSet/>
      <dgm:spPr/>
      <dgm:t>
        <a:bodyPr/>
        <a:lstStyle/>
        <a:p>
          <a:endParaRPr lang="en-US" b="1"/>
        </a:p>
      </dgm:t>
    </dgm:pt>
    <dgm:pt modelId="{BB87C8F3-1342-4032-862B-F6FE84DFB0E8}" type="sibTrans" cxnId="{3CEC801A-889C-4FEE-B287-8A6C61E36113}">
      <dgm:prSet/>
      <dgm:spPr/>
      <dgm:t>
        <a:bodyPr/>
        <a:lstStyle/>
        <a:p>
          <a:endParaRPr lang="en-US" b="1"/>
        </a:p>
      </dgm:t>
    </dgm:pt>
    <dgm:pt modelId="{FABFF6BB-5995-894D-8CEE-83B061DDAAC4}" type="pres">
      <dgm:prSet presAssocID="{E2BEF393-0EB4-4BA9-9E28-5EFAB006FC72}" presName="diagram" presStyleCnt="0">
        <dgm:presLayoutVars>
          <dgm:dir/>
          <dgm:resizeHandles val="exact"/>
        </dgm:presLayoutVars>
      </dgm:prSet>
      <dgm:spPr/>
    </dgm:pt>
    <dgm:pt modelId="{7B991A1F-8256-6347-B92C-60C61EA11632}" type="pres">
      <dgm:prSet presAssocID="{AAC8B761-63EA-4E87-8A2E-FB83F12C0E7A}" presName="node" presStyleLbl="node1" presStyleIdx="0" presStyleCnt="6" custLinFactNeighborX="-1955" custLinFactNeighborY="3222">
        <dgm:presLayoutVars>
          <dgm:bulletEnabled val="1"/>
        </dgm:presLayoutVars>
      </dgm:prSet>
      <dgm:spPr/>
    </dgm:pt>
    <dgm:pt modelId="{DAE0D2F3-CE8B-0C4A-815C-91D6BCE8C4FD}" type="pres">
      <dgm:prSet presAssocID="{0543F9E0-9CA4-442F-A554-5570BBFBDE08}" presName="sibTrans" presStyleCnt="0"/>
      <dgm:spPr/>
    </dgm:pt>
    <dgm:pt modelId="{E3EB884F-FAB4-7549-90A7-D8EBA0632DE7}" type="pres">
      <dgm:prSet presAssocID="{8EE13E40-A783-4B10-9EC0-7BEDCC91C71B}" presName="node" presStyleLbl="node1" presStyleIdx="1" presStyleCnt="6">
        <dgm:presLayoutVars>
          <dgm:bulletEnabled val="1"/>
        </dgm:presLayoutVars>
      </dgm:prSet>
      <dgm:spPr/>
    </dgm:pt>
    <dgm:pt modelId="{1C8E9C74-0C23-D54A-BE01-536FED2A19B1}" type="pres">
      <dgm:prSet presAssocID="{C6530EF5-8419-4EC4-9EAE-6CAACE9B6DD1}" presName="sibTrans" presStyleCnt="0"/>
      <dgm:spPr/>
    </dgm:pt>
    <dgm:pt modelId="{267BD27E-F307-E94F-92A8-832C1B6F36F2}" type="pres">
      <dgm:prSet presAssocID="{FE71E294-B2FC-4C25-A3DB-989A553700C5}" presName="node" presStyleLbl="node1" presStyleIdx="2" presStyleCnt="6">
        <dgm:presLayoutVars>
          <dgm:bulletEnabled val="1"/>
        </dgm:presLayoutVars>
      </dgm:prSet>
      <dgm:spPr/>
    </dgm:pt>
    <dgm:pt modelId="{59E62B52-8216-5142-892E-583C7CFDA3F3}" type="pres">
      <dgm:prSet presAssocID="{0041BE93-D7AF-4B42-9B33-63CEF49F0F76}" presName="sibTrans" presStyleCnt="0"/>
      <dgm:spPr/>
    </dgm:pt>
    <dgm:pt modelId="{8E8338E1-B5ED-E34D-B7FD-A7A6A8C21CAE}" type="pres">
      <dgm:prSet presAssocID="{7D60EE9E-2C32-4117-8CC5-E7156FAA6A49}" presName="node" presStyleLbl="node1" presStyleIdx="3" presStyleCnt="6">
        <dgm:presLayoutVars>
          <dgm:bulletEnabled val="1"/>
        </dgm:presLayoutVars>
      </dgm:prSet>
      <dgm:spPr/>
    </dgm:pt>
    <dgm:pt modelId="{C27C6F39-DCBE-944E-9501-BD10DEAE8F37}" type="pres">
      <dgm:prSet presAssocID="{5F1F1E09-5B37-4072-B804-327D0A5602DC}" presName="sibTrans" presStyleCnt="0"/>
      <dgm:spPr/>
    </dgm:pt>
    <dgm:pt modelId="{AAE0C04B-9251-9A43-AE6D-3CFE98F81DC5}" type="pres">
      <dgm:prSet presAssocID="{CC8AC801-092E-4038-8CC7-1FD774BC4A97}" presName="node" presStyleLbl="node1" presStyleIdx="4" presStyleCnt="6">
        <dgm:presLayoutVars>
          <dgm:bulletEnabled val="1"/>
        </dgm:presLayoutVars>
      </dgm:prSet>
      <dgm:spPr/>
    </dgm:pt>
    <dgm:pt modelId="{E20F099D-8F45-A145-B6B1-13426EA5569F}" type="pres">
      <dgm:prSet presAssocID="{215730B5-89F0-403B-AD56-B49894A580D1}" presName="sibTrans" presStyleCnt="0"/>
      <dgm:spPr/>
    </dgm:pt>
    <dgm:pt modelId="{F636EAAE-2E49-E24E-928D-8C713734861B}" type="pres">
      <dgm:prSet presAssocID="{6979F495-34EF-4D41-A6DD-5108404A4169}" presName="node" presStyleLbl="node1" presStyleIdx="5" presStyleCnt="6">
        <dgm:presLayoutVars>
          <dgm:bulletEnabled val="1"/>
        </dgm:presLayoutVars>
      </dgm:prSet>
      <dgm:spPr/>
    </dgm:pt>
  </dgm:ptLst>
  <dgm:cxnLst>
    <dgm:cxn modelId="{75E77617-7F76-F24E-8F60-52B7BC348EFB}" type="presOf" srcId="{FE71E294-B2FC-4C25-A3DB-989A553700C5}" destId="{267BD27E-F307-E94F-92A8-832C1B6F36F2}" srcOrd="0" destOrd="0" presId="urn:microsoft.com/office/officeart/2005/8/layout/default"/>
    <dgm:cxn modelId="{9CB42D19-DCD7-472C-9078-CEB06D649D87}" srcId="{E2BEF393-0EB4-4BA9-9E28-5EFAB006FC72}" destId="{8EE13E40-A783-4B10-9EC0-7BEDCC91C71B}" srcOrd="1" destOrd="0" parTransId="{66AD4B74-51BF-402A-BC1B-5419D0678BEC}" sibTransId="{C6530EF5-8419-4EC4-9EAE-6CAACE9B6DD1}"/>
    <dgm:cxn modelId="{3CEC801A-889C-4FEE-B287-8A6C61E36113}" srcId="{E2BEF393-0EB4-4BA9-9E28-5EFAB006FC72}" destId="{6979F495-34EF-4D41-A6DD-5108404A4169}" srcOrd="5" destOrd="0" parTransId="{298577A2-B105-4DEC-B1EA-5568EE20C086}" sibTransId="{BB87C8F3-1342-4032-862B-F6FE84DFB0E8}"/>
    <dgm:cxn modelId="{6E387828-EDE8-4136-9486-1EF488A4A70A}" srcId="{E2BEF393-0EB4-4BA9-9E28-5EFAB006FC72}" destId="{CC8AC801-092E-4038-8CC7-1FD774BC4A97}" srcOrd="4" destOrd="0" parTransId="{7E624F70-0C5D-4EC3-BB0F-2A6383698A10}" sibTransId="{215730B5-89F0-403B-AD56-B49894A580D1}"/>
    <dgm:cxn modelId="{79AC9B2C-9822-8A4C-9A15-2097BA495C54}" type="presOf" srcId="{6979F495-34EF-4D41-A6DD-5108404A4169}" destId="{F636EAAE-2E49-E24E-928D-8C713734861B}" srcOrd="0" destOrd="0" presId="urn:microsoft.com/office/officeart/2005/8/layout/default"/>
    <dgm:cxn modelId="{70BAF430-00F4-5440-AE27-94562FE81472}" type="presOf" srcId="{7D60EE9E-2C32-4117-8CC5-E7156FAA6A49}" destId="{8E8338E1-B5ED-E34D-B7FD-A7A6A8C21CAE}" srcOrd="0" destOrd="0" presId="urn:microsoft.com/office/officeart/2005/8/layout/default"/>
    <dgm:cxn modelId="{194B2180-51AC-41E8-AED0-46C80F8B0520}" srcId="{E2BEF393-0EB4-4BA9-9E28-5EFAB006FC72}" destId="{FE71E294-B2FC-4C25-A3DB-989A553700C5}" srcOrd="2" destOrd="0" parTransId="{0AC1BD85-5C4B-41C7-B05A-6BDB92EC74F1}" sibTransId="{0041BE93-D7AF-4B42-9B33-63CEF49F0F76}"/>
    <dgm:cxn modelId="{4BDCF581-466C-564F-9F92-EAF0058F6E5F}" type="presOf" srcId="{AAC8B761-63EA-4E87-8A2E-FB83F12C0E7A}" destId="{7B991A1F-8256-6347-B92C-60C61EA11632}" srcOrd="0" destOrd="0" presId="urn:microsoft.com/office/officeart/2005/8/layout/default"/>
    <dgm:cxn modelId="{C44EDF8E-5E90-42C3-89BE-9489BE3729FE}" srcId="{E2BEF393-0EB4-4BA9-9E28-5EFAB006FC72}" destId="{7D60EE9E-2C32-4117-8CC5-E7156FAA6A49}" srcOrd="3" destOrd="0" parTransId="{F310C3F4-D136-4D9B-A266-E21162C6E604}" sibTransId="{5F1F1E09-5B37-4072-B804-327D0A5602DC}"/>
    <dgm:cxn modelId="{EEEAA7A5-1D92-CF44-8370-94125F2C99B2}" type="presOf" srcId="{8EE13E40-A783-4B10-9EC0-7BEDCC91C71B}" destId="{E3EB884F-FAB4-7549-90A7-D8EBA0632DE7}" srcOrd="0" destOrd="0" presId="urn:microsoft.com/office/officeart/2005/8/layout/default"/>
    <dgm:cxn modelId="{6B559CAE-9E6D-1D45-8BDB-153351528AFD}" type="presOf" srcId="{E2BEF393-0EB4-4BA9-9E28-5EFAB006FC72}" destId="{FABFF6BB-5995-894D-8CEE-83B061DDAAC4}" srcOrd="0" destOrd="0" presId="urn:microsoft.com/office/officeart/2005/8/layout/default"/>
    <dgm:cxn modelId="{A065F7CC-F6A9-2E47-A08E-E70A5048E4F9}" type="presOf" srcId="{CC8AC801-092E-4038-8CC7-1FD774BC4A97}" destId="{AAE0C04B-9251-9A43-AE6D-3CFE98F81DC5}" srcOrd="0" destOrd="0" presId="urn:microsoft.com/office/officeart/2005/8/layout/default"/>
    <dgm:cxn modelId="{8BFB92CE-D65A-4EF9-A176-79DE087CF141}" srcId="{E2BEF393-0EB4-4BA9-9E28-5EFAB006FC72}" destId="{AAC8B761-63EA-4E87-8A2E-FB83F12C0E7A}" srcOrd="0" destOrd="0" parTransId="{BD4879F9-B2AB-46CA-8932-3B4B20667C8F}" sibTransId="{0543F9E0-9CA4-442F-A554-5570BBFBDE08}"/>
    <dgm:cxn modelId="{29F4AAC0-78AA-F541-A263-53EC81C52071}" type="presParOf" srcId="{FABFF6BB-5995-894D-8CEE-83B061DDAAC4}" destId="{7B991A1F-8256-6347-B92C-60C61EA11632}" srcOrd="0" destOrd="0" presId="urn:microsoft.com/office/officeart/2005/8/layout/default"/>
    <dgm:cxn modelId="{90839C06-F72F-6944-8F75-67412E6507E9}" type="presParOf" srcId="{FABFF6BB-5995-894D-8CEE-83B061DDAAC4}" destId="{DAE0D2F3-CE8B-0C4A-815C-91D6BCE8C4FD}" srcOrd="1" destOrd="0" presId="urn:microsoft.com/office/officeart/2005/8/layout/default"/>
    <dgm:cxn modelId="{5314F9B0-450E-FE4B-BB0C-A8725382DE8B}" type="presParOf" srcId="{FABFF6BB-5995-894D-8CEE-83B061DDAAC4}" destId="{E3EB884F-FAB4-7549-90A7-D8EBA0632DE7}" srcOrd="2" destOrd="0" presId="urn:microsoft.com/office/officeart/2005/8/layout/default"/>
    <dgm:cxn modelId="{127D9CD3-E010-FE45-84A7-3BE6D06C47B3}" type="presParOf" srcId="{FABFF6BB-5995-894D-8CEE-83B061DDAAC4}" destId="{1C8E9C74-0C23-D54A-BE01-536FED2A19B1}" srcOrd="3" destOrd="0" presId="urn:microsoft.com/office/officeart/2005/8/layout/default"/>
    <dgm:cxn modelId="{222195D1-43DF-A84E-9FF8-151DA8EEDD94}" type="presParOf" srcId="{FABFF6BB-5995-894D-8CEE-83B061DDAAC4}" destId="{267BD27E-F307-E94F-92A8-832C1B6F36F2}" srcOrd="4" destOrd="0" presId="urn:microsoft.com/office/officeart/2005/8/layout/default"/>
    <dgm:cxn modelId="{DA034C2A-79F8-FD49-A7C2-A07B21598A47}" type="presParOf" srcId="{FABFF6BB-5995-894D-8CEE-83B061DDAAC4}" destId="{59E62B52-8216-5142-892E-583C7CFDA3F3}" srcOrd="5" destOrd="0" presId="urn:microsoft.com/office/officeart/2005/8/layout/default"/>
    <dgm:cxn modelId="{D525111D-4CEB-B846-94B8-A38EDAA463E8}" type="presParOf" srcId="{FABFF6BB-5995-894D-8CEE-83B061DDAAC4}" destId="{8E8338E1-B5ED-E34D-B7FD-A7A6A8C21CAE}" srcOrd="6" destOrd="0" presId="urn:microsoft.com/office/officeart/2005/8/layout/default"/>
    <dgm:cxn modelId="{18F01ADD-01D7-D049-8AC9-E7B946055AA4}" type="presParOf" srcId="{FABFF6BB-5995-894D-8CEE-83B061DDAAC4}" destId="{C27C6F39-DCBE-944E-9501-BD10DEAE8F37}" srcOrd="7" destOrd="0" presId="urn:microsoft.com/office/officeart/2005/8/layout/default"/>
    <dgm:cxn modelId="{48D7C179-BAA6-C546-82B9-6C9D1273A394}" type="presParOf" srcId="{FABFF6BB-5995-894D-8CEE-83B061DDAAC4}" destId="{AAE0C04B-9251-9A43-AE6D-3CFE98F81DC5}" srcOrd="8" destOrd="0" presId="urn:microsoft.com/office/officeart/2005/8/layout/default"/>
    <dgm:cxn modelId="{4EF88CDE-A5F3-5948-9BC6-B24154604EF1}" type="presParOf" srcId="{FABFF6BB-5995-894D-8CEE-83B061DDAAC4}" destId="{E20F099D-8F45-A145-B6B1-13426EA5569F}" srcOrd="9" destOrd="0" presId="urn:microsoft.com/office/officeart/2005/8/layout/default"/>
    <dgm:cxn modelId="{AEE2FF5D-3FF0-A247-B69E-437741AD6CC7}" type="presParOf" srcId="{FABFF6BB-5995-894D-8CEE-83B061DDAAC4}" destId="{F636EAAE-2E49-E24E-928D-8C713734861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91A1F-8256-6347-B92C-60C61EA11632}">
      <dsp:nvSpPr>
        <dsp:cNvPr id="0" name=""/>
        <dsp:cNvSpPr/>
      </dsp:nvSpPr>
      <dsp:spPr>
        <a:xfrm>
          <a:off x="206560" y="62993"/>
          <a:ext cx="3084611" cy="1850767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À réfléchir sur ma pratique </a:t>
          </a:r>
          <a:endParaRPr lang="en-US" sz="27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06560" y="62993"/>
        <a:ext cx="3084611" cy="1850767"/>
      </dsp:txXfrm>
    </dsp:sp>
    <dsp:sp modelId="{E3EB884F-FAB4-7549-90A7-D8EBA0632DE7}">
      <dsp:nvSpPr>
        <dsp:cNvPr id="0" name=""/>
        <dsp:cNvSpPr/>
      </dsp:nvSpPr>
      <dsp:spPr>
        <a:xfrm>
          <a:off x="3659938" y="3361"/>
          <a:ext cx="3084611" cy="1850767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À renforcer mon identité professionnelle</a:t>
          </a:r>
          <a:endParaRPr lang="en-US" sz="2700" b="1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9938" y="3361"/>
        <a:ext cx="3084611" cy="1850767"/>
      </dsp:txXfrm>
    </dsp:sp>
    <dsp:sp modelId="{267BD27E-F307-E94F-92A8-832C1B6F36F2}">
      <dsp:nvSpPr>
        <dsp:cNvPr id="0" name=""/>
        <dsp:cNvSpPr/>
      </dsp:nvSpPr>
      <dsp:spPr>
        <a:xfrm>
          <a:off x="266865" y="2162589"/>
          <a:ext cx="3084611" cy="1850767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À établir des liens entre la théorie et la pratique</a:t>
          </a:r>
          <a:endParaRPr lang="en-US" sz="27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66865" y="2162589"/>
        <a:ext cx="3084611" cy="1850767"/>
      </dsp:txXfrm>
    </dsp:sp>
    <dsp:sp modelId="{8E8338E1-B5ED-E34D-B7FD-A7A6A8C21CAE}">
      <dsp:nvSpPr>
        <dsp:cNvPr id="0" name=""/>
        <dsp:cNvSpPr/>
      </dsp:nvSpPr>
      <dsp:spPr>
        <a:xfrm>
          <a:off x="3659938" y="2162589"/>
          <a:ext cx="3084611" cy="1850767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À mieux comprendre les situations</a:t>
          </a:r>
          <a:endParaRPr lang="en-US" sz="27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9938" y="2162589"/>
        <a:ext cx="3084611" cy="1850767"/>
      </dsp:txXfrm>
    </dsp:sp>
    <dsp:sp modelId="{AAE0C04B-9251-9A43-AE6D-3CFE98F81DC5}">
      <dsp:nvSpPr>
        <dsp:cNvPr id="0" name=""/>
        <dsp:cNvSpPr/>
      </dsp:nvSpPr>
      <dsp:spPr>
        <a:xfrm>
          <a:off x="266865" y="4321818"/>
          <a:ext cx="3084611" cy="1850767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À identifier ce que j’ai mobilisé comme compétences et savoirs</a:t>
          </a:r>
          <a:endParaRPr lang="en-US" sz="27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66865" y="4321818"/>
        <a:ext cx="3084611" cy="1850767"/>
      </dsp:txXfrm>
    </dsp:sp>
    <dsp:sp modelId="{F636EAAE-2E49-E24E-928D-8C713734861B}">
      <dsp:nvSpPr>
        <dsp:cNvPr id="0" name=""/>
        <dsp:cNvSpPr/>
      </dsp:nvSpPr>
      <dsp:spPr>
        <a:xfrm>
          <a:off x="3659938" y="4321818"/>
          <a:ext cx="3084611" cy="1850767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À valoriser mon expérience et affiner mon action</a:t>
          </a:r>
          <a:endParaRPr lang="en-US" sz="27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9938" y="4321818"/>
        <a:ext cx="3084611" cy="1850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B5AEC-6337-0940-953D-7DF449E27A93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1E4D6-C040-5D4B-87D3-8D9A2CC59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66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Brainstorming au tableau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1E4D6-C040-5D4B-87D3-8D9A2CC59A6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65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9h00-9h15</a:t>
            </a:r>
          </a:p>
          <a:p>
            <a:r>
              <a:rPr lang="fr-FR" dirty="0"/>
              <a:t>Comment est-ce qu’on s’y prend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1E4D6-C040-5D4B-87D3-8D9A2CC59A6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35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9h15-10h00 travail en groupe</a:t>
            </a:r>
          </a:p>
          <a:p>
            <a:r>
              <a:rPr lang="fr-FR" dirty="0"/>
              <a:t>Pause</a:t>
            </a:r>
          </a:p>
          <a:p>
            <a:r>
              <a:rPr lang="fr-FR" dirty="0"/>
              <a:t>Debrief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565B-0200-A648-A139-151AA7BACB4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18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10h15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1E4D6-C040-5D4B-87D3-8D9A2CC59A6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118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10h30-11h00 écriture de la situation </a:t>
            </a:r>
          </a:p>
          <a:p>
            <a:r>
              <a:rPr lang="fr-FR" dirty="0"/>
              <a:t>11h00-11h30: échange en binôme 15’-15’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1E4D6-C040-5D4B-87D3-8D9A2CC59A6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944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11h30</a:t>
            </a:r>
          </a:p>
          <a:p>
            <a:r>
              <a:rPr lang="fr-FR" dirty="0"/>
              <a:t>Titre </a:t>
            </a:r>
            <a:r>
              <a:rPr lang="fr-FR"/>
              <a:t>+ 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1E4D6-C040-5D4B-87D3-8D9A2CC59A6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91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9414E48-5EBF-3E4A-92F9-F8B9C0B9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788" y="2299360"/>
            <a:ext cx="10038080" cy="1030389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800" b="0" i="0">
                <a:latin typeface="Teko Regular" panose="02000000000000000000" pitchFamily="2" charset="77"/>
                <a:cs typeface="Teko Regular" panose="02000000000000000000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2400" y="2841376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300" b="0" i="0">
                <a:latin typeface="Teko Light" panose="02000000000000000000" pitchFamily="2" charset="77"/>
                <a:cs typeface="Teko Light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5624" y="50391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A2B21-3FCD-4721-B95C-427943F61125}" type="datetime1">
              <a:rPr lang="en-US" smtClean="0"/>
              <a:t>10/9/25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605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641" y="813997"/>
            <a:ext cx="10096500" cy="1079863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252" y="1939451"/>
            <a:ext cx="8658861" cy="3509554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74305" y="5839216"/>
            <a:ext cx="1203021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30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F512796-A3DE-5943-9A93-D33A4003AD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450" y="2564418"/>
            <a:ext cx="10151473" cy="949236"/>
          </a:xfrm>
        </p:spPr>
        <p:txBody>
          <a:bodyPr anchor="t">
            <a:normAutofit/>
          </a:bodyPr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449" y="315583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842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9057" y="1825625"/>
            <a:ext cx="4812215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12213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014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376" y="809914"/>
            <a:ext cx="10147800" cy="8239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9059" y="1754521"/>
            <a:ext cx="4789988" cy="1045028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9059" y="2799550"/>
            <a:ext cx="4789989" cy="33593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762205"/>
            <a:ext cx="4789988" cy="1045028"/>
          </a:xfrm>
        </p:spPr>
        <p:txBody>
          <a:bodyPr anchor="b"/>
          <a:lstStyle>
            <a:lvl1pPr marL="0" indent="0">
              <a:buNone/>
              <a:defRPr sz="2400" b="0" i="0" baseline="0">
                <a:latin typeface="Lato" panose="020F05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807233"/>
            <a:ext cx="4789989" cy="33593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107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971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957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621" y="805287"/>
            <a:ext cx="3260592" cy="1221377"/>
          </a:xfrm>
        </p:spPr>
        <p:txBody>
          <a:bodyPr anchor="t">
            <a:normAutofit/>
          </a:bodyPr>
          <a:lstStyle>
            <a:lvl1pPr>
              <a:lnSpc>
                <a:spcPts val="3200"/>
              </a:lnSpc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360" y="2092619"/>
            <a:ext cx="6072777" cy="37274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619" y="2095180"/>
            <a:ext cx="3260593" cy="37353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677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621" y="805287"/>
            <a:ext cx="3541212" cy="1230086"/>
          </a:xfrm>
        </p:spPr>
        <p:txBody>
          <a:bodyPr anchor="t">
            <a:normAutofit/>
          </a:bodyPr>
          <a:lstStyle>
            <a:lvl1pPr>
              <a:lnSpc>
                <a:spcPts val="3200"/>
              </a:lnSpc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7236" y="804263"/>
            <a:ext cx="6057400" cy="49464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3864" y="2026664"/>
            <a:ext cx="354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658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9C46AFE-FF1C-2D4E-9029-657436E58FB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375" y="812970"/>
            <a:ext cx="10146212" cy="96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376" y="1802573"/>
            <a:ext cx="86621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F6FA2B21-3FCD-4721-B95C-427943F61125}" type="datetime1">
              <a:rPr lang="en-US" smtClean="0"/>
              <a:t>10/9/25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5150" y="5843607"/>
            <a:ext cx="1275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600" b="0" i="0" kern="1200" cap="all" baseline="0">
          <a:solidFill>
            <a:schemeClr val="tx1">
              <a:lumMod val="65000"/>
              <a:lumOff val="35000"/>
            </a:schemeClr>
          </a:solidFill>
          <a:latin typeface="Teko Regular" panose="02000000000000000000" pitchFamily="2" charset="77"/>
          <a:ea typeface="+mj-ea"/>
          <a:cs typeface="Teko Regular" panose="02000000000000000000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Lato Light" panose="020F03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Lato Light" panose="020F03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>
              <a:lumMod val="65000"/>
              <a:lumOff val="35000"/>
            </a:schemeClr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chemeClr val="tx1">
              <a:lumMod val="65000"/>
              <a:lumOff val="35000"/>
            </a:schemeClr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Lato Light" panose="020F03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50FDC-E815-FF4C-9E5B-D3902C596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788" y="2299360"/>
            <a:ext cx="10038080" cy="1316676"/>
          </a:xfrm>
        </p:spPr>
        <p:txBody>
          <a:bodyPr>
            <a:normAutofit fontScale="90000"/>
          </a:bodyPr>
          <a:lstStyle/>
          <a:p>
            <a:r>
              <a:rPr lang="fr-FR" sz="5400" dirty="0"/>
              <a:t>CITI</a:t>
            </a:r>
            <a:br>
              <a:rPr lang="fr-FR" sz="5400" dirty="0"/>
            </a:br>
            <a:r>
              <a:rPr lang="fr-FR" sz="5400" dirty="0"/>
              <a:t>Analyse de situations</a:t>
            </a:r>
            <a:br>
              <a:rPr lang="fr-FR" sz="5400" dirty="0"/>
            </a:br>
            <a:r>
              <a:rPr lang="fr-FR" sz="3100" dirty="0"/>
              <a:t>Préparation communautés de pratique</a:t>
            </a:r>
            <a:br>
              <a:rPr lang="fr-FR" sz="5400" dirty="0"/>
            </a:br>
            <a:br>
              <a:rPr lang="fr-FR" sz="5400" dirty="0"/>
            </a:br>
            <a:r>
              <a:rPr lang="fr-FR" sz="3100" dirty="0"/>
              <a:t>10 octobre 2025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C4CBF9-92BD-3740-9EE9-11A7A948A86E}"/>
              </a:ext>
            </a:extLst>
          </p:cNvPr>
          <p:cNvSpPr txBox="1"/>
          <p:nvPr/>
        </p:nvSpPr>
        <p:spPr>
          <a:xfrm>
            <a:off x="2351314" y="6115792"/>
            <a:ext cx="707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Sarah Urfer Nguyen (supports de José </a:t>
            </a:r>
            <a:r>
              <a:rPr lang="fr-FR" dirty="0" err="1">
                <a:solidFill>
                  <a:schemeClr val="bg1"/>
                </a:solidFill>
              </a:rPr>
              <a:t>Gondelle</a:t>
            </a:r>
            <a:r>
              <a:rPr lang="fr-FR" dirty="0">
                <a:solidFill>
                  <a:schemeClr val="bg1"/>
                </a:solidFill>
              </a:rPr>
              <a:t>, Frédéric Charrin et Anne-Christine </a:t>
            </a:r>
            <a:r>
              <a:rPr lang="fr-FR" dirty="0" err="1">
                <a:solidFill>
                  <a:schemeClr val="bg1"/>
                </a:solidFill>
              </a:rPr>
              <a:t>Sahli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020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0AC34FF-E661-754C-936D-FDB17A790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15" t="5071" r="2017" b="4538"/>
          <a:stretch/>
        </p:blipFill>
        <p:spPr>
          <a:xfrm>
            <a:off x="4443842" y="1353786"/>
            <a:ext cx="7799523" cy="5504214"/>
          </a:xfr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568F94-4427-FF4A-8D22-879582F56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882" y="1979218"/>
            <a:ext cx="4114800" cy="4058025"/>
          </a:xfrm>
        </p:spPr>
        <p:txBody>
          <a:bodyPr>
            <a:normAutofit fontScale="92500" lnSpcReduction="10000"/>
          </a:bodyPr>
          <a:lstStyle/>
          <a:p>
            <a:r>
              <a:rPr lang="fr-CH" sz="2800" dirty="0"/>
              <a:t>De manière résumée, une analyse de pratique fonctionne selon le principe d’un accompagnement mutuel (chaque </a:t>
            </a:r>
            <a:r>
              <a:rPr lang="fr-CH" sz="2800" dirty="0" err="1"/>
              <a:t>participant·e</a:t>
            </a:r>
            <a:r>
              <a:rPr lang="fr-CH" sz="2800" dirty="0"/>
              <a:t> peut bénéficier de l’accompagnement en groupe de tous les autres </a:t>
            </a:r>
            <a:r>
              <a:rPr lang="fr-CH" sz="2800" dirty="0" err="1"/>
              <a:t>participant·e·s</a:t>
            </a:r>
            <a:r>
              <a:rPr lang="fr-CH" sz="2800" dirty="0"/>
              <a:t>). </a:t>
            </a:r>
          </a:p>
          <a:p>
            <a:r>
              <a:rPr lang="fr-CH" sz="2800" dirty="0"/>
              <a:t>Source: Marc Thiébaud (2002)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1953C5-5C61-064A-BBBF-AAB45B1720D5}"/>
              </a:ext>
            </a:extLst>
          </p:cNvPr>
          <p:cNvSpPr txBox="1"/>
          <p:nvPr/>
        </p:nvSpPr>
        <p:spPr>
          <a:xfrm>
            <a:off x="1674421" y="498764"/>
            <a:ext cx="9534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i="1" dirty="0">
                <a:latin typeface="+mj-lt"/>
                <a:ea typeface="+mj-ea"/>
                <a:cs typeface="+mj-cs"/>
              </a:rPr>
              <a:t>L’Analyse de Pratiques Professionnelles </a:t>
            </a:r>
          </a:p>
        </p:txBody>
      </p:sp>
    </p:spTree>
    <p:extLst>
      <p:ext uri="{BB962C8B-B14F-4D97-AF65-F5344CB8AC3E}">
        <p14:creationId xmlns:p14="http://schemas.microsoft.com/office/powerpoint/2010/main" val="178645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5657" y="902524"/>
            <a:ext cx="2780523" cy="1417939"/>
          </a:xfrm>
        </p:spPr>
        <p:txBody>
          <a:bodyPr>
            <a:normAutofit/>
          </a:bodyPr>
          <a:lstStyle/>
          <a:p>
            <a:pPr algn="ctr"/>
            <a:r>
              <a:rPr lang="fr-FR" sz="2800" i="1" dirty="0">
                <a:solidFill>
                  <a:schemeClr val="tx2"/>
                </a:solidFill>
              </a:rPr>
              <a:t>Le point de départ d’une Analyse de Pratique </a:t>
            </a:r>
          </a:p>
        </p:txBody>
      </p:sp>
      <p:pic>
        <p:nvPicPr>
          <p:cNvPr id="6" name="Espace réservé du contenu 3" descr="groupe 5.jpg">
            <a:extLst>
              <a:ext uri="{FF2B5EF4-FFF2-40B4-BE49-F238E27FC236}">
                <a16:creationId xmlns:a16="http://schemas.microsoft.com/office/drawing/2014/main" id="{E0D56670-26EF-B148-909B-E6F138645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091"/>
          <a:stretch/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pic>
        <p:nvPicPr>
          <p:cNvPr id="5" name="Espace réservé du contenu 3" descr="question.jpg">
            <a:extLst>
              <a:ext uri="{FF2B5EF4-FFF2-40B4-BE49-F238E27FC236}">
                <a16:creationId xmlns:a16="http://schemas.microsoft.com/office/drawing/2014/main" id="{6276AF43-D733-C240-B7D2-68BF9A0FF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 b="5854"/>
          <a:stretch/>
        </p:blipFill>
        <p:spPr>
          <a:xfrm>
            <a:off x="635066" y="2577355"/>
            <a:ext cx="3620642" cy="319677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2891" y="2895020"/>
            <a:ext cx="6021018" cy="2768850"/>
          </a:xfrm>
        </p:spPr>
        <p:txBody>
          <a:bodyPr anchor="ctr">
            <a:normAutofit/>
          </a:bodyPr>
          <a:lstStyle/>
          <a:p>
            <a:pPr marL="114300" indent="0" algn="ctr">
              <a:buNone/>
            </a:pPr>
            <a:r>
              <a:rPr lang="fr-FR" sz="2400" dirty="0"/>
              <a:t>Une situation professionnelle vécue et qui continue de vous habiter sous forme de questionnement, de doute, d’émotions, de réflexions.</a:t>
            </a:r>
          </a:p>
        </p:txBody>
      </p:sp>
    </p:spTree>
    <p:extLst>
      <p:ext uri="{BB962C8B-B14F-4D97-AF65-F5344CB8AC3E}">
        <p14:creationId xmlns:p14="http://schemas.microsoft.com/office/powerpoint/2010/main" val="396694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B3B3565-9F6E-D69A-1931-0A34E3AD63D7}"/>
              </a:ext>
            </a:extLst>
          </p:cNvPr>
          <p:cNvSpPr txBox="1">
            <a:spLocks/>
          </p:cNvSpPr>
          <p:nvPr/>
        </p:nvSpPr>
        <p:spPr>
          <a:xfrm>
            <a:off x="640080" y="1243013"/>
            <a:ext cx="3855720" cy="43719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6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eko Regular" panose="02000000000000000000" pitchFamily="2" charset="77"/>
                <a:ea typeface="+mj-ea"/>
                <a:cs typeface="Teko Regular" panose="02000000000000000000" pitchFamily="2" charset="77"/>
              </a:defRPr>
            </a:lvl1pPr>
          </a:lstStyle>
          <a:p>
            <a:r>
              <a:rPr lang="fr-FR" i="1" dirty="0">
                <a:solidFill>
                  <a:schemeClr val="tx1"/>
                </a:solidFill>
              </a:rPr>
              <a:t>Choix de </a:t>
            </a:r>
            <a:br>
              <a:rPr lang="fr-FR" i="1" dirty="0">
                <a:solidFill>
                  <a:schemeClr val="tx1"/>
                </a:solidFill>
              </a:rPr>
            </a:br>
            <a:r>
              <a:rPr lang="fr-FR" i="1" dirty="0">
                <a:solidFill>
                  <a:schemeClr val="tx1"/>
                </a:solidFill>
              </a:rPr>
              <a:t>la situation </a:t>
            </a:r>
            <a:endParaRPr lang="fr-FR" b="1" i="1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2CBCEAD-9BB4-C5CB-5D5A-C3B3D174B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982" y="804672"/>
            <a:ext cx="7644938" cy="518049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Cette situation :</a:t>
            </a:r>
          </a:p>
          <a:p>
            <a:r>
              <a:rPr lang="fr-FR" sz="2400" dirty="0">
                <a:solidFill>
                  <a:schemeClr val="tx1"/>
                </a:solidFill>
              </a:rPr>
              <a:t>… est </a:t>
            </a:r>
            <a:r>
              <a:rPr lang="fr-FR" sz="2400" b="1" dirty="0">
                <a:solidFill>
                  <a:schemeClr val="tx1"/>
                </a:solidFill>
              </a:rPr>
              <a:t>passée</a:t>
            </a:r>
            <a:r>
              <a:rPr lang="fr-FR" sz="2400" dirty="0">
                <a:solidFill>
                  <a:schemeClr val="tx1"/>
                </a:solidFill>
              </a:rPr>
              <a:t> et a été </a:t>
            </a:r>
            <a:r>
              <a:rPr lang="fr-FR" sz="2400" b="1" dirty="0">
                <a:solidFill>
                  <a:schemeClr val="tx1"/>
                </a:solidFill>
              </a:rPr>
              <a:t>vécue réellement par vous </a:t>
            </a:r>
            <a:r>
              <a:rPr lang="fr-FR" sz="2400" dirty="0">
                <a:solidFill>
                  <a:schemeClr val="tx1"/>
                </a:solidFill>
              </a:rPr>
              <a:t>dans le </a:t>
            </a:r>
            <a:r>
              <a:rPr lang="fr-FR" sz="2400" b="1" dirty="0">
                <a:solidFill>
                  <a:schemeClr val="tx1"/>
                </a:solidFill>
              </a:rPr>
              <a:t>contexte professionnel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… est « vivante » (pistes d’action possibles)</a:t>
            </a:r>
          </a:p>
          <a:p>
            <a:r>
              <a:rPr lang="fr-FR" sz="2400" dirty="0">
                <a:solidFill>
                  <a:schemeClr val="tx1"/>
                </a:solidFill>
              </a:rPr>
              <a:t>vous met dans un </a:t>
            </a:r>
            <a:r>
              <a:rPr lang="fr-FR" sz="2400" b="1" dirty="0">
                <a:solidFill>
                  <a:schemeClr val="tx1"/>
                </a:solidFill>
              </a:rPr>
              <a:t>état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tx1"/>
                </a:solidFill>
              </a:rPr>
              <a:t>d’insatisfaction / </a:t>
            </a:r>
            <a:r>
              <a:rPr lang="fr-FR" sz="2400" dirty="0">
                <a:solidFill>
                  <a:schemeClr val="tx1"/>
                </a:solidFill>
              </a:rPr>
              <a:t>vous</a:t>
            </a:r>
            <a:r>
              <a:rPr lang="fr-FR" sz="2400" b="1" dirty="0">
                <a:solidFill>
                  <a:schemeClr val="tx1"/>
                </a:solidFill>
              </a:rPr>
              <a:t> questionne dans votre pratique / vous fait réfléchir ou douter /</a:t>
            </a:r>
            <a:r>
              <a:rPr lang="fr-FR" sz="2400" dirty="0">
                <a:solidFill>
                  <a:schemeClr val="tx1"/>
                </a:solidFill>
              </a:rPr>
              <a:t> vous </a:t>
            </a:r>
            <a:r>
              <a:rPr lang="fr-FR" sz="2400" b="1" dirty="0">
                <a:solidFill>
                  <a:schemeClr val="tx1"/>
                </a:solidFill>
              </a:rPr>
              <a:t>touche émotionnellement... </a:t>
            </a:r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n’est donc pas un cas général ni une situation dont vous avez entendu parler sans l’avoir vécue.  </a:t>
            </a:r>
          </a:p>
          <a:p>
            <a:r>
              <a:rPr lang="fr-FR" sz="2400" dirty="0">
                <a:solidFill>
                  <a:schemeClr val="tx1"/>
                </a:solidFill>
              </a:rPr>
              <a:t>n’est pas une situation imaginaire ou quelque chose qui </a:t>
            </a:r>
            <a:r>
              <a:rPr lang="fr-FR" sz="2400" i="1" dirty="0">
                <a:solidFill>
                  <a:schemeClr val="tx1"/>
                </a:solidFill>
              </a:rPr>
              <a:t>pourrait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i="1" dirty="0">
                <a:solidFill>
                  <a:schemeClr val="tx1"/>
                </a:solidFill>
              </a:rPr>
              <a:t>arriver</a:t>
            </a:r>
            <a:r>
              <a:rPr lang="is-IS" sz="2400" dirty="0">
                <a:solidFill>
                  <a:schemeClr val="tx1"/>
                </a:solidFill>
              </a:rPr>
              <a:t>… 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6364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931D642-2163-E25C-B1D1-C4980A79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112171"/>
            <a:ext cx="10096500" cy="1079863"/>
          </a:xfrm>
        </p:spPr>
        <p:txBody>
          <a:bodyPr>
            <a:normAutofit/>
          </a:bodyPr>
          <a:lstStyle/>
          <a:p>
            <a:r>
              <a:rPr lang="fr-FR" sz="3600" i="1" dirty="0">
                <a:solidFill>
                  <a:schemeClr val="tx1"/>
                </a:solidFill>
              </a:rPr>
              <a:t>Ecriture</a:t>
            </a:r>
            <a:br>
              <a:rPr lang="fr-FR" sz="3600" i="1" dirty="0">
                <a:solidFill>
                  <a:schemeClr val="tx1"/>
                </a:solidFill>
              </a:rPr>
            </a:br>
            <a:r>
              <a:rPr lang="fr-FR" i="1" dirty="0">
                <a:solidFill>
                  <a:schemeClr val="tx1"/>
                </a:solidFill>
              </a:rPr>
              <a:t>d</a:t>
            </a:r>
            <a:r>
              <a:rPr lang="fr-FR" sz="3600" i="1" dirty="0">
                <a:solidFill>
                  <a:schemeClr val="tx1"/>
                </a:solidFill>
              </a:rPr>
              <a:t>e la situation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A08C5F7-74E6-BF99-42EE-96C5E74AE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511" y="383027"/>
            <a:ext cx="8262651" cy="6091945"/>
          </a:xfrm>
        </p:spPr>
        <p:txBody>
          <a:bodyPr anchor="ctr">
            <a:norm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Faire le récit de ce qui s’est passé dans cette situation, d’en raconter le déroulement à des personnes qui n’étaient pas présentes. </a:t>
            </a:r>
            <a:endParaRPr lang="fr-FR" sz="2000" dirty="0">
              <a:solidFill>
                <a:schemeClr val="tx1"/>
              </a:solidFill>
            </a:endParaRPr>
          </a:p>
          <a:p>
            <a:pPr lvl="1"/>
            <a:r>
              <a:rPr lang="fr-FR" sz="2000" dirty="0">
                <a:solidFill>
                  <a:schemeClr val="tx1"/>
                </a:solidFill>
              </a:rPr>
              <a:t>Commencez par </a:t>
            </a:r>
            <a:r>
              <a:rPr lang="fr-FR" sz="2000" b="1" dirty="0">
                <a:solidFill>
                  <a:schemeClr val="tx1"/>
                </a:solidFill>
              </a:rPr>
              <a:t>décrire le contexte </a:t>
            </a:r>
            <a:r>
              <a:rPr lang="fr-FR" sz="2000" dirty="0">
                <a:solidFill>
                  <a:schemeClr val="tx1"/>
                </a:solidFill>
              </a:rPr>
              <a:t>(institution / mission / équipe / bénéficiaires) </a:t>
            </a:r>
          </a:p>
          <a:p>
            <a:pPr lvl="1"/>
            <a:r>
              <a:rPr lang="fr-FR" sz="2000" dirty="0">
                <a:solidFill>
                  <a:schemeClr val="tx1"/>
                </a:solidFill>
              </a:rPr>
              <a:t>… puis </a:t>
            </a:r>
            <a:r>
              <a:rPr lang="fr-FR" sz="2000" b="1" dirty="0">
                <a:solidFill>
                  <a:schemeClr val="tx1"/>
                </a:solidFill>
              </a:rPr>
              <a:t>racontez le déroulement de ce qui s’est passé</a:t>
            </a:r>
            <a:r>
              <a:rPr lang="fr-FR" sz="2000" dirty="0">
                <a:solidFill>
                  <a:schemeClr val="tx1"/>
                </a:solidFill>
              </a:rPr>
              <a:t>. Aidez-vous des questions : Où ? Quand ? Qui était présent / impliqué ? Qu’est-ce qui s’est passé ? De quelle façon cela s’est-il passé ? Comment cela s’est-il terminé ? Comment l’ai-je vécu ? </a:t>
            </a:r>
          </a:p>
          <a:p>
            <a:pPr lvl="1"/>
            <a:r>
              <a:rPr lang="fr-FR" sz="2000" dirty="0">
                <a:solidFill>
                  <a:schemeClr val="tx1"/>
                </a:solidFill>
              </a:rPr>
              <a:t>Ecrivez votre récit à la 1</a:t>
            </a:r>
            <a:r>
              <a:rPr lang="fr-FR" sz="2000" baseline="30000" dirty="0">
                <a:solidFill>
                  <a:schemeClr val="tx1"/>
                </a:solidFill>
              </a:rPr>
              <a:t>ère</a:t>
            </a:r>
            <a:r>
              <a:rPr lang="fr-FR" sz="2000" dirty="0">
                <a:solidFill>
                  <a:schemeClr val="tx1"/>
                </a:solidFill>
              </a:rPr>
              <a:t> personne : « </a:t>
            </a:r>
            <a:r>
              <a:rPr lang="fr-FR" sz="2000" b="1" dirty="0">
                <a:solidFill>
                  <a:schemeClr val="tx1"/>
                </a:solidFill>
              </a:rPr>
              <a:t>Je</a:t>
            </a:r>
            <a:r>
              <a:rPr lang="fr-FR" sz="2000" dirty="0">
                <a:solidFill>
                  <a:schemeClr val="tx1"/>
                </a:solidFill>
              </a:rPr>
              <a:t> »</a:t>
            </a:r>
          </a:p>
          <a:p>
            <a:pPr lvl="1"/>
            <a:r>
              <a:rPr lang="fr-FR" sz="2000" b="1" dirty="0">
                <a:solidFill>
                  <a:schemeClr val="tx1"/>
                </a:solidFill>
              </a:rPr>
              <a:t>Racontez les faits </a:t>
            </a:r>
          </a:p>
          <a:p>
            <a:pPr lvl="1"/>
            <a:r>
              <a:rPr lang="fr-FR" sz="2000" b="1" dirty="0">
                <a:solidFill>
                  <a:schemeClr val="tx1"/>
                </a:solidFill>
              </a:rPr>
              <a:t>Parlez de vos ressentis</a:t>
            </a:r>
            <a:r>
              <a:rPr lang="fr-FR" sz="2000" dirty="0">
                <a:solidFill>
                  <a:schemeClr val="tx1"/>
                </a:solidFill>
              </a:rPr>
              <a:t> / </a:t>
            </a:r>
            <a:r>
              <a:rPr lang="fr-FR" sz="2000" b="1" dirty="0">
                <a:solidFill>
                  <a:schemeClr val="tx1"/>
                </a:solidFill>
              </a:rPr>
              <a:t>émotions / interprétations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A la fin de votre texte, cernez ce qui vous questionne, vous touche, vous habite aujourd’hui dans cette situation.  Faites état de vos questionnements multiples. </a:t>
            </a:r>
          </a:p>
          <a:p>
            <a:endParaRPr lang="fr-FR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3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DB49ED-71C9-A516-69CC-F1B178E3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si vous lui donniez un titre? </a:t>
            </a:r>
          </a:p>
        </p:txBody>
      </p:sp>
      <p:pic>
        <p:nvPicPr>
          <p:cNvPr id="5" name="Espace réservé du contenu 4" descr="Une image contenant texte, plein air, signalisation, Poubelle&#10;&#10;Le contenu généré par l’IA peut être incorrect.">
            <a:extLst>
              <a:ext uri="{FF2B5EF4-FFF2-40B4-BE49-F238E27FC236}">
                <a16:creationId xmlns:a16="http://schemas.microsoft.com/office/drawing/2014/main" id="{856E0BD5-AB51-7EE0-0E2B-8D97CF5BB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8931" y="1939925"/>
            <a:ext cx="6713063" cy="3508375"/>
          </a:xfrm>
        </p:spPr>
      </p:pic>
    </p:spTree>
    <p:extLst>
      <p:ext uri="{BB962C8B-B14F-4D97-AF65-F5344CB8AC3E}">
        <p14:creationId xmlns:p14="http://schemas.microsoft.com/office/powerpoint/2010/main" val="136280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F54963-8E0E-33FA-97CE-81D942C9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86411DB-7202-7B92-D3DC-03941318C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D5FE430-C2C9-5382-7182-D9A186A1BA44}"/>
              </a:ext>
            </a:extLst>
          </p:cNvPr>
          <p:cNvSpPr txBox="1">
            <a:spLocks/>
          </p:cNvSpPr>
          <p:nvPr/>
        </p:nvSpPr>
        <p:spPr>
          <a:xfrm>
            <a:off x="1258784" y="902525"/>
            <a:ext cx="2671190" cy="49213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6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eko Regular" panose="02000000000000000000" pitchFamily="2" charset="77"/>
                <a:ea typeface="+mj-ea"/>
                <a:cs typeface="Teko Regular" panose="02000000000000000000" pitchFamily="2" charset="77"/>
              </a:defRPr>
            </a:lvl1pPr>
          </a:lstStyle>
          <a:p>
            <a:r>
              <a:rPr lang="fr-FR" b="1">
                <a:solidFill>
                  <a:srgbClr val="002060"/>
                </a:solidFill>
              </a:rPr>
              <a:t>Mais analyser, ça sert à quoi?</a:t>
            </a:r>
            <a:br>
              <a:rPr lang="fr-CH">
                <a:solidFill>
                  <a:srgbClr val="002060"/>
                </a:solidFill>
              </a:rPr>
            </a:br>
            <a:endParaRPr lang="fr-CH" dirty="0">
              <a:solidFill>
                <a:srgbClr val="002060"/>
              </a:solidFill>
            </a:endParaRPr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59A1B7EC-3081-439B-D2E5-2176B494D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465684"/>
              </p:ext>
            </p:extLst>
          </p:nvPr>
        </p:nvGraphicFramePr>
        <p:xfrm>
          <a:off x="4347148" y="314793"/>
          <a:ext cx="7011415" cy="6175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755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036083EB-4B9A-8F4A-8165-74F6AD3D4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1" r="2" b="2"/>
          <a:stretch/>
        </p:blipFill>
        <p:spPr>
          <a:xfrm>
            <a:off x="0" y="325066"/>
            <a:ext cx="7552924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A0BB52-85B7-4DCC-A247-73F7B075D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1464" y="2541319"/>
            <a:ext cx="3845853" cy="13894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4800" b="1" dirty="0"/>
              <a:t>Questionner sa pratique</a:t>
            </a:r>
          </a:p>
        </p:txBody>
      </p:sp>
    </p:spTree>
    <p:extLst>
      <p:ext uri="{BB962C8B-B14F-4D97-AF65-F5344CB8AC3E}">
        <p14:creationId xmlns:p14="http://schemas.microsoft.com/office/powerpoint/2010/main" val="212675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rcRect l="6291" r="6291"/>
          <a:stretch>
            <a:fillRect/>
          </a:stretch>
        </p:blipFill>
        <p:spPr>
          <a:xfrm>
            <a:off x="-1" y="0"/>
            <a:ext cx="12192001" cy="6879705"/>
          </a:xfrm>
        </p:spPr>
      </p:pic>
      <p:sp>
        <p:nvSpPr>
          <p:cNvPr id="1925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47F10C-1AF3-1F46-A088-AABC6A893042}" type="slidenum">
              <a:rPr lang="fr-CH" sz="1400"/>
              <a:pPr eaLnBrk="1" hangingPunct="1"/>
              <a:t>4</a:t>
            </a:fld>
            <a:endParaRPr lang="fr-CH" sz="1400"/>
          </a:p>
        </p:txBody>
      </p:sp>
      <p:sp>
        <p:nvSpPr>
          <p:cNvPr id="4" name="ZoneTexte 3"/>
          <p:cNvSpPr txBox="1"/>
          <p:nvPr/>
        </p:nvSpPr>
        <p:spPr>
          <a:xfrm>
            <a:off x="8024065" y="1650319"/>
            <a:ext cx="3482135" cy="304698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Blk VAG Rounded Black"/>
                <a:cs typeface="Blk VAG Rounded Black"/>
              </a:rPr>
              <a:t>Une situation qui me questionne </a:t>
            </a:r>
          </a:p>
        </p:txBody>
      </p:sp>
      <p:sp>
        <p:nvSpPr>
          <p:cNvPr id="5" name="ZoneTexte 4"/>
          <p:cNvSpPr txBox="1"/>
          <p:nvPr/>
        </p:nvSpPr>
        <p:spPr>
          <a:xfrm rot="20602165">
            <a:off x="232948" y="1855552"/>
            <a:ext cx="1098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984807"/>
                </a:solidFill>
                <a:latin typeface="B VAG Rounded Bold"/>
                <a:cs typeface="B VAG Rounded Bold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96528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6487" r="-2" b="-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905135" y="1964267"/>
            <a:ext cx="3254990" cy="2421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D’abord,  j’observe un phénomène</a:t>
            </a:r>
          </a:p>
        </p:txBody>
      </p:sp>
      <p:sp>
        <p:nvSpPr>
          <p:cNvPr id="1925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9447F10C-1AF3-1F46-A088-AABC6A893042}" type="slidenum">
              <a:rPr lang="en-US" sz="1000">
                <a:latin typeface="+mn-lt"/>
                <a:ea typeface="+mn-ea"/>
                <a:cs typeface="+mn-cs"/>
              </a:rPr>
              <a:pPr defTabSz="914400" eaLnBrk="1" hangingPunct="1">
                <a:spcAft>
                  <a:spcPts val="600"/>
                </a:spcAft>
              </a:pPr>
              <a:t>5</a:t>
            </a:fld>
            <a:endParaRPr lang="en-US" sz="10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30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82" r="3050" b="-1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CBE434-1E38-274E-8574-D3C25CD36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712" y="1615044"/>
            <a:ext cx="3835730" cy="3871356"/>
          </a:xfrm>
        </p:spPr>
        <p:txBody>
          <a:bodyPr>
            <a:normAutofit/>
          </a:bodyPr>
          <a:lstStyle/>
          <a:p>
            <a:r>
              <a:rPr lang="fr-FR" sz="4000" dirty="0"/>
              <a:t>Pour tenter de regarder cette expérience avec un œil différent…</a:t>
            </a:r>
          </a:p>
        </p:txBody>
      </p:sp>
    </p:spTree>
    <p:extLst>
      <p:ext uri="{BB962C8B-B14F-4D97-AF65-F5344CB8AC3E}">
        <p14:creationId xmlns:p14="http://schemas.microsoft.com/office/powerpoint/2010/main" val="252326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70" y="521600"/>
            <a:ext cx="11339010" cy="11879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40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L VAG Rounded Light"/>
                <a:cs typeface="L VAG Rounded Light"/>
              </a:rPr>
              <a:t>Je vais donc me regarder travailler comme si j’étais à la place d’une mouche au plafond</a:t>
            </a:r>
          </a:p>
          <a:p>
            <a:pPr marL="0" indent="0" algn="ctr">
              <a:buNone/>
            </a:pPr>
            <a:endParaRPr lang="fr-FR" sz="4000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L VAG Rounded Light"/>
              <a:cs typeface="L VAG Rounded Light"/>
            </a:endParaRPr>
          </a:p>
        </p:txBody>
      </p:sp>
      <p:sp>
        <p:nvSpPr>
          <p:cNvPr id="4" name="ZoneTexte 3"/>
          <p:cNvSpPr txBox="1"/>
          <p:nvPr/>
        </p:nvSpPr>
        <p:spPr>
          <a:xfrm rot="19641002">
            <a:off x="9715033" y="1925247"/>
            <a:ext cx="19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L VAG Rounded Light"/>
                <a:cs typeface="L VAG Rounded Light"/>
              </a:rPr>
              <a:t>BZZ BZZ BZZ</a:t>
            </a:r>
          </a:p>
        </p:txBody>
      </p:sp>
    </p:spTree>
    <p:extLst>
      <p:ext uri="{BB962C8B-B14F-4D97-AF65-F5344CB8AC3E}">
        <p14:creationId xmlns:p14="http://schemas.microsoft.com/office/powerpoint/2010/main" val="192567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81F55-A0E9-A947-8832-6CFD4EE8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51" y="0"/>
            <a:ext cx="10940808" cy="102358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CH" dirty="0">
                <a:solidFill>
                  <a:schemeClr val="bg1"/>
                </a:solidFill>
              </a:rPr>
              <a:t>Mise en mots d’une situation pratique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F2416BF5-30D9-AB4F-BB7E-95B930605EB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1" y="153727"/>
            <a:ext cx="11636698" cy="655054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95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1581C-A5E2-4807-367F-BEEA73F9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Choisir une situation: Comment émerge-t-elle? (45’)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6C592-F2EC-0C91-8E47-F081B7C8C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Individuellement, notez quelques éléments clés de la situation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 groupe de 3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Chaque personne du groupe: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Décrit son contexte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Raconte la situation/événement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Donne les informations nécessaires à la bonne compréhension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Dit ce que cette situation lui fait (émotions, résonances)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Pose une question </a:t>
            </a:r>
          </a:p>
          <a:p>
            <a:r>
              <a:rPr lang="fr-FR" dirty="0"/>
              <a:t>Les autres personnes du groupe questionnent pour bien comprendre la situation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5574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4">
      <a:dk1>
        <a:srgbClr val="000000"/>
      </a:dk1>
      <a:lt1>
        <a:srgbClr val="FFFFFF"/>
      </a:lt1>
      <a:dk2>
        <a:srgbClr val="FEFFFF"/>
      </a:dk2>
      <a:lt2>
        <a:srgbClr val="FEFFFF"/>
      </a:lt2>
      <a:accent1>
        <a:srgbClr val="CF5B6D"/>
      </a:accent1>
      <a:accent2>
        <a:srgbClr val="575356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CF5B6D"/>
      </a:hlink>
      <a:folHlink>
        <a:srgbClr val="CF5B6D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PIH_Pres_orange_16-9" id="{9EF6E6C5-8EA8-8E4B-9BB2-F308F8F78CA7}" vid="{ED13F4BD-A320-1046-8C3E-BD0A5BDE6C7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PERF-MOD MODELE POWERPOINT</Template>
  <TotalTime>16836</TotalTime>
  <Words>557</Words>
  <Application>Microsoft Macintosh PowerPoint</Application>
  <PresentationFormat>Grand écran</PresentationFormat>
  <Paragraphs>67</Paragraphs>
  <Slides>14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B VAG Rounded Bold</vt:lpstr>
      <vt:lpstr>Blk VAG Rounded Black</vt:lpstr>
      <vt:lpstr>Calibri</vt:lpstr>
      <vt:lpstr>L VAG Rounded Light</vt:lpstr>
      <vt:lpstr>Lato</vt:lpstr>
      <vt:lpstr>Lato Light</vt:lpstr>
      <vt:lpstr>Teko Light</vt:lpstr>
      <vt:lpstr>Teko Regular</vt:lpstr>
      <vt:lpstr>Wingdings</vt:lpstr>
      <vt:lpstr>Thème Office</vt:lpstr>
      <vt:lpstr>CITI Analyse de situations Préparation communautés de pratique  10 octobre 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Mise en mots d’une situation pratique</vt:lpstr>
      <vt:lpstr>Choisir une situation: Comment émerge-t-elle? (45’)</vt:lpstr>
      <vt:lpstr>Présentation PowerPoint</vt:lpstr>
      <vt:lpstr>Le point de départ d’une Analyse de Pratique </vt:lpstr>
      <vt:lpstr>Présentation PowerPoint</vt:lpstr>
      <vt:lpstr>Ecriture de la situation </vt:lpstr>
      <vt:lpstr>Et si vous lui donniez un titre?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préparatoire  Brevet de spécialiste en insertion</dc:title>
  <dc:creator>Sabine Carron</dc:creator>
  <cp:lastModifiedBy>Sarah Urfer Nguyen</cp:lastModifiedBy>
  <cp:revision>75</cp:revision>
  <cp:lastPrinted>2022-10-04T09:28:03Z</cp:lastPrinted>
  <dcterms:created xsi:type="dcterms:W3CDTF">2020-05-08T09:42:34Z</dcterms:created>
  <dcterms:modified xsi:type="dcterms:W3CDTF">2025-10-09T09:18:40Z</dcterms:modified>
</cp:coreProperties>
</file>